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29.webp" ContentType="image/webp"/>
  <Override PartName="/ppt/media/image30.webp" ContentType="image/webp"/>
  <Override PartName="/ppt/media/image31.webp" ContentType="image/webp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326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7" r:id="rId61"/>
    <p:sldId id="325" r:id="rId62"/>
    <p:sldId id="321" r:id="rId63"/>
    <p:sldId id="322" r:id="rId64"/>
    <p:sldId id="324" r:id="rId65"/>
    <p:sldId id="292" r:id="rId66"/>
    <p:sldId id="293" r:id="rId67"/>
    <p:sldId id="294" r:id="rId68"/>
    <p:sldId id="295" r:id="rId69"/>
    <p:sldId id="296" r:id="rId70"/>
    <p:sldId id="297" r:id="rId71"/>
    <p:sldId id="298" r:id="rId72"/>
    <p:sldId id="299" r:id="rId73"/>
    <p:sldId id="300" r:id="rId74"/>
  </p:sldIdLst>
  <p:sldSz cx="12192000" cy="6858000"/>
  <p:notesSz cx="6858000" cy="9144000"/>
  <p:defaultTextStyle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7" Type="http://schemas.openxmlformats.org/officeDocument/2006/relationships/tableStyles" Target="tableStyles.xml"/><Relationship Id="rId76" Type="http://schemas.openxmlformats.org/officeDocument/2006/relationships/viewProps" Target="viewProps.xml"/><Relationship Id="rId75" Type="http://schemas.openxmlformats.org/officeDocument/2006/relationships/presProps" Target="presProps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开场先提出实验目标：按键产生一次有效中断，LED 只翻转一次。后续所有原理都围绕这个现象展开。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UM1850 STM32F1 HAL/LL drivers: https://www.st.com/resource/en/user_manual/dm00154093-description-of-stm32f1-hal-and-lowlayer-drivers-stmicroelectronics.pdf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开场先提出实验目标：按键产生一次有效中断，LED 只翻转一次。后续所有原理都围绕这个现象展开。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UM1850 STM32F1 HAL/LL drivers: https://www.st.com/resource/en/user_manual/dm00154093-description-of-stm32f1-hal-and-lowlayer-drivers-stmicroelectronics.pdf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开场先提出实验目标：按键产生一次有效中断，LED 只翻转一次。后续所有原理都围绕这个现象展开。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UM1850 STM32F1 HAL/LL drivers: https://www.st.com/resource/en/user_manual/dm00154093-description-of-stm32f1-hal-and-lowlayer-drivers-stmicroelectronics.pdf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用官方端口位结构图建立全局认识。GPIO 的模式切换，本质是改变输入驱动、输出驱动、上下拉和复用选择。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点击页面下方链接播放视频。观看时只抓住两个问题：栅极电压怎样控制导通与截止，P-MOS 与 N-MOS 为什么可以组成 GPIO 推挽输出级。</a:t>
            </a:r>
          </a:p>
          <a:p/>
          <a:p>
            <a:r>
              <a:t>资料来源：</a:t>
            </a:r>
          </a:p>
          <a:p>
            <a:r>
              <a:t>爱上半导体，《MOS管的工作原理》: https://www.bilibili.com/video/BV1344y167qm/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这页只建立四区概念，不讲细节。后面逐条放大信号路径。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把 GPIO 结构图中的上下两个保护二极管与数据手册中的 FT 标记放在一起讲。普通 I/O 超过电源轨时会通过钳位路径注入电流。FT 引脚可在规定条件下接收 5 V 数字输入，但内部上下拉必须关闭。FT 不表示输出端能产生 5 V，也不能替代数据手册对模拟功能、绝对最大额定值和注入电流的限制。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STM32F103x8/xB datasheet DS5319 Rev 20: https://www.st.com/resource/en/datasheet/stm32f103c8.pdf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紧接保护二极管与 FT 定义页，补充 5 V 容忍的适用边界。用 Figure 14 与普通 I/O 结构对比，指出上方保护路径的差异。具体电压范围以所用芯片的数据手册为准。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STM32F103x8/xB datasheet DS5319 Rev 20: https://www.st.com/resource/en/datasheet/stm32f103c8.pdf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先把 CNF6[1:0] 拆成字段名和位位置范围，再解释 10₂ 是两个二进制位。位宽计算公式为高位减低位再加 1。这里的方括号是数据手册中的位域标记，不是 C 数组下标。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先解释符号：GPIOx 中的 x 表示端口字母，例如 GPIOA、GPIOB；字段名中的 y 表示端口内的引脚编号 0 至 15。例如 GPIOA_ODR 的 ODR5 就是 PA5 对应的输出数据位。再进入 MODE、CNF、IDR、ODR 和 BSRR。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MODE 是 Mode bits，CNF 是 Configuration bits。先讲两组位分别回答什么问题，再进入八种 GPIO 模式。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本页先建立八种模式的全貌。后续按输入四种、输出四种逐页解释信号路径、典型用途和配置编码。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先解释寄存器名称，再建立 0～7 与 8～15 的分组。暂时不要求学生阅读整页位定义。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这页只完成一个例子。讲解顺序固定为：看引脚编号、选 CRL/CRH、定位 4 位字段、先写 MODE 再写 CNF。上拉/下拉还需 ODR 位。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先用‘现在值’和‘记住的值’区分 IDR 与 ODR。锁存表示 CPU 写入 ODR 后，该位会持续保持，不需要程序反复写入。输出模式下，ODR 位控制输出高低。STM32F1 配置为上拉/下拉输入时，输出驱动器关闭，ODRy=1 把内部电阻接向 VDD，形成上拉；ODRy=0 把内部电阻接向 VSS，形成下拉。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界面截图来自 ST 官方 STM32CubeMX 工具培训。不同版本界面位置可能变化，但 GPIO mode、Pull-up/Pull-down、Maximum output speed 和 User Label 等字段含义保持一致。</a:t>
            </a:r>
          </a:p>
          <a:p/>
          <a:p>
            <a:r>
              <a:t>资料来源：</a:t>
            </a:r>
          </a:p>
          <a:p>
            <a:r>
              <a:t>STMicroelectronics, STM32CubeMX tool training, GPIO settings panel: https://www.st.com/resource/en/product_training/stm32l4_ecosystem_cubemx_tool.pdf</a:t>
            </a:r>
          </a:p>
          <a:p>
            <a:r>
              <a:t>STMicroelectronics, STM32F1 HAL GPIO driver header and source: https://github.com/STMicroelectronics/stm32f1xx-hal-driver/blob/master/Inc/stm32f1xx_hal_gpio.h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宏名称按 STM32F1 HAL 官方头文件整理。复用输入在 F1 HAL 中使用 GPIO_MODE_AF_INPUT，它与 GPIO_MODE_INPUT 等价；接收引脚仍走数字输入路径。</a:t>
            </a:r>
          </a:p>
          <a:p/>
          <a:p>
            <a:r>
              <a:t>资料来源：</a:t>
            </a:r>
          </a:p>
          <a:p>
            <a:r>
              <a:t>STMicroelectronics, STM32F1 HAL GPIO driver header and source: https://github.com/STMicroelectronics/stm32f1xx-hal-driver/blob/master/Inc/stm32f1xx_hal_gpio.h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代码结构与 CubeMX 生成的 MX_GPIO_Init 一致。HAL_GPIO_Init 在 STM32F1 中依据引脚编号选择 CRL 或 CRH，再把 Mode、Pull 和 Speed 转换为 MODEy/CNFy 字段；上拉下拉还会设置 ODR。</a:t>
            </a:r>
          </a:p>
          <a:p/>
          <a:p>
            <a:r>
              <a:t>资料来源：</a:t>
            </a:r>
          </a:p>
          <a:p>
            <a:r>
              <a:t>STMicroelectronics, STM32F1 HAL GPIO driver header and source: https://github.com/STMicroelectronics/stm32f1xx-hal-driver/blob/master/Inc/stm32f1xx_hal_gpio.h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按图中编号解释：引脚电压→保护→施密特触发→输入数据寄存器→CPU/外设。强调 IDR 反映的是引脚实际电平。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把同一个 GPIO 置位动作分成三层。应用代码调用 HAL，HAL 最终读写 BSRR 等寄存器，寄存器位再控制锁存器和输出驱动电路。寄存器因此是软件与功能电路之间的桥梁。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STM32F1 HAL GPIO driver header and source: https://github.com/STMicroelectronics/stm32f1xx-hal-driver/blob/master/Inc/stm32f1xx_hal_gpio.h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图中用 VT+ 与 VT− 展示迟滞。STM32F103 的具体输入阈值应查器件数据手册，本页只解释施密特触发器的一般工作原理。再联系 RM0008 的 GPIO 结构图：数字输入经过 TTL 施密特触发器，模拟模式关闭数字输入缓冲。</a:t>
            </a:r>
          </a:p>
          <a:p/>
          <a:p>
            <a:r>
              <a:t>资料来源：</a:t>
            </a:r>
          </a:p>
          <a:p>
            <a:r>
              <a:t>Texas Instruments, Understanding Schmitt Triggers, SCEA046B: https://www.ti.com/lit/ab/scea046b/scea046b.pdf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可以现场把浮空输入连到示波器或串口打印，演示手靠近、导线移动导致状态变化。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把硬件接法、默认电平和触发边沿连起来讲。F1 与部分新系列不同，上下拉方向由 ODR 位选择。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与上拉输入对照。让学生只看接法判断空闲电平，再判断应选哪个触发边沿。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先简述施密特触发器：上升沿和下降沿使用不同阈值，形成迟滞区，避免噪声造成多次翻转。再指出模拟模式关闭数字输入缓冲器，因此 ADC 看到的是连续电压。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输出路径反向读：数据源→输出控制→MOS 管→引脚。强调通用输出和复用输出共享输出驱动级。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ODR 是可读可写的输出数据锁存器。对 ODR 使用 |= 或 &amp;= 会产生读—改—写过程；若这期间中断也修改同一端口，旧的读出值可能覆盖中断刚写入的其他位。BSRR 是只写命令寄存器，低 16 位负责置位，高 16 位负责复位，一次总线写操作只修改目标位，最终仍更新 ODR 锁存值。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结合图中 P-MOS、N-MOS 的导通状态解释推挽。适用场景的共同点是线路上只有一个主动驱动源，其他器件都是高阻输入。下一页单独解释两个推挽输出相反驱动时的总线冲突。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Texas Instruments, A Basic Guide to I2C, Figure 2-4: https://www.ti.com/lit/an/sbaa565/sbaa565.pdf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图中上半部分说明开漏连接中任意器件拉低即可决定总线电平。下半部分说明两个推挽输出相反驱动时形成从 VDD 到 GND 的低阻通路，产生大电流并使总线电平不确定。</a:t>
            </a:r>
          </a:p>
          <a:p/>
          <a:p>
            <a:r>
              <a:t>资料来源：</a:t>
            </a:r>
          </a:p>
          <a:p>
            <a:r>
              <a:t>Texas Instruments, A Basic Guide to I2C, Figure 2-4: https://www.ti.com/lit/an/sbaa565/sbaa565.pdf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让学生在图上找到 P-MOS 不参与驱动的状态。开漏的高电平由外部上拉产生，电压必须满足引脚耐压与数据手册条件。上拉电阻和总线电容形成 RC 充电过程，因此上升沿和功耗需要折中。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STM32F103x8/xB datasheet DS5319 Rev 20: https://www.st.com/resource/en/datasheet/stm32f103c8.pdf</a:t>
            </a:r>
          </a:p>
          <a:p>
            <a:r>
              <a:t>Texas Instruments, A Basic Guide to I2C, Figure 2-4: https://www.ti.com/lit/an/sbaa565/sbaa565.pdf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沿图中的复用功能输出路径讲解。复用推挽并没有更换 P-MOS 与 N-MOS，而是把输出控制的数据源从 ODR 切换为片上外设。CPU 配置定时器、USART 或 SPI 的寄存器后，外设状态机持续产生波形。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这是第八种 GPIO 模式。I²C 外设根据协议状态机自动控制开漏输出，GPIO 输出级仍只负责拉低或释放线路。CPU 面向 I²C 数据寄存器和控制寄存器编程，而不是按每一位去操作 ODR。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Texas Instruments, A Basic Guide to I2C, Figure 2-4: https://www.ti.com/lit/an/sbaa565/sbaa565.pdf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沿 Figure 17 同时讲两条路径。复用输出把片上外设的输出信号接到 GPIO 输出驱动级。复用输入把引脚数字电平送入外设接收或捕获电路。STM32F1 只有复用输出的 CNF 编码，接收类引脚仍按输入模式配置。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 USART1 的一对引脚做方向对照。TX 是复用输出，数据源是 USART 发送移位寄存器。RX 在 STM32F1 上仍属于输入配置，但输入缓冲后的电平会进入 USART 接收器。不同系列的寄存器命名不同，本页仅针对 STM32F103。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先看 Table 54，再在 AFIO_MAPR 中定位 USART1_REMAP 位。强调 STM32F1 的映射通常按外设信号组切换，而不是任意挑选单个引脚。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 ST 官方 CubeMX 教程说明候选脚显示和拖放操作。示例芯片是 STM32G071，仅用于展示 CubeMX 操作方式；STM32F103 的硬件映射必须按 RM0008 的 AFIO_MAPR 表核对。</a:t>
            </a:r>
          </a:p>
          <a:p/>
          <a:p>
            <a:r>
              <a:t>资料来源：</a:t>
            </a:r>
          </a:p>
          <a:p>
            <a:r>
              <a:t>STMicroelectronics Community, How to remap an alternate function using STM32CubeMX: https://community.st.com/stm32-mcus-60/how-to-remap-an-alternate-function-from-one-gpio-to-another-using-stm32cubemx-277</a:t>
            </a:r>
          </a:p>
          <a:p>
            <a:r>
              <a:t>STMicroelectronics, STM32CubeMX 6.18.1 user manual, NVIC configuration: https://dev.st.com/stm32cube-docs/stm32cubemx/6.18.1/en/docs/markup/CubeMX_UserManual/chapters/04_4_stm32cubemx_user_interface.html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从 USART 的 TXE/TC 中断过渡到 EXTI 的边沿中断。请求来源发生变化，NVIC、IRQHandler 和 HAL 回调的分层思想保持一致。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STM32F1 HAL USART driver source: https://github.com/STMicroelectronics/stm32f1xx-hal-driver/blob/master/Src/stm32f1xx_hal_usart.c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用两个代码框对比 CPU 是否持续检查。随后追问：硬件通知 CPU 需要经过哪些模块？</a:t>
            </a:r>
          </a:p>
          <a:p/>
          <a:p>
            <a:r>
              <a:t>资料来源：</a:t>
            </a:r>
          </a:p>
          <a:p>
            <a:r>
              <a:t>STMicroelectronics, UM1850 STM32F1 HAL/LL drivers: https://www.st.com/resource/en/user_manual/dm00154093-description-of-stm32f1-hal-and-lowlayer-drivers-stmicroelectronics.pdf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先让学生把 EXTI 看成一条连续信号链。后续页面逐一解释 AFIO、边沿检测、PR、IMR、NVIC 和 HAL。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UM1850 STM32F1 HAL/LL drivers: https://www.st.com/resource/en/user_manual/dm00154093-description-of-stm32f1-hal-and-lowlayer-drivers-stmicroelectronics.pdf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先把缩写直接贴到总图对应方框，再逐个解释全名与作用。这样进入 RTSR、FTSR 等分页面时，学生已经知道术语在整条链路中的位置。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原图上方是中断请求路径，下方是事件脉冲路径。常规按键中断主要关注 IMR 和 NVIC。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 PA0/PB0 举例。强调‘端口选择’与‘边沿选择’是两件事。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 PB7 作为完整例子。引脚编号决定 EXTI 线号，端口字母由 AFIO_EXTICR1 至 AFIO_EXTICR4 的四位字段选择。STM32F1 HAL_GPIO_Init 会在中断或事件模式下完成这项映射。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STM32F1 HAL GPIO driver source: https://github.com/STMicroelectronics/stm32f1xx-hal-driver/blob/master/Src/stm32f1xx_hal_gpio.c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先用真值表建立边沿概念，再回到 RTSR 与 FTSR 的寄存器位。上拉按键按下通常产生下降沿，松开产生上升沿。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上拉按键通常按下为下降沿；下拉按键通常按下为上升沿。双边沿都开时，按下和松开都会触发。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把 SWIER 当作调试断点：它能验证 EXTI 后半段，而不依赖外部电路。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强调 PR 的清除方式是写 1，不是写 0。即使 PR 已置位，IMR=0 时请求也不会送到 NVIC。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强调 PR 是锁存的挂起标志。STM32F1 的 PR 位采用写 1 清除。HAL 在进入用户回调前调用清除宏。IMR 决定中断请求是否继续送往 NVIC，但 PR 可以先记录边沿。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STM32F1 HAL GPIO driver source: https://github.com/STMicroelectronics/stm32f1xx-hal-driver/blob/master/Src/stm32f1xx_hal_gpio.c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这页用于综合复述。图中的红色虚线走中断路径，绿色虚线走事件路径。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NVIC 的全称是 Nested Vectored Interrupt Controller，中文常译为嵌套向量中断控制器。按单词拆解其职责，再进入 CubeMX 配置。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这两张截图对应 EXTI 配置的前半段：先建立 GPIO 到 EXTI 线的映射，再选择触发边沿。下一页才进入 NVIC 使能中断。</a:t>
            </a:r>
          </a:p>
          <a:p/>
          <a:p>
            <a:r>
              <a:t>资料来源：</a:t>
            </a:r>
          </a:p>
          <a:p>
            <a:r>
              <a:t>STMicroelectronics Community, CubeMX interrupt configuration tutorial: https://community.st.com/t5/stm32-mcus-products/cubemx-interrupt/td-p/433371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ST 官方手册说明：NVIC 页面只显示当前芯片和已启用外设可用的中断。勾选外设中断会生成 HAL_NVIC_SetPriority 与 HAL_NVIC_EnableIRQ。截图来自 ST Community 的 EXTI0 配置示例。</a:t>
            </a:r>
          </a:p>
          <a:p/>
          <a:p>
            <a:r>
              <a:t>资料来源：</a:t>
            </a:r>
          </a:p>
          <a:p>
            <a:r>
              <a:t>STMicroelectronics, STM32CubeMX 6.18.1 user manual, NVIC configuration: https://dev.st.com/stm32cube-docs/stm32cubemx/6.18.1/en/docs/markup/CubeMX_UserManual/chapters/04_4_stm32cubemx_user_interface.html</a:t>
            </a:r>
          </a:p>
          <a:p>
            <a:r>
              <a:t>STMicroelectronics Community, CubeMX interrupt configuration tutorial: https://community.st.com/t5/stm32-mcus-products/cubemx-interrupt/td-p/433371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这张表保留原课件资源，用于把 EXTI 线号、NVIC IRQ 名称和 ISR 名称对上。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 EXTI6 和 EXTI8 说明共享中断入口。CubeMX 会在共享 IRQHandler 中为已配置的 EXTI 引脚分别调用 HAL_GPIO_EXTI_IRQHandler。每次调用独立检查、清除对应 PR 位并分发回调。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STM32F1 HAL GPIO driver source: https://github.com/STMicroelectronics/stm32f1xx-hal-driver/blob/master/Src/stm32f1xx_hal_gpio.c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不展开所有分组位数，先让学生掌握三个判断：是否使能、能否抢占、同时挂起时谁先。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从向量表入口讲到 HAL 分发，再到用户回调。强调 Callback 是应用逻辑的常用落点。</a:t>
            </a:r>
          </a:p>
          <a:p/>
          <a:p>
            <a:r>
              <a:t>资料来源：</a:t>
            </a:r>
          </a:p>
          <a:p>
            <a:r>
              <a:t>STMicroelectronics, UM1850 STM32F1 HAL/LL drivers: https://www.st.com/resource/en/user_manual/dm00154093-description-of-stm32f1-hal-and-lowlayer-drivers-stmicroelectronics.pdf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从向量表入口讲到 HAL 分发，再到用户回调。强调 Callback 是应用逻辑的常用落点。</a:t>
            </a:r>
          </a:p>
          <a:p/>
          <a:p>
            <a:r>
              <a:t>资料来源：</a:t>
            </a:r>
          </a:p>
          <a:p>
            <a:r>
              <a:t>STMicroelectronics, UM1850 STM32F1 HAL/LL drivers: https://www.st.com/resource/en/user_manual/dm00154093-description-of-stm32f1-hal-and-lowlayer-drivers-stmicroelectronics.pdf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逐行解释 HAL_GPIO_EXTI_IRQHandler。HAL 先检查挂起位，再清除 PR，最后进入用户回调。先清除可以让回调执行期间到来的新边沿再次设置 PR，避免回调结束时误清新的请求。</a:t>
            </a:r>
          </a:p>
          <a:p/>
          <a:p>
            <a:r>
              <a:t>资料来源：</a:t>
            </a:r>
          </a:p>
          <a:p>
            <a:r>
              <a:t>STMicroelectronics, STM32F1 HAL GPIO driver source: https://github.com/STMicroelectronics/stm32f1xx-hal-driver/blob/master/Src/stm32f1xx_hal_gpio.c</a:t>
            </a:r>
          </a:p>
          <a:p>
            <a:r>
              <a:t>STMicroelectronics, UM1850 STM32F1 HAL/LL drivers: https://www.st.com/resource/en/user_manual/dm00154093-description-of-stm32f1-hal-and-lowlayer-drivers-stmicroelectronics.pdf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逐行解释 HAL_GPIO_EXTI_IRQHandler。HAL 先检查挂起位，再清除 PR，最后进入用户回调。先清除可以让回调执行期间到来的新边沿再次设置 PR，避免回调结束时误清新的请求。</a:t>
            </a:r>
          </a:p>
          <a:p/>
          <a:p>
            <a:r>
              <a:t>资料来源：</a:t>
            </a:r>
          </a:p>
          <a:p>
            <a:r>
              <a:t>STMicroelectronics, STM32F1 HAL GPIO driver source: https://github.com/STMicroelectronics/stm32f1xx-hal-driver/blob/master/Src/stm32f1xx_hal_gpio.c</a:t>
            </a:r>
          </a:p>
          <a:p>
            <a:r>
              <a:t>STMicroelectronics, UM1850 STM32F1 HAL/LL drivers: https://www.st.com/resource/en/user_manual/dm00154093-description-of-stm32f1-hal-and-lowlayer-drivers-stmicroelectronics.pdf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本页的波形是对机械抖动现象的教学示意，不是芯片内部原理图。若课堂有示波器，优先展示实测按键波形。</a:t>
            </a:r>
          </a:p>
          <a:p/>
          <a:p>
            <a:r>
              <a:t>资料来源：</a:t>
            </a:r>
          </a:p>
          <a:p>
            <a:r>
              <a:t>STMicroelectronics, UM1850 STM32F1 HAL/LL drivers: https://www.st.com/resource/en/user_manual/dm00154093-description-of-stm32f1-hal-and-lowlayer-drivers-stmicroelectronics.pdf</a:t>
            </a:r>
          </a:p>
          <a:p/>
          <a:p>
            <a:r>
              <a:t>讲图顺序：先看原始输入在触点抖动窗口内多次翻转，再看消抖逻辑等待输入保持稳定，最后只确认一次下降沿。图中的时间长度用于说明逻辑关系，不代表固定的按键抖动时间。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让学生分别指着两张图复述。最后把两条链连接起来：按键电压变化先被 GPIO 数字化，再被 EXTI 检测边沿并通过 NVIC 进入回调。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UM1850 STM32F1 HAL/LL drivers: https://www.st.com/resource/en/user_manual/dm00154093-description-of-stm32f1-hal-and-lowlayer-drivers-stmicroelectronics.pdf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先在 RM0008 的 USART 框图中找到 TDR、发送移位寄存器、TX、RX、RDR。把 USART 理解为字节与串行位流之间的转换器。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只讲 Figure 280 中的 8 位数据帧。115200 bit/s、10 bit/byte 的理论换算为 11520 byte/s，未计入协议上层额外开销。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明确区分硬件实例名 USART1 与 HAL 驱动名。CubeMX 选择异步模式时通常生成 UART_HandleTypeDef 和 HAL_UART API，选择同步模式时生成 USART_HandleTypeDef 和 HAL_USART API。两套发送中断都依赖 TXE、TC 与 NVIC。界面图来自 ST 官方 STM32CubeMX 教程，具体 F103 引脚以 RM0008 为准。</a:t>
            </a:r>
          </a:p>
          <a:p/>
          <a:p>
            <a:r>
              <a:t>资料来源：</a:t>
            </a:r>
          </a:p>
          <a:p>
            <a:r>
              <a:t>STMicroelectronics, STM32CubeMX UART communications tutorial: https://dev.st.com/stm32cube-docs/stm32cubemx/6.18.0/en/docs/markup/CubeMX_UserManual/chapters/14_14_tutorial_4_example_of_uart_communications_with_an_stm32l053xx_nucleo_board.html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STM32F1 HAL USART driver source: https://github.com/STMicroelectronics/stm32f1xx-hal-driver/blob/master/Src/stm32f1xx_hal_usart.c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让学生区分函数调用完成与物理发送完成。HAL_USART_Transmit_IT 只建立状态并打开中断，最后一个停止位结束后才执行完成回调。</a:t>
            </a:r>
          </a:p>
          <a:p/>
          <a:p>
            <a:r>
              <a:t>资料来源：</a:t>
            </a:r>
          </a:p>
          <a:p>
            <a:r>
              <a:t>STMicroelectronics, STM32F1 HAL USART driver source: https://github.com/STMicroelectronics/stm32f1xx-hal-driver/blob/master/Src/stm32f1xx_hal_usart.c</a:t>
            </a:r>
          </a:p>
          <a:p>
            <a:r>
              <a:t>STMicroelectronics, UM1850 STM32F1 HAL/LL drivers: https://www.st.com/resource/en/user_manual/dm00154093-description-of-stm32f1-hal-and-lowlayer-drivers-stmicroelectronics.pdf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先讲硬件发送流水线，再比较阻塞与中断。STM32F1 使用 USART_DR 作为发送数据寄存器，硬件把数据转入发送移位寄存器后置位 TXE。TXE 表示 DR 可以再次写入，不表示线路发送完成。TC 要等最后一个停止位结束。双缓冲把总线写入与串行移位解耦，使软件有一个字节时间准备下一数据。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STM32F1 HAL USART driver source: https://github.com/STMicroelectronics/stm32f1xx-hal-driver/blob/master/Src/stm32f1xx_hal_usart.c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代码按 STM32F1 HAL 官方源码压缩展示。重点解释 pTxBuffPtr、TxXferCount、State 和 TXEIE 四个字段。不要把 HAL_OK 解释成整帧已发完。</a:t>
            </a:r>
          </a:p>
          <a:p/>
          <a:p>
            <a:r>
              <a:t>资料来源：</a:t>
            </a:r>
          </a:p>
          <a:p>
            <a:r>
              <a:t>STMicroelectronics, STM32F1 HAL USART driver source: https://github.com/STMicroelectronics/stm32f1xx-hal-driver/blob/master/Src/stm32f1xx_hal_usart.c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先看 Figure 302 顶部的 TXE/TXEIE 和 TC/TCIE 两组门控，再对应 HAL_USART_IRQHandler 的两个判断分支。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STM32F1 HAL USART driver source: https://github.com/STMicroelectronics/stm32f1xx-hal-driver/blob/master/Src/stm32f1xx_hal_usart.c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本页用用户指定的 HAL_USART_Transmit_IT 展示同步 USART 的中断发送。若实验连接 USB-TTL 串口终端，应在 CubeMX 中选择异步模式并使用 HAL_UART_Transmit_IT。两者与 EXTI 的接力结构相同。</a:t>
            </a:r>
          </a:p>
          <a:p/>
          <a:p>
            <a:r>
              <a:t>资料来源：</a:t>
            </a:r>
          </a:p>
          <a:p>
            <a:r>
              <a:t>STMicroelectronics, STM32F1 HAL USART driver source: https://github.com/STMicroelectronics/stm32f1xx-hal-driver/blob/master/Src/stm32f1xx_hal_usart.c</a:t>
            </a:r>
          </a:p>
          <a:p>
            <a:r>
              <a:t>STMicroelectronics, UM1850 STM32F1 HAL/LL drivers: https://www.st.com/resource/en/user_manual/dm00154093-description-of-stm32f1-hal-and-lowlayer-drivers-stmicroelectronics.pdf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用对照表把 USART 中断经验迁移到 EXTI。两者都先由外设置位状态，再经过外设使能与 NVIC，最后由 IRQHandler 调用 HAL 分发函数进入用户回调。</a:t>
            </a:r>
          </a:p>
          <a:p/>
          <a:p>
            <a:r>
              <a:t>资料来源：</a:t>
            </a:r>
          </a:p>
          <a:p>
            <a:r>
              <a:t>STMicroelectronics, RM0008 Rev 21: https://www.st.com/resource/en/reference_manual/cd00171190-stm32f101-103-105-107-stm32f100-series-armbased-32bit-mcus-stmicroelectronics.pdf</a:t>
            </a:r>
          </a:p>
          <a:p>
            <a:r>
              <a:t>STMicroelectronics, STM32F1 HAL USART driver source: https://github.com/STMicroelectronics/stm32f1xx-hal-driver/blob/master/Src/stm32f1xx_hal_usart.c</a:t>
            </a:r>
          </a:p>
          <a:p>
            <a:r>
              <a:t>STMicroelectronics, UM1850 STM32F1 HAL/LL drivers: https://www.st.com/resource/en/user_manual/dm00154093-description-of-stm32f1-hal-and-lowlayer-drivers-stmicroelectronics.pdf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" name="Subtitle"/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/>
      <p:sp>
        <p:nvSpPr>
          <p:cNvPr id="2" name="Section title"/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" name="Body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/>
      <p:sp>
        <p:nvSpPr>
          <p:cNvPr id="4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  <p:sp>
        <p:nvSpPr>
          <p:cNvPr id="3" name="Right column"/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/>
      <p:sp>
        <p:nvSpPr>
          <p:cNvPr id="3" name="Title"/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" name="Left column"/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6.xml"/><Relationship Id="rId3" Type="http://schemas.openxmlformats.org/officeDocument/2006/relationships/hyperlink" Target="https://www.bilibili.com/video/BV1bc411J7Tv/?share_source=copy_web&amp;vd_source=ea9c602d1826d7882b8e5957fb67d8b3" TargetMode="External"/><Relationship Id="rId2" Type="http://schemas.openxmlformats.org/officeDocument/2006/relationships/hyperlink" Target="https://www.bilibili.com/video/BV1zG4y1K78S?spm_id_from=333.788.videopod.sections&amp;vd_source=b6333f99ef55193c60f838086ed8238c" TargetMode="External"/><Relationship Id="rId1" Type="http://schemas.openxmlformats.org/officeDocument/2006/relationships/hyperlink" Target="https://www.bilibili.com/video/BV1zG4y1K78S/?share_source=copy_web&amp;vd_source=ea9c602d1826d7882b8e5957fb67d8b3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6.xml"/><Relationship Id="rId2" Type="http://schemas.openxmlformats.org/officeDocument/2006/relationships/hyperlink" Target="https://www.bilibili.com/video/BV1344y167qm/?spm_id_from=333.337.search-card.all.click&amp;vd_source=b6333f99ef55193c60f838086ed8238c" TargetMode="Externa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3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7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1.webp"/><Relationship Id="rId2" Type="http://schemas.openxmlformats.org/officeDocument/2006/relationships/image" Target="../media/image30.webp"/><Relationship Id="rId1" Type="http://schemas.openxmlformats.org/officeDocument/2006/relationships/image" Target="../media/image29.web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6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8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0.png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2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3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5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7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2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9.png"/><Relationship Id="rId1" Type="http://schemas.openxmlformats.org/officeDocument/2006/relationships/image" Target="../media/image1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9.png"/></Relationships>
</file>

<file path=ppt/slides/_rels/slide6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5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3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4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>
            <a:spLocks noGrp="1"/>
          </p:cNvSpPr>
          <p:nvPr/>
        </p:nvSpPr>
        <p:spPr>
          <a:xfrm>
            <a:off x="1000125" y="1619250"/>
            <a:ext cx="101917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34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34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4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 基础原理与 </a:t>
            </a:r>
            <a:r>
              <a:rPr sz="34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EXIT</a:t>
            </a:r>
            <a:r>
              <a:rPr sz="34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实践</a:t>
            </a:r>
            <a:endParaRPr sz="34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直接连接符 3"/>
          <p:cNvSpPr>
            <a:spLocks noGrp="1"/>
          </p:cNvSpPr>
          <p:nvPr/>
        </p:nvSpPr>
        <p:spPr>
          <a:xfrm>
            <a:off x="3215640" y="2780665"/>
            <a:ext cx="6000750" cy="0"/>
          </a:xfrm>
          <a:prstGeom prst="line">
            <a:avLst/>
          </a:prstGeom>
          <a:noFill/>
          <a:ln w="28575">
            <a:solidFill>
              <a:srgbClr val="C00000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4762500" y="3619500"/>
            <a:ext cx="26670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0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0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Lecture</a:t>
            </a:r>
            <a:r>
              <a:rPr sz="180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5</a:t>
            </a:r>
            <a:endParaRPr sz="1800" b="0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>
            <a:spLocks noGrp="1"/>
          </p:cNvSpPr>
          <p:nvPr/>
        </p:nvSpPr>
        <p:spPr>
          <a:xfrm>
            <a:off x="1127760" y="198120"/>
            <a:ext cx="9681845" cy="6462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预习</a:t>
            </a:r>
            <a:r>
              <a:t>资料：</a:t>
            </a:r>
          </a:p>
          <a:p>
            <a:r>
              <a:rPr b="1">
                <a:solidFill>
                  <a:srgbClr val="C00000"/>
                </a:solidFill>
              </a:rPr>
              <a:t>必看：</a:t>
            </a:r>
            <a:endParaRPr>
              <a:solidFill>
                <a:srgbClr val="C00000"/>
              </a:solidFill>
            </a:endParaRPr>
          </a:p>
          <a:p>
            <a:r>
              <a:rPr>
                <a:hlinkClick r:id="rId1" action="ppaction://hlinkfile"/>
              </a:rPr>
              <a:t>【【开漏? 推挽? 都是些什么鬼? 动画帮你一网打尽】【STM32</a:t>
            </a:r>
            <a:r>
              <a:rPr>
                <a:hlinkClick r:id="rId1" action="ppaction://hlinkfile"/>
              </a:rPr>
              <a:t>入门教程-2024】第5集 关于STM32 GPIO</a:t>
            </a:r>
            <a:r>
              <a:rPr>
                <a:hlinkClick r:id="rId1" action="ppaction://hlinkfile"/>
              </a:rPr>
              <a:t>内部的那些事】 https://www.bilibili.com/video/BV1zG4y1K78S/?share_source=copy_web&amp;vd_source=ea9c602d1826d7882b8e5957fb67d8b3</a:t>
            </a:r>
          </a:p>
          <a:p/>
          <a:p>
            <a:r>
              <a:rPr>
                <a:hlinkClick r:id="rId2"/>
              </a:rPr>
              <a:t>【【keysking</a:t>
            </a:r>
            <a:r>
              <a:rPr>
                <a:hlinkClick r:id="rId2"/>
              </a:rPr>
              <a:t>的</a:t>
            </a:r>
            <a:r>
              <a:rPr>
                <a:hlinkClick r:id="rId2"/>
              </a:rPr>
              <a:t>STM32</a:t>
            </a:r>
            <a:r>
              <a:rPr>
                <a:hlinkClick r:id="rId2"/>
              </a:rPr>
              <a:t>教程】 第7集 深入讲解</a:t>
            </a:r>
            <a:r>
              <a:rPr>
                <a:hlinkClick r:id="rId2"/>
              </a:rPr>
              <a:t>STM32</a:t>
            </a:r>
            <a:r>
              <a:rPr>
                <a:hlinkClick r:id="rId2"/>
              </a:rPr>
              <a:t>中断】 </a:t>
            </a:r>
            <a:r>
              <a:rPr>
                <a:hlinkClick r:id="rId2"/>
              </a:rPr>
              <a:t>https://www.bilibili.com/video/BV1M24y1473t/?share_source=copy_web&amp;vd_source=ea9c602d1826d7882b8e5957fb67d8b3</a:t>
            </a:r>
          </a:p>
          <a:p/>
          <a:p>
            <a:r>
              <a:rPr>
                <a:hlinkClick r:id="rId2"/>
              </a:rPr>
              <a:t>【【keysking</a:t>
            </a:r>
            <a:r>
              <a:rPr>
                <a:hlinkClick r:id="rId2"/>
              </a:rPr>
              <a:t>的</a:t>
            </a:r>
            <a:r>
              <a:rPr>
                <a:hlinkClick r:id="rId2"/>
              </a:rPr>
              <a:t>stm32</a:t>
            </a:r>
            <a:r>
              <a:rPr>
                <a:hlinkClick r:id="rId2"/>
              </a:rPr>
              <a:t>教程】 第6集 狂飙</a:t>
            </a:r>
            <a:r>
              <a:rPr>
                <a:hlinkClick r:id="rId2"/>
              </a:rPr>
              <a:t>STM32</a:t>
            </a:r>
            <a:r>
              <a:rPr>
                <a:hlinkClick r:id="rId2"/>
              </a:rPr>
              <a:t>中断】 </a:t>
            </a:r>
            <a:r>
              <a:rPr>
                <a:hlinkClick r:id="rId2"/>
              </a:rPr>
              <a:t>https://www.bilibili.com/video/BV1Fj411V7aq/?share_source=copy_web&amp;vd_source=ea9c602d1826d7882b8e5957fb67d8b3</a:t>
            </a:r>
          </a:p>
          <a:p>
            <a:r>
              <a:rPr b="1">
                <a:solidFill>
                  <a:schemeClr val="tx2">
                    <a:lumMod val="75000"/>
                    <a:lumOff val="25000"/>
                  </a:schemeClr>
                </a:solidFill>
              </a:rPr>
              <a:t>选看：</a:t>
            </a:r>
            <a:endParaRPr b="1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r>
              <a:rPr>
                <a:hlinkClick r:id="rId2"/>
              </a:rPr>
              <a:t>【【keysking</a:t>
            </a:r>
            <a:r>
              <a:rPr>
                <a:hlinkClick r:id="rId2"/>
              </a:rPr>
              <a:t>的</a:t>
            </a:r>
            <a:r>
              <a:rPr>
                <a:hlinkClick r:id="rId2"/>
              </a:rPr>
              <a:t>STM32</a:t>
            </a:r>
            <a:r>
              <a:rPr>
                <a:hlinkClick r:id="rId2"/>
              </a:rPr>
              <a:t>教程】 第8集 </a:t>
            </a:r>
            <a:r>
              <a:rPr>
                <a:hlinkClick r:id="rId2"/>
              </a:rPr>
              <a:t>STM32</a:t>
            </a:r>
            <a:r>
              <a:rPr>
                <a:hlinkClick r:id="rId2"/>
              </a:rPr>
              <a:t>的串口通信】 </a:t>
            </a:r>
            <a:r>
              <a:rPr>
                <a:hlinkClick r:id="rId2"/>
              </a:rPr>
              <a:t>https://www.bilibili.com/video/BV1Na4y1T7VQ/?share_source=copy_web&amp;vd_source=ea9c602d1826d7882b8e5957fb67d8b3</a:t>
            </a:r>
          </a:p>
          <a:p/>
          <a:p>
            <a:r>
              <a:rPr>
                <a:hlinkClick r:id="rId3" action="ppaction://hlinkfile">
                  <a:extLst>
                    <a:ext uri="{DAF060AB-1E55-43B9-8AAB-6FB025537F2F}">
                      <wpsdc:hlinkClr xmlns:wpsdc="http://www.wps.cn/officeDocument/2017/drawingmlCustomData" val="467886"/>
                      <wpsdc:folHlinkClr xmlns:wpsdc="http://www.wps.cn/officeDocument/2017/drawingmlCustomData" val="96607D"/>
                      <wpsdc:hlinkUnderline xmlns:wpsdc="http://www.wps.cn/officeDocument/2017/drawingmlCustomData" val="1"/>
                    </a:ext>
                  </a:extLst>
                </a:hlinkClick>
              </a:rPr>
              <a:t>【【STM32</a:t>
            </a:r>
            <a:r>
              <a:rPr>
                <a:hlinkClick r:id="rId3" action="ppaction://hlinkfile">
                  <a:extLst>
                    <a:ext uri="{DAF060AB-1E55-43B9-8AAB-6FB025537F2F}">
                      <wpsdc:hlinkClr xmlns:wpsdc="http://www.wps.cn/officeDocument/2017/drawingmlCustomData" val="467886"/>
                      <wpsdc:folHlinkClr xmlns:wpsdc="http://www.wps.cn/officeDocument/2017/drawingmlCustomData" val="96607D"/>
                      <wpsdc:hlinkUnderline xmlns:wpsdc="http://www.wps.cn/officeDocument/2017/drawingmlCustomData" val="1"/>
                    </a:ext>
                  </a:extLst>
                </a:hlinkClick>
              </a:rPr>
              <a:t>入门教程-2025】第9集 STM32</a:t>
            </a:r>
            <a:r>
              <a:rPr>
                <a:hlinkClick r:id="rId3" action="ppaction://hlinkfile">
                  <a:extLst>
                    <a:ext uri="{DAF060AB-1E55-43B9-8AAB-6FB025537F2F}">
                      <wpsdc:hlinkClr xmlns:wpsdc="http://www.wps.cn/officeDocument/2017/drawingmlCustomData" val="467886"/>
                      <wpsdc:folHlinkClr xmlns:wpsdc="http://www.wps.cn/officeDocument/2017/drawingmlCustomData" val="96607D"/>
                      <wpsdc:hlinkUnderline xmlns:wpsdc="http://www.wps.cn/officeDocument/2017/drawingmlCustomData" val="1"/>
                    </a:ext>
                  </a:extLst>
                </a:hlinkClick>
              </a:rPr>
              <a:t>串口原理与串口中断模式收发 | keysking</a:t>
            </a:r>
            <a:r>
              <a:rPr>
                <a:hlinkClick r:id="rId3" action="ppaction://hlinkfile">
                  <a:extLst>
                    <a:ext uri="{DAF060AB-1E55-43B9-8AAB-6FB025537F2F}">
                      <wpsdc:hlinkClr xmlns:wpsdc="http://www.wps.cn/officeDocument/2017/drawingmlCustomData" val="467886"/>
                      <wpsdc:folHlinkClr xmlns:wpsdc="http://www.wps.cn/officeDocument/2017/drawingmlCustomData" val="96607D"/>
                      <wpsdc:hlinkUnderline xmlns:wpsdc="http://www.wps.cn/officeDocument/2017/drawingmlCustomData" val="1"/>
                    </a:ext>
                  </a:extLst>
                </a:hlinkClick>
              </a:rPr>
              <a:t>的stm32</a:t>
            </a:r>
            <a:r>
              <a:rPr>
                <a:hlinkClick r:id="rId3" action="ppaction://hlinkfile">
                  <a:extLst>
                    <a:ext uri="{DAF060AB-1E55-43B9-8AAB-6FB025537F2F}">
                      <wpsdc:hlinkClr xmlns:wpsdc="http://www.wps.cn/officeDocument/2017/drawingmlCustomData" val="467886"/>
                      <wpsdc:folHlinkClr xmlns:wpsdc="http://www.wps.cn/officeDocument/2017/drawingmlCustomData" val="96607D"/>
                      <wpsdc:hlinkUnderline xmlns:wpsdc="http://www.wps.cn/officeDocument/2017/drawingmlCustomData" val="1"/>
                    </a:ext>
                  </a:extLst>
                </a:hlinkClick>
              </a:rPr>
              <a:t>教程】 https://www.bilibili.com/video/BV1bc411J7Tv/?share_source=copy_web&amp;vd_source=ea9c602d1826d7882b8e5957fb67d8b3</a:t>
            </a:r>
            <a:endParaRPr>
              <a:hlinkClick r:id="rId3" action="ppaction://hlinkfile">
                <a:extLst>
                  <a:ext uri="{DAF060AB-1E55-43B9-8AAB-6FB025537F2F}">
                    <wpsdc:hlinkClr xmlns:wpsdc="http://www.wps.cn/officeDocument/2017/drawingmlCustomData" val="467886"/>
                    <wpsdc:folHlinkClr xmlns:wpsdc="http://www.wps.cn/officeDocument/2017/drawingmlCustomData" val="96607D"/>
                    <wpsdc:hlinkUnderline xmlns:wpsdc="http://www.wps.cn/officeDocument/2017/drawingmlCustomData" val="1"/>
                  </a:ext>
                </a:extLst>
              </a:hlinkClick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文本框 2"/>
          <p:cNvSpPr>
            <a:spLocks noGrp="1"/>
          </p:cNvSpPr>
          <p:nvPr/>
        </p:nvSpPr>
        <p:spPr>
          <a:xfrm>
            <a:off x="1199515" y="2420620"/>
            <a:ext cx="9681845" cy="1753235"/>
          </a:xfrm>
          <a:prstGeom prst="rect">
            <a:avLst/>
          </a:prstGeom>
        </p:spPr>
        <p:style>
          <a:lnRef idx="0">
            <a:srgbClr val="FFFFFF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zh-CN" altLang="en-US" sz="2800" b="1"/>
              <a:t>预习须知</a:t>
            </a:r>
            <a:r>
              <a:rPr lang="zh-CN" altLang="en-US"/>
              <a:t>：</a:t>
            </a:r>
            <a:endParaRPr lang="zh-CN" altLang="en-US"/>
          </a:p>
          <a:p>
            <a:pPr algn="ctr"/>
            <a:r>
              <a:rPr lang="zh-CN" altLang="en-US"/>
              <a:t>预习把握大体思路即可，如果课件有不明白的部分</a:t>
            </a:r>
            <a:r>
              <a:rPr lang="zh-CN" altLang="en-US" sz="3200" b="1"/>
              <a:t>也没有问题</a:t>
            </a:r>
            <a:r>
              <a:rPr lang="zh-CN" altLang="en-US"/>
              <a:t>。</a:t>
            </a:r>
            <a:endParaRPr lang="zh-CN" altLang="en-US"/>
          </a:p>
          <a:p>
            <a:pPr algn="ctr"/>
            <a:r>
              <a:rPr lang="zh-CN" altLang="en-US"/>
              <a:t>很多点有印象即可，</a:t>
            </a:r>
            <a:r>
              <a:rPr lang="zh-CN" altLang="en-US" sz="2400" b="1"/>
              <a:t>不需要记住每个寄存器，</a:t>
            </a:r>
            <a:endParaRPr lang="zh-CN" altLang="en-US" sz="2400" b="1"/>
          </a:p>
          <a:p>
            <a:pPr algn="ctr"/>
            <a:r>
              <a:rPr lang="zh-CN" altLang="en-US" sz="2400" b="1"/>
              <a:t>重在体会单片机和</a:t>
            </a:r>
            <a:r>
              <a:rPr lang="en-US" altLang="zh-CN" sz="2400" b="1"/>
              <a:t>HAL</a:t>
            </a:r>
            <a:r>
              <a:rPr lang="zh-CN" altLang="en-US" sz="2400" b="1"/>
              <a:t>库的设计逻辑</a:t>
            </a:r>
            <a:endParaRPr lang="zh-CN" altLang="en-US" sz="2400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 是什么？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750" y="1150169"/>
            <a:ext cx="7239000" cy="4748161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8143875" y="1524000"/>
            <a:ext cx="3238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9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9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General Purpose Input / Output</a:t>
            </a:r>
            <a:endParaRPr sz="195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096250" y="2238375"/>
            <a:ext cx="3286125" cy="2619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1400"/>
              </a:spcAft>
              <a:buChar char="•"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同一根管脚，既能读外部电平，也能驱动外部负载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400"/>
              </a:spcAft>
              <a:buChar char="•"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输入、输出、复用功能不是三套引脚，而是同一套内部开关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400"/>
              </a:spcAft>
              <a:buChar char="•"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配置寄存器的本质：决定哪些开关接通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328660" y="4652645"/>
            <a:ext cx="3286125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l">
              <a:defRPr sz="1575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找到右侧 I/O pin，</a:t>
            </a:r>
            <a:r>
              <a:rPr sz="1575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从右向左</a:t>
            </a:r>
            <a:r>
              <a:rPr sz="1575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</a:t>
            </a:r>
            <a:endParaRPr sz="1575" b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视频导入：MOS 管的导通与截止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14600" y="1190625"/>
            <a:ext cx="7162800" cy="4476750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2238375" y="5762625"/>
            <a:ext cx="7715250" cy="5143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 u="sng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"/>
              </a:rPr>
              <a:t>▶ 点击此处播放《MOS管的工作原理》（Bilibili，约 4 分 58 秒）</a:t>
            </a:r>
            <a:endParaRPr sz="1725" b="1" u="sng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矩形 15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一张图看懂一根 GPIO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0" y="1192732"/>
            <a:ext cx="8001000" cy="4663035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762000" y="5924550"/>
            <a:ext cx="80010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9E9E9E"/>
            </a:solidFill>
            <a:prstDash val="solid"/>
          </a:ln>
        </p:spPr>
        <p:txBody>
          <a:bodyPr wrap="square" lIns="57150" tIns="19050" rIns="57150" bIns="19050" anchor="ctr">
            <a:noAutofit/>
          </a:bodyPr>
          <a:lstStyle>
            <a:defPPr algn="ctr"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图中寄存器名：BSRR → 位设置/清除寄存器　 ODR → 输出数据寄存器　 IDR → 输入数据寄存器　 CRL/CRH → 模式与速度配置</a:t>
            </a:r>
            <a:endParaRPr sz="975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9001125" y="1285875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 保护电路</a:t>
            </a:r>
            <a:endParaRPr sz="15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9001125" y="1600200"/>
            <a:ext cx="2381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钳位异常电压，保护芯片内部</a:t>
            </a:r>
            <a:endParaRPr sz="135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9001125" y="2333625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 输入驱动</a:t>
            </a:r>
            <a:endParaRPr sz="15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9001125" y="2647950"/>
            <a:ext cx="2381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施密特触发器把电压整理成数字电平</a:t>
            </a:r>
            <a:endParaRPr sz="135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001125" y="3381375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③ 输出驱动</a:t>
            </a:r>
            <a:endParaRPr sz="15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9001125" y="3695700"/>
            <a:ext cx="2381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P-MOS 与 N-MOS 决定推挽或开漏</a:t>
            </a:r>
            <a:endParaRPr sz="135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9001125" y="4429125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④ 数据/复用</a:t>
            </a:r>
            <a:endParaRPr sz="15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9001125" y="4743450"/>
            <a:ext cx="2381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寄存器和片上外设决定数据来源</a:t>
            </a:r>
            <a:endParaRPr sz="135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矩形 13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保护二极管与 5V 容忍引脚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6621" y="1285875"/>
            <a:ext cx="2330133" cy="3905250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523875" y="5238750"/>
            <a:ext cx="3095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标准 I/O 的钳位路径</a:t>
            </a:r>
            <a:endParaRPr sz="17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523875" y="5619750"/>
            <a:ext cx="30956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电压高于 VDD 或低于 VSS 太多时，钳位通道开始导通。保护二极管只承受异常和瞬态。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637" y="1143000"/>
            <a:ext cx="7171226" cy="2857500"/>
          </a:xfrm>
          <a:prstGeom prst="rect">
            <a:avLst/>
          </a:prstGeom>
        </p:spPr>
      </p:pic>
      <p:sp>
        <p:nvSpPr>
          <p:cNvPr id="10" name="矩形 9"/>
          <p:cNvSpPr>
            <a:spLocks noGrp="1"/>
          </p:cNvSpPr>
          <p:nvPr/>
        </p:nvSpPr>
        <p:spPr>
          <a:xfrm>
            <a:off x="4000500" y="4048125"/>
            <a:ext cx="32861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1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1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FT = 5 V tolerant</a:t>
            </a:r>
            <a:endParaRPr sz="21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429500" y="4000500"/>
            <a:ext cx="39528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先查数据手册的 I/O level。STM32F103x8/xB 中，PB6 标为 FT，PA0 没有 FT 标记。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4000500" y="4762500"/>
            <a:ext cx="7477125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4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VIN 高于 VDD + 0.3 V 时，内部上下拉必须关闭。HAL 使用 GPIO_NOPULL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4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FT 只描述数字输入耐压。输出高电平仍由 VDD 决定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4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模拟功能和非 FT 引脚必须遵守各自的电压极限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4000500" y="6048375"/>
            <a:ext cx="7477125" cy="4000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先确认 FT 标记，再检查引脚功能和上下拉条件。</a:t>
            </a:r>
            <a:endParaRPr sz="15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矩形 8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5V 容忍不等于所有情况下都能接 5V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0346" y="1143000"/>
            <a:ext cx="6336558" cy="4667250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8256270" y="2348865"/>
            <a:ext cx="3238500" cy="18910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1300"/>
              </a:spcAft>
              <a:buChar char="•"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只有数据手册标注 FT 的引脚才具备 5V 容忍能力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300"/>
              </a:spcAft>
              <a:buChar char="•"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5V 容忍主要针对数字输入条件，不代表模拟模式也允许 5V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300"/>
              </a:spcAft>
              <a:buChar char="•"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芯片未供电时，外部高电平还可能形成反向供电路径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9470" y="980440"/>
            <a:ext cx="7120890" cy="5219065"/>
          </a:xfrm>
          <a:prstGeom prst="rect">
            <a:avLst/>
          </a:prstGeom>
        </p:spPr>
      </p:pic>
      <p:sp>
        <p:nvSpPr>
          <p:cNvPr id="3" name="文本框 2"/>
          <p:cNvSpPr>
            <a:spLocks noGrp="1"/>
          </p:cNvSpPr>
          <p:nvPr/>
        </p:nvSpPr>
        <p:spPr>
          <a:xfrm>
            <a:off x="8328660" y="2708910"/>
            <a:ext cx="4064000" cy="743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1300" indent="-114300" algn="l">
              <a:spcAft>
                <a:spcPts val="1300"/>
              </a:spcAft>
              <a:buClrTx/>
              <a:buSzTx/>
              <a:buFontTx/>
              <a:buChar char="•"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t>可以在cubemx的芯片选择</a:t>
            </a:r>
            <a:r>
              <a:t>页面</a:t>
            </a:r>
          </a:p>
          <a:p>
            <a:pPr marL="127000" indent="0" algn="l">
              <a:spcAft>
                <a:spcPts val="1300"/>
              </a:spcAft>
              <a:buClrTx/>
              <a:buSzTx/>
              <a:buFontTx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t>查看芯片手册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矩形 18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寄存器的位域</a:t>
            </a: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表示</a:t>
            </a: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法：[高位:低位]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2381250" y="1285875"/>
            <a:ext cx="74295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33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33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3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CNF6[1:0] = 10₂</a:t>
            </a:r>
            <a:endParaRPr sz="33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直接连接符 6"/>
          <p:cNvSpPr>
            <a:spLocks noGrp="1"/>
          </p:cNvSpPr>
          <p:nvPr/>
        </p:nvSpPr>
        <p:spPr>
          <a:xfrm>
            <a:off x="6096000" y="2190750"/>
            <a:ext cx="0" cy="2333625"/>
          </a:xfrm>
          <a:prstGeom prst="line">
            <a:avLst/>
          </a:prstGeom>
          <a:noFill/>
          <a:ln w="9525">
            <a:solidFill>
              <a:srgbClr val="CCCCCC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1381125" y="2428875"/>
            <a:ext cx="4000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4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4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CNF6</a:t>
            </a:r>
            <a:endParaRPr sz="240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1381125" y="3048000"/>
            <a:ext cx="4000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字段名称</a:t>
            </a:r>
            <a:endParaRPr sz="180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381125" y="3524250"/>
            <a:ext cx="4000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 表示配置位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数字 6 表示第 6 号引脚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6810375" y="2428875"/>
            <a:ext cx="4000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[1:0]</a:t>
            </a:r>
            <a:endParaRPr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6810375" y="3048000"/>
            <a:ext cx="4000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位位置范围</a:t>
            </a:r>
            <a:endParaRPr sz="180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6810375" y="3524250"/>
            <a:ext cx="4000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 bit1 读到 bit0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 1 − 0 + 1 = 2 位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1238250" y="4810125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8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8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10₂ 的含义</a:t>
            </a:r>
            <a:endParaRPr sz="1875" b="1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3524250" y="4762500"/>
            <a:ext cx="73818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8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8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bit1 = 1，bit0 = 0；下标 2 表示二进制。</a:t>
            </a:r>
            <a:endParaRPr sz="180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238250" y="5381625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8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8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再看一个例子</a:t>
            </a:r>
            <a:endParaRPr sz="1875" b="1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3524250" y="5334000"/>
            <a:ext cx="7524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CRL[27:24] 包含 bit27、bit26、bit25、bit24，共 4 位。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666875" y="5953125"/>
            <a:ext cx="885825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读法固定：先高位，后低位。方括号表示位位置，不是 C 语言数组。</a:t>
            </a:r>
            <a:endParaRPr sz="15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 端口寄存器全景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graphicFrame>
        <p:nvGraphicFramePr>
          <p:cNvPr id="6" name="表格 5"/>
          <p:cNvGraphicFramePr/>
          <p:nvPr/>
        </p:nvGraphicFramePr>
        <p:xfrm>
          <a:off x="714375" y="1190625"/>
          <a:ext cx="10763250" cy="4476750"/>
        </p:xfrm>
        <a:graphic>
          <a:graphicData uri="http://schemas.openxmlformats.org/drawingml/2006/table">
            <a:tbl>
              <a:tblPr/>
              <a:tblGrid>
                <a:gridCol w="2333625"/>
                <a:gridCol w="2714625"/>
                <a:gridCol w="5715000"/>
              </a:tblGrid>
              <a:tr h="533400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寄存器</a:t>
                      </a:r>
                      <a:endParaRPr sz="15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关键位域</a:t>
                      </a:r>
                      <a:endParaRPr sz="15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50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作用</a:t>
                      </a:r>
                      <a:endParaRPr sz="150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</a:tr>
              <a:tr h="6572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1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GPIOx_CRL</a:t>
                      </a:r>
                      <a:endParaRPr sz="1275" b="1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CNFy[1:0]</a:t>
                      </a:r>
                      <a:endParaRPr sz="127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MODEy[1:0]</a:t>
                      </a:r>
                      <a:endParaRPr sz="127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配置 0 至 7 号引脚的模式、驱动方式与输出速度</a:t>
                      </a:r>
                      <a:endParaRPr sz="127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1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GPIOx_CRH</a:t>
                      </a:r>
                      <a:endParaRPr sz="1275" b="1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CNFy[1:0]</a:t>
                      </a:r>
                      <a:endParaRPr sz="127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MODEy[1:0]</a:t>
                      </a:r>
                      <a:endParaRPr sz="127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配置 8 至 15 号引脚的模式、驱动方式与输出速度</a:t>
                      </a:r>
                      <a:endParaRPr sz="127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</a:tr>
              <a:tr h="6572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1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GPIOx_IDR</a:t>
                      </a:r>
                      <a:endParaRPr sz="1275" b="1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IDRy</a:t>
                      </a:r>
                      <a:endParaRPr sz="127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读取引脚经过输入缓冲后的实际数字电平</a:t>
                      </a:r>
                      <a:endParaRPr sz="127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1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GPIOx_ODR</a:t>
                      </a:r>
                      <a:endParaRPr sz="1275" b="1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ODRy</a:t>
                      </a:r>
                      <a:endParaRPr sz="127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输出模式保存写入值；上拉/下拉输入时选择内部电阻接 VDD 或 VSS</a:t>
                      </a:r>
                      <a:endParaRPr sz="127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</a:tr>
              <a:tr h="6572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1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GPIOx_BSRR</a:t>
                      </a:r>
                      <a:endParaRPr sz="1275" b="1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BSy / BRy</a:t>
                      </a:r>
                      <a:endParaRPr sz="127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一次写操作置位或清零 ODR，避免读改写冲突</a:t>
                      </a:r>
                      <a:endParaRPr sz="127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1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GPIOx_LCKR</a:t>
                      </a:r>
                      <a:endParaRPr sz="1275" b="1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LCKy / LCKK</a:t>
                      </a:r>
                      <a:endParaRPr sz="127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锁定端口配置，芯片复位后解除</a:t>
                      </a:r>
                      <a:endParaRPr sz="127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  <p:sp>
        <p:nvSpPr>
          <p:cNvPr id="7" name="矩形 6"/>
          <p:cNvSpPr>
            <a:spLocks noGrp="1"/>
          </p:cNvSpPr>
          <p:nvPr/>
        </p:nvSpPr>
        <p:spPr>
          <a:xfrm>
            <a:off x="1095375" y="5810250"/>
            <a:ext cx="10001250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4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4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 = GPIO 端口字母（A～G）；y = 端口内引脚编号（0～15）。例如 GPIOA_ODR 的 ODR5 对应 PA5。</a:t>
            </a:r>
            <a:endParaRPr sz="14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矩形 15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MODE 与 CNF 配置位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1143000" y="1476375"/>
            <a:ext cx="2952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8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8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MODE</a:t>
            </a:r>
            <a:endParaRPr sz="285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62000" y="2143125"/>
            <a:ext cx="3714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0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0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Mode bits（模式位）</a:t>
            </a:r>
            <a:endParaRPr sz="20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62000" y="2762250"/>
            <a:ext cx="37147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先判断引脚是输入还是输出。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作为输出时，MODE 还选择最大输出速度。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096250" y="1476375"/>
            <a:ext cx="2952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8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8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</a:t>
            </a:r>
            <a:endParaRPr sz="28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524750" y="2143125"/>
            <a:ext cx="4095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0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0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Configuration bits（配置位）</a:t>
            </a:r>
            <a:endParaRPr sz="20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429500" y="2762250"/>
            <a:ext cx="42862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 MODE 已确定的前提下，继续选择输入接法，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或选择输出的驱动方式与数据来源。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直接连接符 11"/>
          <p:cNvSpPr>
            <a:spLocks noGrp="1"/>
          </p:cNvSpPr>
          <p:nvPr/>
        </p:nvSpPr>
        <p:spPr>
          <a:xfrm>
            <a:off x="6096000" y="1333500"/>
            <a:ext cx="0" cy="2952750"/>
          </a:xfrm>
          <a:prstGeom prst="line">
            <a:avLst/>
          </a:prstGeom>
          <a:noFill/>
          <a:ln w="9525">
            <a:solidFill>
              <a:srgbClr val="CCCCCC"/>
            </a:solidFill>
            <a:prstDash val="solid"/>
          </a:ln>
        </p:spPr>
      </p:sp>
      <p:sp>
        <p:nvSpPr>
          <p:cNvPr id="13" name="矩形 12"/>
          <p:cNvSpPr>
            <a:spLocks noGrp="1"/>
          </p:cNvSpPr>
          <p:nvPr/>
        </p:nvSpPr>
        <p:spPr>
          <a:xfrm>
            <a:off x="3714750" y="4619625"/>
            <a:ext cx="4762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1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1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每根引脚使用 4 位配置</a:t>
            </a:r>
            <a:endParaRPr sz="210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2333625" y="5191125"/>
            <a:ext cx="752475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 2 位：CNFx[1:0]　　低 2 位：MODEx[1:0]</a:t>
            </a:r>
            <a:endParaRPr sz="21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952625" y="5924550"/>
            <a:ext cx="828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4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4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x 表示引脚编号。例如 CNF6 与 MODE6 共同配置一个端口中的第 6 号引脚。</a:t>
            </a:r>
            <a:endParaRPr sz="1425" b="0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矩形 10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STM32F103 的八种 GPIO 模式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836" y="1143000"/>
            <a:ext cx="6504954" cy="4905375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7858125" y="1190625"/>
            <a:ext cx="3476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输入：MODE = 00</a:t>
            </a:r>
            <a:endParaRPr sz="187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905750" y="1666875"/>
            <a:ext cx="3381375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6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CNF=00：模拟输入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6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CNF=01：浮空输入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6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CNF=10，ODR=0：下拉输入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6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CNF=10，ODR=1：上拉输入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858125" y="3619500"/>
            <a:ext cx="3476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输出：MODE &gt; 00</a:t>
            </a:r>
            <a:endParaRPr sz="18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905750" y="4095750"/>
            <a:ext cx="3381375" cy="1952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6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CNF=00：通用推挽输出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6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CNF=01：通用开漏输出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6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CNF=10：复用推挽输出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6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CNF=11：复用开漏输出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矩形 12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配置寄存器：</a:t>
            </a: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CRL 与 CRH 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0101" y="1190625"/>
            <a:ext cx="4673924" cy="3429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976" y="1190625"/>
            <a:ext cx="4673924" cy="3429000"/>
          </a:xfrm>
          <a:prstGeom prst="rect">
            <a:avLst/>
          </a:prstGeom>
        </p:spPr>
      </p:pic>
      <p:sp>
        <p:nvSpPr>
          <p:cNvPr id="8" name="矩形 7"/>
          <p:cNvSpPr>
            <a:spLocks noGrp="1"/>
          </p:cNvSpPr>
          <p:nvPr/>
        </p:nvSpPr>
        <p:spPr>
          <a:xfrm>
            <a:off x="619125" y="4762500"/>
            <a:ext cx="5095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CRL = Configuration Register Low</a:t>
            </a:r>
            <a:endParaRPr sz="180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19125" y="5219700"/>
            <a:ext cx="5095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低位配置寄存器，负责 Pin 0～7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477000" y="4762500"/>
            <a:ext cx="5095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CRH = Configuration Register High</a:t>
            </a:r>
            <a:endParaRPr sz="18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6477000" y="5219700"/>
            <a:ext cx="5095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高位配置寄存器，负责 Pin 8～15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2333625" y="5857875"/>
            <a:ext cx="7524750" cy="4762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这里的 Low / High 是引脚编号分组，不是输出低电平 / 高电平。</a:t>
            </a:r>
            <a:endParaRPr sz="15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矩形 1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示例：PA6 的 4 位配置字段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125" y="1568097"/>
            <a:ext cx="7620000" cy="1340556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2552700" y="1473835"/>
            <a:ext cx="1716405" cy="716915"/>
          </a:xfrm>
          <a:prstGeom prst="rect">
            <a:avLst/>
          </a:prstGeom>
          <a:noFill/>
          <a:ln w="28575">
            <a:solidFill>
              <a:srgbClr val="C00000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8382000" y="1381125"/>
            <a:ext cx="2714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CNF6[1:0]</a:t>
            </a:r>
            <a:endParaRPr sz="20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334375" y="1809750"/>
            <a:ext cx="3048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PA6 字段的高 2 位，决定输入接法或输出类型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382000" y="2714625"/>
            <a:ext cx="2714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MODE6[1:0]</a:t>
            </a:r>
            <a:endParaRPr sz="20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334375" y="3143250"/>
            <a:ext cx="2952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PA6 字段的低 2 位，先决定输入/输出。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361440" y="3687445"/>
            <a:ext cx="361950" cy="3619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1932940" y="3668395"/>
            <a:ext cx="819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PA6 的编号是 6，因此查 CRL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1361440" y="4201795"/>
            <a:ext cx="361950" cy="3619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932940" y="4182745"/>
            <a:ext cx="819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PA6 对应 CRL 的 bit[27:24]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361440" y="4716145"/>
            <a:ext cx="361950" cy="3619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932940" y="4697095"/>
            <a:ext cx="819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上拉输入：MODE6=00，CNF6=10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361440" y="5230495"/>
            <a:ext cx="361950" cy="3619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1932940" y="5211445"/>
            <a:ext cx="819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F103 再用 ODR6=1 选择上拉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矩形 10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IDR 与 ODR：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88480" y="785495"/>
            <a:ext cx="3697605" cy="17792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8480" y="2564765"/>
            <a:ext cx="3900170" cy="1750060"/>
          </a:xfrm>
          <a:prstGeom prst="rect">
            <a:avLst/>
          </a:prstGeom>
        </p:spPr>
      </p:pic>
      <p:sp>
        <p:nvSpPr>
          <p:cNvPr id="8" name="矩形 7"/>
          <p:cNvSpPr>
            <a:spLocks noGrp="1"/>
          </p:cNvSpPr>
          <p:nvPr/>
        </p:nvSpPr>
        <p:spPr>
          <a:xfrm>
            <a:off x="857250" y="4667250"/>
            <a:ext cx="4762500" cy="1000125"/>
          </a:xfrm>
          <a:prstGeom prst="rect">
            <a:avLst/>
          </a:prstGeom>
          <a:solidFill>
            <a:srgbClr val="FFFFFF"/>
          </a:solidFill>
          <a:ln w="9525">
            <a:solidFill>
              <a:srgbClr val="1F4E79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4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4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IDR</a:t>
            </a:r>
            <a:r>
              <a:rPr sz="14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为只读</a:t>
            </a:r>
            <a:r>
              <a:rPr sz="10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0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read only</a:t>
            </a:r>
            <a:r>
              <a:rPr sz="10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，对应图上</a:t>
            </a:r>
            <a:r>
              <a:rPr sz="10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“r“</a:t>
            </a:r>
            <a:r>
              <a:rPr sz="10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4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：当前引脚电平</a:t>
            </a:r>
            <a:endParaRPr sz="14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buNone/>
              <a:defRPr sz="14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每次读取都会重新采样。外部电压变了，IDR 也跟着变。</a:t>
            </a:r>
            <a:endParaRPr sz="14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572250" y="4667250"/>
            <a:ext cx="4762500" cy="1000125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ODR：被记住的位值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buNone/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CPU 写入 1 或 0 后会一直保留，直到再次写入、芯片复位或掉电。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190625" y="5905500"/>
            <a:ext cx="98107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输出模式：ODRy=1/0 决定高/低电平。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buNone/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上拉/下拉输入：输出驱动关闭，ODRy=1 使内部电阻接 VDD，ODRy=0 使它接 VSS。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615" y="1006793"/>
            <a:ext cx="4664710" cy="34353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矩形 1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CubeMX：从引脚角色进入 GPIO 参数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7524750" y="1285875"/>
            <a:ext cx="438150" cy="4381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143875" y="1266825"/>
            <a:ext cx="3143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Pinout 中单击引脚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096250" y="1685925"/>
            <a:ext cx="3333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先选择 GPIO_Input、GPIO_Output、Analog 或 EXTI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524750" y="2295525"/>
            <a:ext cx="438150" cy="4381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143875" y="2276475"/>
            <a:ext cx="3143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System Core &gt; GPIO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096250" y="2695575"/>
            <a:ext cx="3333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打开 GPIO 配置表，选中要修改的引脚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7524750" y="3305175"/>
            <a:ext cx="438150" cy="4381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143875" y="3286125"/>
            <a:ext cx="3143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补齐参数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096250" y="3705225"/>
            <a:ext cx="3333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 Mode、Pull、Maximum output speed 和初始电平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7524750" y="4314825"/>
            <a:ext cx="438150" cy="4381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143875" y="4295775"/>
            <a:ext cx="3143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Generate Code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096250" y="4714875"/>
            <a:ext cx="3333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CubeMX 生成 MX_GPIO_Init() 与 HAL 宏常量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1666875" y="5905500"/>
            <a:ext cx="885825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4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4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CubeMX 负责填写配置，HAL_GPIO_Init() 负责把配置转换为 CRL、CRH、ODR 和 EXTI 设置。</a:t>
            </a:r>
            <a:endParaRPr sz="14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640" y="1124585"/>
            <a:ext cx="4055110" cy="43764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 宏常量：界面选项怎样写入 GPIO_InitTypeDef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graphicFrame>
        <p:nvGraphicFramePr>
          <p:cNvPr id="6" name="表格 5"/>
          <p:cNvGraphicFramePr/>
          <p:nvPr/>
        </p:nvGraphicFramePr>
        <p:xfrm>
          <a:off x="666750" y="1190625"/>
          <a:ext cx="10858500" cy="4333875"/>
        </p:xfrm>
        <a:graphic>
          <a:graphicData uri="http://schemas.openxmlformats.org/drawingml/2006/table">
            <a:tbl>
              <a:tblPr/>
              <a:tblGrid>
                <a:gridCol w="2571750"/>
                <a:gridCol w="3714750"/>
                <a:gridCol w="4572000"/>
              </a:tblGrid>
              <a:tr h="52387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4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CubeMX 选项</a:t>
                      </a:r>
                      <a:endParaRPr sz="14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4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GPIO_InitStruct.Mode</a:t>
                      </a:r>
                      <a:endParaRPr sz="14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42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STM32F1 的含义</a:t>
                      </a:r>
                      <a:endParaRPr sz="142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</a:tr>
              <a:tr h="5429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Input mode</a:t>
                      </a:r>
                      <a:endParaRPr sz="1165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GPIO_MODE_INPUT</a:t>
                      </a:r>
                      <a:endParaRPr sz="116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数字输入；Pull 决定浮空、上拉或下拉</a:t>
                      </a:r>
                      <a:endParaRPr sz="116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Output Push Pull</a:t>
                      </a:r>
                      <a:endParaRPr sz="1165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GPIO_MODE_OUTPUT_PP</a:t>
                      </a:r>
                      <a:endParaRPr sz="116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通用推挽输出</a:t>
                      </a:r>
                      <a:endParaRPr sz="116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</a:tr>
              <a:tr h="5429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Output Open Drain</a:t>
                      </a:r>
                      <a:endParaRPr sz="1165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GPIO_MODE_OUTPUT_OD</a:t>
                      </a:r>
                      <a:endParaRPr sz="116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通用开漏输出</a:t>
                      </a:r>
                      <a:endParaRPr sz="116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Alternate Function Push Pull</a:t>
                      </a:r>
                      <a:endParaRPr sz="1165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GPIO_MODE_AF_PP</a:t>
                      </a:r>
                      <a:endParaRPr sz="116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复用推挽输出</a:t>
                      </a:r>
                      <a:endParaRPr sz="116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</a:tr>
              <a:tr h="5429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Alternate Function Open Drain</a:t>
                      </a:r>
                      <a:endParaRPr sz="1165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GPIO_MODE_AF_OD</a:t>
                      </a:r>
                      <a:endParaRPr sz="116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复用开漏输出</a:t>
                      </a:r>
                      <a:endParaRPr sz="116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Analog</a:t>
                      </a:r>
                      <a:endParaRPr sz="1165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GPIO_MODE_ANALOG</a:t>
                      </a:r>
                      <a:endParaRPr sz="116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模拟输入，关闭数字输入缓冲</a:t>
                      </a:r>
                      <a:endParaRPr sz="116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</a:tr>
              <a:tr h="5429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External Interrupt</a:t>
                      </a:r>
                      <a:endParaRPr sz="1165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GPIO_MODE_IT_RISING / FALLING</a:t>
                      </a:r>
                      <a:endParaRPr sz="116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16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数字输入，同时配置 EXTI 触发边沿</a:t>
                      </a:r>
                      <a:endParaRPr sz="116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矩形 6"/>
          <p:cNvSpPr>
            <a:spLocks noGrp="1"/>
          </p:cNvSpPr>
          <p:nvPr/>
        </p:nvSpPr>
        <p:spPr>
          <a:xfrm>
            <a:off x="857250" y="5810250"/>
            <a:ext cx="10477500" cy="533400"/>
          </a:xfrm>
          <a:prstGeom prst="rect">
            <a:avLst/>
          </a:prstGeom>
          <a:solidFill>
            <a:srgbClr val="FFFFFF"/>
          </a:solidFill>
          <a:ln w="9525">
            <a:solidFill>
              <a:srgbClr val="1F4E79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3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Pull：GPIO_NOPULL / GPIO_PULLUP / GPIO_PULLDOWN　　Speed：GPIO_SPEED_FREQ_LOW / MEDIUM / HIGH</a:t>
            </a:r>
            <a:endParaRPr sz="135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矩形 1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MX_GPIO_Init：宏常量最终怎样变成初始化代码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523875" y="1095375"/>
            <a:ext cx="6858000" cy="5095875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190500" tIns="133350" rIns="152400" bIns="95250" anchor="t">
            <a:noAutofit/>
          </a:bodyPr>
          <a:lstStyle>
            <a:defPPr algn="l"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static void MX_GPIO_Init(void)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{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GPIO_InitTypeDef GPIO_InitStruct = {0};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endParaRPr sz="1165"/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__HAL_RCC_GPIOA_CLK_ENABLE();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__HAL_RCC_GPIOC_CLK_ENABLE();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endParaRPr sz="1165"/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GPIO_InitStruct.Pin = GPIO_PIN_0;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GPIO_InitStruct.Mode = GPIO_MODE_INPUT;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GPIO_InitStruct.Pull = GPIO_PULLUP;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HAL_GPIO_Init(GPIOA, &amp;GPIO_InitStruct);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endParaRPr sz="1165"/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HAL_GPIO_WritePin(GPIOC, GPIO_PIN_13,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            GPIO_PIN_SET);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GPIO_InitStruct.Pin = GPIO_PIN_13;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GPIO_InitStruct.Mode = GPIO_MODE_OUTPUT_PP;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GPIO_InitStruct.Pull = GPIO_NOPULL;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GPIO_InitStruct.Speed = GPIO_SPEED_FREQ_LOW;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HAL_GPIO_Init(GPIOC, &amp;GPIO_InitStruct);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6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}</a:t>
            </a:r>
            <a:endParaRPr sz="116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858125" y="1238250"/>
            <a:ext cx="438150" cy="4381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477250" y="1219200"/>
            <a:ext cx="2905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先开 GPIO 时钟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429625" y="1638300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没有外设时钟，GPIO 寄存器配置不会生效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858125" y="2343150"/>
            <a:ext cx="438150" cy="4381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477250" y="2324100"/>
            <a:ext cx="2905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Pin 选择引脚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429625" y="2743200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GPIO_PIN_0 与 GPIO_PIN_13 是位掩码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7858125" y="3448050"/>
            <a:ext cx="438150" cy="4381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477250" y="3429000"/>
            <a:ext cx="2905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Mode / Pull / Speed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429625" y="3848100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这些宏对应前面学过的 MODE、CNF、ODR 与速度位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7858125" y="4552950"/>
            <a:ext cx="438150" cy="4381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477250" y="4533900"/>
            <a:ext cx="2905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调用 HAL_GPIO_Init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429625" y="4953000"/>
            <a:ext cx="30480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 根据引脚号选择 CRL 或 CRH，并写入 4 位字段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7620000" y="5810250"/>
            <a:ext cx="390525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学习重点：先看宏表达的意图，再追 HAL 如何把意图写进寄存器。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输入信号经过了什么？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750" y="1220523"/>
            <a:ext cx="8191500" cy="4664604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666750" y="6019800"/>
            <a:ext cx="81915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9E9E9E"/>
            </a:solidFill>
            <a:prstDash val="solid"/>
          </a:ln>
        </p:spPr>
        <p:txBody>
          <a:bodyPr wrap="square" lIns="57150" tIns="19050" rIns="57150" bIns="19050" anchor="ctr">
            <a:noAutofit/>
          </a:bodyPr>
          <a:lstStyle>
            <a:defPPr algn="ctr"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图中寄存器名：BSRR → 位设置/清除寄存器　 ODR → 输出数据寄存器　 IDR → 输入数据寄存器　 CRL/CRH → 模式与速度配置</a:t>
            </a:r>
            <a:endParaRPr sz="975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9048750" y="1381125"/>
            <a:ext cx="2571750" cy="3238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12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外部电压先经过保护二极管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2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施密特触发器把慢变化或带噪声的电压整形成 0/1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2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输入数据寄存器 IDR（Input Data Register）读到整理后的数字电平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2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同一输入还可送往片上外设或复用输入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9001125" y="4810125"/>
            <a:ext cx="2619375" cy="10287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l"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问题：输出模式下，还能读取 IDR 吗？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None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可以。输入通路通常仍然有效。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0" name="矩形 1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寄存器：程序与功能电路之间的桥梁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1000125" y="1381125"/>
            <a:ext cx="514350" cy="5143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21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714500" y="1381125"/>
            <a:ext cx="2857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 函数表达意图</a:t>
            </a:r>
            <a:endParaRPr sz="20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952500" y="2143125"/>
            <a:ext cx="3714750" cy="1476375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171450" tIns="171450" rIns="133350" bIns="133350" anchor="t">
            <a:noAutofit/>
          </a:bodyPr>
          <a:lstStyle>
            <a:defPPr algn="l"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HAL_GPIO_WritePin(GPIOA,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          GPIO_PIN_5,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          GPIO_PIN_SET);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1000125" y="3857625"/>
            <a:ext cx="3619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函数名便于阅读，也统一处理芯片系列之间的差异。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5095875" y="1381125"/>
            <a:ext cx="514350" cy="5143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21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5810250" y="1381125"/>
            <a:ext cx="2667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 读写寄存器</a:t>
            </a:r>
            <a:endParaRPr sz="20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5095875" y="2143125"/>
            <a:ext cx="3333750" cy="1476375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228600" tIns="285750" rIns="171450" bIns="171450" anchor="t">
            <a:noAutofit/>
          </a:bodyPr>
          <a:lstStyle>
            <a:defPPr algn="l">
              <a:defRPr sz="15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5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GPIOA-&gt;BSRR =</a:t>
            </a:r>
            <a:endParaRPr sz="15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5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GPIO_BSRR_BS5;</a:t>
            </a:r>
            <a:endParaRPr sz="15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5095875" y="3857625"/>
            <a:ext cx="33337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寄存器有固定地址。每一位都连接到硬件控制信号或状态信号。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858250" y="1381125"/>
            <a:ext cx="514350" cy="5143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21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9572625" y="1381125"/>
            <a:ext cx="2286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功能电路执行动作</a:t>
            </a:r>
            <a:endParaRPr sz="20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8810625" y="2143125"/>
            <a:ext cx="2857500" cy="2428875"/>
          </a:xfrm>
          <a:prstGeom prst="rect">
            <a:avLst/>
          </a:prstGeom>
          <a:solidFill>
            <a:srgbClr val="F7F7F7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BSRR 置位逻辑</a:t>
            </a:r>
            <a:endParaRPr sz="17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sz="1725"/>
          </a:p>
          <a:p>
            <a:pPr algn="ctr">
              <a:buNone/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ODR 锁存器 = 1</a:t>
            </a:r>
            <a:endParaRPr sz="17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sz="1725"/>
          </a:p>
          <a:p>
            <a:pPr algn="ctr">
              <a:buNone/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输出级驱动 PA5</a:t>
            </a:r>
            <a:endParaRPr sz="17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直接连接符 16"/>
          <p:cNvSpPr>
            <a:spLocks noGrp="1"/>
          </p:cNvSpPr>
          <p:nvPr/>
        </p:nvSpPr>
        <p:spPr>
          <a:xfrm>
            <a:off x="4810125" y="1238250"/>
            <a:ext cx="0" cy="3714750"/>
          </a:xfrm>
          <a:prstGeom prst="line">
            <a:avLst/>
          </a:prstGeom>
          <a:noFill/>
          <a:ln w="9525">
            <a:solidFill>
              <a:srgbClr val="CCCCCC"/>
            </a:solidFill>
            <a:prstDash val="solid"/>
          </a:ln>
        </p:spPr>
      </p:sp>
      <p:sp>
        <p:nvSpPr>
          <p:cNvPr id="18" name="直接连接符 17"/>
          <p:cNvSpPr>
            <a:spLocks noGrp="1"/>
          </p:cNvSpPr>
          <p:nvPr/>
        </p:nvSpPr>
        <p:spPr>
          <a:xfrm>
            <a:off x="8620125" y="1238250"/>
            <a:ext cx="0" cy="3714750"/>
          </a:xfrm>
          <a:prstGeom prst="line">
            <a:avLst/>
          </a:prstGeom>
          <a:noFill/>
          <a:ln w="9525">
            <a:solidFill>
              <a:srgbClr val="CCCCCC"/>
            </a:solidFill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1666875" y="5381625"/>
            <a:ext cx="885825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 没有绕开寄存器。它把寄存器地址、位掩码和操作顺序封装成易用函数。</a:t>
            </a:r>
            <a:endParaRPr sz="18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施密特触发器：两个阈值形成迟滞区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5" y="1382957"/>
            <a:ext cx="6715125" cy="3615837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7572375" y="1428750"/>
            <a:ext cx="3905250" cy="2857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10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输入上升并越过 VT+ 后，数字输出切换为 1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0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输入下降并低于 VT− 后，数字输出切换为 0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0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VT− 到 VT+ 之间保持前一次状态，这段区间称为迟滞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0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小幅噪声落在迟滞区内时，不会造成输出反复跳变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096250" y="4476750"/>
            <a:ext cx="2857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VT+ &gt; VT−</a:t>
            </a:r>
            <a:endParaRPr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1666875" y="5476875"/>
            <a:ext cx="885825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 数字输入经过施密特触发器。模拟模式关闭这条数字输入通路，让 ADC 直接采样连续电压。</a:t>
            </a:r>
            <a:endParaRPr sz="15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浮空输入：没有确定电平来源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286140"/>
            <a:ext cx="7810500" cy="4447646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685800" y="5886450"/>
            <a:ext cx="781050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9E9E9E"/>
            </a:solidFill>
            <a:prstDash val="solid"/>
          </a:ln>
        </p:spPr>
        <p:txBody>
          <a:bodyPr wrap="square" lIns="57150" tIns="19050" rIns="57150" bIns="19050" anchor="ctr">
            <a:noAutofit/>
          </a:bodyPr>
          <a:lstStyle>
            <a:defPPr algn="ctr"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图中寄存器名：BSRR → 位设置/清除寄存器　 ODR → 输出数据寄存器　 IDR → 输入数据寄存器　 CRL/CRH → 模式与速度配置</a:t>
            </a:r>
            <a:endParaRPr sz="975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763000" y="1381125"/>
            <a:ext cx="2857500" cy="3333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10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编码：MODE=00，CNF=01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0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内部上拉、下拉都断开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0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引脚阻抗高，微小耦合和环境噪声都可能改变输入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0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适合外部电路已经提供明确高/低电平的场景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0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悬空按键输入不是“默认 0”，而是“未知”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上拉输入：给未按下状态一个默认值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750" y="1257300"/>
            <a:ext cx="8096250" cy="4533900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666750" y="5924550"/>
            <a:ext cx="809625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9E9E9E"/>
            </a:solidFill>
            <a:prstDash val="solid"/>
          </a:ln>
        </p:spPr>
        <p:txBody>
          <a:bodyPr wrap="square" lIns="57150" tIns="19050" rIns="57150" bIns="19050" anchor="ctr">
            <a:noAutofit/>
          </a:bodyPr>
          <a:lstStyle>
            <a:defPPr algn="ctr"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图中寄存器名：BSRR → 位设置/清除寄存器　 ODR → 输出数据寄存器　 IDR → 输入数据寄存器　 CRL/CRH → 模式与速度配置</a:t>
            </a:r>
            <a:endParaRPr sz="975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9001125" y="1381125"/>
            <a:ext cx="2619375" cy="3238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9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编码：MODE=00，CNF=10</a:t>
            </a:r>
            <a:b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ODR=1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上拉电阻把空闲电平拉向 VDD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按键按下接地：引脚从 1 变为 0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F103 用输出数据寄存器 ODR 的对应位选择上拉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软件通常检测下降沿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9144000" y="4953000"/>
            <a:ext cx="2333625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空闲=1，按下=0</a:t>
            </a:r>
            <a:endParaRPr sz="20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下拉输入：给空闲状态定义为 0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750" y="1221947"/>
            <a:ext cx="8096250" cy="4604606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666750" y="5924550"/>
            <a:ext cx="809625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9E9E9E"/>
            </a:solidFill>
            <a:prstDash val="solid"/>
          </a:ln>
        </p:spPr>
        <p:txBody>
          <a:bodyPr wrap="square" lIns="57150" tIns="19050" rIns="57150" bIns="19050" anchor="ctr">
            <a:noAutofit/>
          </a:bodyPr>
          <a:lstStyle>
            <a:defPPr algn="ctr"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图中寄存器名：BSRR → 位设置/清除寄存器　 ODR → 输出数据寄存器　 IDR → 输入数据寄存器　 CRL/CRH → 模式与速度配置</a:t>
            </a:r>
            <a:endParaRPr sz="975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9001125" y="1381125"/>
            <a:ext cx="2619375" cy="3238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9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编码：MODE=00，CNF=10</a:t>
            </a:r>
            <a:b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ODR=0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下拉电阻把空闲电平拉向 VSS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按键按下接 VDD：引脚从 0 变为 1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F103 用输出数据寄存器 ODR 的对应位选择下拉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软件通常检测上升沿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9144000" y="4953000"/>
            <a:ext cx="2333625" cy="6477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空闲=0，按下=1</a:t>
            </a:r>
            <a:endParaRPr sz="20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模拟输入：绕开数字输入整形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5283" y="1190625"/>
            <a:ext cx="8019184" cy="4667250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666750" y="5924550"/>
            <a:ext cx="809625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9E9E9E"/>
            </a:solidFill>
            <a:prstDash val="solid"/>
          </a:ln>
        </p:spPr>
        <p:txBody>
          <a:bodyPr wrap="square" lIns="57150" tIns="19050" rIns="57150" bIns="19050" anchor="ctr">
            <a:noAutofit/>
          </a:bodyPr>
          <a:lstStyle>
            <a:defPPr algn="ctr"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图中寄存器名：BSRR → 位设置/清除寄存器　 ODR → 输出数据寄存器　 IDR → 输入数据寄存器　 CRL/CRH → 模式与速度配置</a:t>
            </a:r>
            <a:endParaRPr sz="975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905875" y="1285875"/>
            <a:ext cx="2762250" cy="3714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编码：MODE=00，CNF=00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数字输入中的施密特触发器使用两个阈值：上升越过 VIH 才输出 1，下降低于 VIL 才输出 0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两个阈值之间保持原状态，可抑制慢边沿和小幅噪声引起的反复跳变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模拟模式关闭数字输入缓冲与上下拉，信号直接送往 ADC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953500" y="5095875"/>
            <a:ext cx="2667000" cy="7429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模拟输入绕开数字整形。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buNone/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读电压用 ADC，读 0/1 用 IDR。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输出信号从哪里来？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1113681"/>
            <a:ext cx="8477250" cy="4868764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571500" y="6029325"/>
            <a:ext cx="847725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9E9E9E"/>
            </a:solidFill>
            <a:prstDash val="solid"/>
          </a:ln>
        </p:spPr>
        <p:txBody>
          <a:bodyPr wrap="square" lIns="57150" tIns="19050" rIns="57150" bIns="19050" anchor="ctr">
            <a:noAutofit/>
          </a:bodyPr>
          <a:lstStyle>
            <a:defPPr algn="ctr"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图中寄存器名：BSRR → 位设置/清除寄存器　 ODR → 输出数据寄存器　 IDR → 输入数据寄存器　 CRL/CRH → 模式与速度配置</a:t>
            </a:r>
            <a:endParaRPr sz="975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9191625" y="1428750"/>
            <a:ext cx="2333625" cy="3095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12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CPU 写 ODR，或写 BSRR（Bit Set/Reset Register，位设置/复位寄存器）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2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复用功能输出可由定时器、串口等外设接管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2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输出控制电路驱动 P-MOS 与 N-MOS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2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引脚实际电平仍可经 IDR 回读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9120505" y="4905375"/>
            <a:ext cx="2571750" cy="8953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l"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输出模式的关键不是“写 0/1”，而是“在驱动哪只 MOS 管”。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" name="矩形 15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ODR 与 BSRR：一个保存状态，一个原子修改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7477125" y="1238250"/>
            <a:ext cx="39528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8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8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ODR：输出锁存器</a:t>
            </a:r>
            <a:endParaRPr sz="187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524750" y="1657350"/>
            <a:ext cx="3905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为什么会覆盖别的位？ODR 写回的是整组 16 位。</a:t>
            </a:r>
            <a:endParaRPr sz="1275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477125" y="2000250"/>
            <a:ext cx="400050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1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300"/>
              </a:spcAft>
              <a:buChar char="•"/>
              <a:defRPr sz="11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 主程序先读 ODR：PA6=0、PA5=0</a:t>
            </a:r>
            <a:endParaRPr sz="11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300"/>
              </a:spcAft>
              <a:buChar char="•"/>
              <a:defRPr sz="11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 随后中断把 PA6 置 1</a:t>
            </a:r>
            <a:endParaRPr sz="11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300"/>
              </a:spcAft>
              <a:buChar char="•"/>
              <a:defRPr sz="11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③ 主程序仍在旧副本上把 PA5 改为 1，再把整组写回</a:t>
            </a:r>
            <a:endParaRPr sz="11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300"/>
              </a:spcAft>
              <a:buChar char="•"/>
              <a:defRPr sz="11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结果：旧副本中的 PA6=0 覆盖了中断刚写入的 PA6=1</a:t>
            </a:r>
            <a:endParaRPr sz="11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620000" y="3257550"/>
            <a:ext cx="3762375" cy="685800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95250" tIns="38100" rIns="76200" bIns="38100" anchor="ctr">
            <a:noAutofit/>
          </a:bodyPr>
          <a:lstStyle>
            <a:defPPr algn="l">
              <a:defRPr sz="105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05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5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tmp = GPIOA-&gt;ODR;  /* 读旧值 */</a:t>
            </a:r>
            <a:endParaRPr sz="1050" b="1">
              <a:solidFill>
                <a:srgbClr val="1F4E79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5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5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tmp |= GPIO_ODR_ODR5;</a:t>
            </a:r>
            <a:endParaRPr sz="1050" b="1">
              <a:solidFill>
                <a:srgbClr val="1F4E79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5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5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GPIOA-&gt;ODR = tmp;    /* 整组写回 */</a:t>
            </a:r>
            <a:endParaRPr sz="1050" b="1">
              <a:solidFill>
                <a:srgbClr val="1F4E79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11" name="直接连接符 10"/>
          <p:cNvSpPr>
            <a:spLocks noGrp="1"/>
          </p:cNvSpPr>
          <p:nvPr/>
        </p:nvSpPr>
        <p:spPr>
          <a:xfrm>
            <a:off x="7429500" y="4057650"/>
            <a:ext cx="4048125" cy="0"/>
          </a:xfrm>
          <a:prstGeom prst="line">
            <a:avLst/>
          </a:prstGeom>
          <a:noFill/>
          <a:ln w="9525">
            <a:solidFill>
              <a:srgbClr val="C9C9C9"/>
            </a:solidFill>
            <a:prstDash val="solid"/>
          </a:ln>
        </p:spPr>
      </p:sp>
      <p:sp>
        <p:nvSpPr>
          <p:cNvPr id="12" name="矩形 11"/>
          <p:cNvSpPr>
            <a:spLocks noGrp="1"/>
          </p:cNvSpPr>
          <p:nvPr/>
        </p:nvSpPr>
        <p:spPr>
          <a:xfrm>
            <a:off x="7477125" y="4171950"/>
            <a:ext cx="395287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BSRR：置位 / 复位命令</a:t>
            </a:r>
            <a:endParaRPr sz="18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7477125" y="4572000"/>
            <a:ext cx="40005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500"/>
              </a:spcAft>
              <a:buChar char="•"/>
              <a:def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BS5 写 1：硬件只把 PA5 对应的 ODR 位设为 1</a:t>
            </a:r>
            <a:endParaRPr sz="12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500"/>
              </a:spcAft>
              <a:buChar char="•"/>
              <a:def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没有“先读旧值再整组写回”，所以 PA6 保持不变</a:t>
            </a:r>
            <a:endParaRPr sz="12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7620000" y="5353050"/>
            <a:ext cx="3762375" cy="361950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00" b="1">
                <a:solidFill>
                  <a:srgbClr val="C00000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200" b="1">
                <a:solidFill>
                  <a:srgbClr val="C00000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00" b="1">
                <a:solidFill>
                  <a:srgbClr val="C00000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GPIOA-&gt;BSRR = GPIO_BSRR_BS5;</a:t>
            </a:r>
            <a:endParaRPr sz="1200" b="1">
              <a:solidFill>
                <a:srgbClr val="C00000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143000" y="5762625"/>
            <a:ext cx="590550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ODR 的风险来自“整组旧副本写回”；BSRR 只提交目标位的置位/复位命令。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/>
          <a:srcRect t="29087" r="2607" b="14005"/>
          <a:stretch>
            <a:fillRect/>
          </a:stretch>
        </p:blipFill>
        <p:spPr>
          <a:xfrm>
            <a:off x="263525" y="1700530"/>
            <a:ext cx="7025005" cy="302387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推挽输出：适合单一驱动的高速数字信号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5" y="1267660"/>
            <a:ext cx="7858125" cy="4513180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523875" y="5953125"/>
            <a:ext cx="7858125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9E9E9E"/>
            </a:solidFill>
            <a:prstDash val="solid"/>
          </a:ln>
        </p:spPr>
        <p:txBody>
          <a:bodyPr wrap="square" lIns="57150" tIns="19050" rIns="57150" bIns="19050" anchor="ctr">
            <a:noAutofit/>
          </a:bodyPr>
          <a:lstStyle>
            <a:defPPr algn="ctr"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图中寄存器名：BSRR → 位设置/清除寄存器　 ODR → 输出数据寄存器　 IDR → 输入数据寄存器　 CRL/CRH → 模式与速度配置</a:t>
            </a:r>
            <a:endParaRPr sz="975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72500" y="1285875"/>
            <a:ext cx="3048000" cy="3619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编码：MODE&gt;00，CNF=00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 1：P-MOS 导通，引脚被主动拉高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 0：N-MOS 导通，引脚被主动拉低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高、低电平均有较低输出阻抗，边沿通常更快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适合 LED、片选、时钟及点对点数字输出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共享线路必须保证任一时刻只有一个推挽驱动器工作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72500" y="5000625"/>
            <a:ext cx="30480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使用原则：一个输出驱动若干高阻输入；不要把两个持续使能的推挽输出直接并联。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推挽总线冲突：一端拉高，另一端拉低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8638" y="1190625"/>
            <a:ext cx="7134225" cy="5095875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8048625" y="1285875"/>
            <a:ext cx="3286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冲突发生时</a:t>
            </a:r>
            <a:endParaRPr sz="20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001000" y="1809750"/>
            <a:ext cx="3524250" cy="3048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8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器件 A 输出 1，P-MOS 导通并向线路供电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器件 B 输出 0，N-MOS 导通并把线路拉向地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电流经 VDD、P-MOS、线路、N-MOS 流向 GND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通路阻抗很低，电流可能远超引脚允许值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线路电平也变得不确定，两个输出级都可能受损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953375" y="5095875"/>
            <a:ext cx="3619500" cy="9525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4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4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推挽适合点对点或单一驱动。共享总线应使用三态控制，或改用开漏加上拉。</a:t>
            </a:r>
            <a:endParaRPr sz="14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开漏输出：适合共享线路与外部上拉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5" y="1160713"/>
            <a:ext cx="7858125" cy="4727074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523875" y="5953125"/>
            <a:ext cx="7858125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9E9E9E"/>
            </a:solidFill>
            <a:prstDash val="solid"/>
          </a:ln>
        </p:spPr>
        <p:txBody>
          <a:bodyPr wrap="square" lIns="57150" tIns="19050" rIns="57150" bIns="19050" anchor="ctr">
            <a:noAutofit/>
          </a:bodyPr>
          <a:lstStyle>
            <a:defPPr algn="ctr"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图中寄存器名：BSRR → 位设置/清除寄存器　 ODR → 输出数据寄存器　 IDR → 输入数据寄存器　 CRL/CRH → 模式与速度配置</a:t>
            </a:r>
            <a:endParaRPr sz="975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572500" y="1285875"/>
            <a:ext cx="3048000" cy="3619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编码：MODE&gt;00，CNF=01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 0：N-MOS 导通，引脚被拉低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 1：N-MOS 截止，引脚变为高阻态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高电平由外部上拉电阻与线路电容共同建立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适合 I²C、共享中断/故障线，以及满足耐压条件的电平转换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上升沿通常比推挽慢，上拉电阻需兼顾速度与功耗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572500" y="5000625"/>
            <a:ext cx="30480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线路上只允许器件“拉低”或“释放”，因此多个开漏输出可以安全共享。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复用推挽输出：片上外设成为 GPIO 数据源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523875" y="6029325"/>
            <a:ext cx="809625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9E9E9E"/>
            </a:solidFill>
            <a:prstDash val="solid"/>
          </a:ln>
        </p:spPr>
        <p:txBody>
          <a:bodyPr wrap="square" lIns="57150" tIns="19050" rIns="57150" bIns="19050" anchor="ctr">
            <a:noAutofit/>
          </a:bodyPr>
          <a:lstStyle>
            <a:defPPr algn="ctr"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图中寄存器名：BSRR → 位设置/清除寄存器　 ODR → 输出数据寄存器　 IDR → 输入数据寄存器　 CRL/CRH → 模式与速度配置</a:t>
            </a:r>
            <a:endParaRPr sz="975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832215" y="1916430"/>
            <a:ext cx="2857500" cy="239903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700"/>
              </a:spcAft>
              <a:buChar char="•"/>
              <a:def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编码：MODE&gt;00</a:t>
            </a:r>
            <a:b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CNF=10</a:t>
            </a:r>
            <a:endParaRPr sz="12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700"/>
              </a:spcAft>
              <a:buChar char="•"/>
              <a:def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输出选择器从 ODR 路径切换到片上外设输出</a:t>
            </a:r>
            <a:endParaRPr sz="12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700"/>
              </a:spcAft>
              <a:buChar char="•"/>
              <a:def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CPU 只配置外设并写数据，外设硬件按时序驱动引脚</a:t>
            </a:r>
            <a:endParaRPr sz="12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700"/>
              </a:spcAft>
              <a:buChar char="•"/>
              <a:def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P-MOS 与 N-MOS 仍负责实际的高、低电平驱动</a:t>
            </a:r>
            <a:endParaRPr sz="12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715375" y="5000625"/>
            <a:ext cx="295275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 决定电气驱动方式，片上外设决定波形、时序和发送内容。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5" y="1122317"/>
            <a:ext cx="8096250" cy="485149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复用开漏输出：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5" y="1122317"/>
            <a:ext cx="8096250" cy="4851490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523875" y="6029325"/>
            <a:ext cx="8096250" cy="333375"/>
          </a:xfrm>
          <a:prstGeom prst="rect">
            <a:avLst/>
          </a:prstGeom>
          <a:solidFill>
            <a:srgbClr val="FFFFFF"/>
          </a:solidFill>
          <a:ln w="9525">
            <a:solidFill>
              <a:srgbClr val="9E9E9E"/>
            </a:solidFill>
            <a:prstDash val="solid"/>
          </a:ln>
        </p:spPr>
        <p:txBody>
          <a:bodyPr wrap="square" lIns="57150" tIns="19050" rIns="57150" bIns="19050" anchor="ctr">
            <a:noAutofit/>
          </a:bodyPr>
          <a:lstStyle>
            <a:defPPr algn="ctr"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975" b="1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图中寄存器名：BSRR → 位设置/清除寄存器　 ODR → 输出数据寄存器　 IDR → 输入数据寄存器　 CRL/CRH → 模式与速度配置</a:t>
            </a:r>
            <a:endParaRPr sz="975" b="1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763000" y="1285875"/>
            <a:ext cx="2857500" cy="3619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800"/>
              </a:spcAft>
              <a:buChar char="•"/>
              <a:def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编码：MODE&gt;00</a:t>
            </a:r>
            <a:b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CNF=11</a:t>
            </a:r>
            <a:endParaRPr sz="12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CPU 把地址和数据写入</a:t>
            </a:r>
            <a:r>
              <a:rPr lang="zh-CN"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片上外设</a:t>
            </a:r>
            <a: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寄存器</a:t>
            </a:r>
            <a:r>
              <a:rPr lang="zh-CN"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（如</a:t>
            </a:r>
            <a:r>
              <a:rPr lang="en-US" altLang="zh-CN"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IIC</a:t>
            </a:r>
            <a:r>
              <a:rPr lang="zh-CN" altLang="en-US"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的寄存器）</a:t>
            </a:r>
            <a: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，不再逐位写 ODR</a:t>
            </a:r>
            <a:endParaRPr sz="12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zh-CN"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片上外设寄存器直接</a:t>
            </a:r>
            <a: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控制 N-MOS</a:t>
            </a:r>
            <a:endParaRPr sz="12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外设发送 0 时拉低，发送 1 时释放线路</a:t>
            </a:r>
            <a:endParaRPr sz="12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800"/>
              </a:spcAft>
              <a:buChar char="•"/>
              <a:def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外部上拉产生高电平，并允许多个器件共享</a:t>
            </a:r>
            <a:endParaRPr sz="12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715375" y="5000625"/>
            <a:ext cx="295275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通用开漏由 CPU 的 ODR 控制；复用开漏由片上外设状态机控制。电气结构相同。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矩形 11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复用模式与片上外设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625" y="1256656"/>
            <a:ext cx="7334250" cy="4535188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8048625" y="1238250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复用输出</a:t>
            </a:r>
            <a:endParaRPr sz="18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001000" y="1666875"/>
            <a:ext cx="34290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TIM、USART</a:t>
            </a: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等功能产生</a:t>
            </a: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的内部输出信号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buNone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走复用输出</a:t>
            </a: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通道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048625" y="2714625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复用输入</a:t>
            </a:r>
            <a:endParaRPr sz="187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953375" y="3143250"/>
            <a:ext cx="3524250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引脚电平经过施密特触发器后，送入 USART_RX、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buNone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SPI_MISO 或定时器输入捕获电路。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858125" y="4572000"/>
            <a:ext cx="3714750" cy="12382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STM32F1 没有单独的复用输入编码。RX、MISO 和输入捕获仍配置为输入，但信号会同时送到片上外设。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2" name="矩形 21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同一个 USART，TX 与 RX 的 GPIO 配置不同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1000125" y="1238250"/>
            <a:ext cx="43338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2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2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USART1_TX：复用输出</a:t>
            </a:r>
            <a:endParaRPr sz="22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直接连接符 6"/>
          <p:cNvSpPr>
            <a:spLocks noGrp="1"/>
          </p:cNvSpPr>
          <p:nvPr/>
        </p:nvSpPr>
        <p:spPr>
          <a:xfrm>
            <a:off x="6096000" y="1143000"/>
            <a:ext cx="0" cy="4476750"/>
          </a:xfrm>
          <a:prstGeom prst="line">
            <a:avLst/>
          </a:prstGeom>
          <a:noFill/>
          <a:ln w="9525">
            <a:solidFill>
              <a:srgbClr val="CCCCCC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6667500" y="1238250"/>
            <a:ext cx="47148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1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1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USART1_RX：输入路径接到外设</a:t>
            </a:r>
            <a:endParaRPr sz="210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1000125" y="2047875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数据方向</a:t>
            </a:r>
            <a:endParaRPr sz="1575" b="1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2524125" y="2000250"/>
            <a:ext cx="2952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USART1 发送移位寄存器送到引脚</a:t>
            </a:r>
            <a:endParaRPr sz="16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1000125" y="2905125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配置编码</a:t>
            </a:r>
            <a:endParaRPr sz="1575" b="1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2524125" y="2781300"/>
            <a:ext cx="2952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650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650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MODE &gt; 00</a:t>
            </a:r>
            <a:endParaRPr sz="1650" b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None/>
              <a:defRPr sz="1650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 = 10：复用推挽输出</a:t>
            </a:r>
            <a:endParaRPr sz="1650" b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1000125" y="4048125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常见用途</a:t>
            </a:r>
            <a:endParaRPr sz="1575" b="1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2524125" y="3943350"/>
            <a:ext cx="3048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串口发送、PWM、SPI 时钟与 MOSI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6858000" y="2047875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数据方向</a:t>
            </a:r>
            <a:endParaRPr sz="1575" b="1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8382000" y="2000250"/>
            <a:ext cx="2952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引脚电平送入 USART1 接收器</a:t>
            </a:r>
            <a:endParaRPr sz="16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6858000" y="2905125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配置编码</a:t>
            </a:r>
            <a:endParaRPr sz="1575" b="1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382000" y="2724150"/>
            <a:ext cx="300037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0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0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MODE = 00</a:t>
            </a:r>
            <a:endParaRPr sz="1575" b="0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None/>
              <a:defRPr sz="1575" b="0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CNF = 01：浮空输入</a:t>
            </a:r>
            <a:endParaRPr sz="1575" b="0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None/>
              <a:defRPr sz="1575" b="0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 CNF = 10：上拉/下拉输入</a:t>
            </a:r>
            <a:endParaRPr sz="1575" b="0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6858000" y="4048125"/>
            <a:ext cx="1428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常见用途</a:t>
            </a:r>
            <a:endParaRPr sz="1575" b="1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8382000" y="3943350"/>
            <a:ext cx="3048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串口接收、SPI MISO 与定时器输入捕获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1809750" y="5381625"/>
            <a:ext cx="8572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TX：USART 发送移位寄存器驱动 GPIO。RX：GPIO 输入电平送入 USART 接收器。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引脚重映射：外设不变，连接到另一组引脚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9625" y="1316262"/>
            <a:ext cx="6191250" cy="117747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987" y="3000375"/>
            <a:ext cx="6565526" cy="3000375"/>
          </a:xfrm>
          <a:prstGeom prst="rect">
            <a:avLst/>
          </a:prstGeom>
        </p:spPr>
      </p:pic>
      <p:sp>
        <p:nvSpPr>
          <p:cNvPr id="8" name="矩形 7"/>
          <p:cNvSpPr>
            <a:spLocks noGrp="1"/>
          </p:cNvSpPr>
          <p:nvPr/>
        </p:nvSpPr>
        <p:spPr>
          <a:xfrm>
            <a:off x="7810500" y="1333500"/>
            <a:ext cx="3714750" cy="3762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10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AFIO = Alternate Function I/O，复用功能 I/O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0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AFIO_MAPR 的 USART1_REMAP 位选择整组引脚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0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写 0：TX 使用 PA9，RX 使用 PA10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0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写 1：TX 改到 PB6，RX 改到 PB7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0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波特率、DMA、中断和 USART1 外设本身不变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0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访问 AFIO_MAPR 前先使能 AFIO 时钟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715250" y="5286375"/>
            <a:ext cx="3857625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4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4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重映射改变“外设连到哪个引脚”，不会把 TX 变成输入，也不会把 RX 变成输出。</a:t>
            </a:r>
            <a:endParaRPr sz="14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矩形 13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CubeMX：先看候选脚，再核对整组映射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1832074"/>
            <a:ext cx="3476625" cy="195560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450" y="1395679"/>
            <a:ext cx="2857500" cy="282839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6250" y="1365225"/>
            <a:ext cx="2857500" cy="288930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428625" y="4476750"/>
            <a:ext cx="3619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 使能外设并查看默认引脚</a:t>
            </a:r>
            <a:endParaRPr sz="157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4000500" y="4476750"/>
            <a:ext cx="3619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 Ctrl + 单击，显示可迁移引脚</a:t>
            </a:r>
            <a:endParaRPr sz="157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715250" y="4476750"/>
            <a:ext cx="3619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③ 拖到目标脚，检查其他信号</a:t>
            </a:r>
            <a:endParaRPr sz="157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143000" y="5191125"/>
            <a:ext cx="9906000" cy="7429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STM32F1 经常按“整组信号”重映射。移动 TX 后，应同时确认 RX、CK、CTS/RTS 等相关信号是否仍满足所选模式。</a:t>
            </a:r>
            <a:endParaRPr sz="15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1666875" y="6048375"/>
            <a:ext cx="8858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0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20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界面操作图来自 ST 官方通用示例；STM32F103 的合法组合以器件数据手册和 RM0008 为准。</a:t>
            </a:r>
            <a:endParaRPr sz="1200" b="0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" name="矩形 6"/>
          <p:cNvSpPr>
            <a:spLocks noGrp="1"/>
          </p:cNvSpPr>
          <p:nvPr/>
        </p:nvSpPr>
        <p:spPr>
          <a:xfrm>
            <a:off x="1143000" y="1381125"/>
            <a:ext cx="2857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第二部分</a:t>
            </a:r>
            <a:endParaRPr sz="19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矩形 1"/>
          <p:cNvSpPr>
            <a:spLocks noGrp="1"/>
          </p:cNvSpPr>
          <p:nvPr/>
        </p:nvSpPr>
        <p:spPr>
          <a:xfrm>
            <a:off x="1143000" y="1952625"/>
            <a:ext cx="6858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39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39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39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外部中断 EXTI</a:t>
            </a:r>
            <a:endParaRPr sz="390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1143000" y="2762250"/>
            <a:ext cx="6191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 = External Interrupt/Event Controller</a:t>
            </a:r>
            <a:endParaRPr sz="17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None/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外部中断/事件控制器</a:t>
            </a:r>
            <a:endParaRPr sz="17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直接连接符 3"/>
          <p:cNvSpPr>
            <a:spLocks noGrp="1"/>
          </p:cNvSpPr>
          <p:nvPr/>
        </p:nvSpPr>
        <p:spPr>
          <a:xfrm>
            <a:off x="1143000" y="3571875"/>
            <a:ext cx="9048750" cy="0"/>
          </a:xfrm>
          <a:prstGeom prst="line">
            <a:avLst/>
          </a:prstGeom>
          <a:noFill/>
          <a:ln w="28575">
            <a:solidFill>
              <a:srgbClr val="C00000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8432" y="4476750"/>
            <a:ext cx="2439637" cy="176212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矩形 12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轮询与中断：区别在 CPU 是否一直等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809625" y="1238250"/>
            <a:ext cx="476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ctr">
              <a:defRPr sz="21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1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轮询</a:t>
            </a:r>
            <a:endParaRPr sz="210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14375" y="1762125"/>
            <a:ext cx="4953000" cy="2571750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209550" tIns="190500" rIns="171450" bIns="152400" anchor="t">
            <a:noAutofit/>
          </a:bodyPr>
          <a:lstStyle>
            <a:defPPr algn="l"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while (1) {</a:t>
            </a:r>
            <a:endParaRPr sz="150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if (HAL_GPIO_ReadPin(KEY_GPIO_Port, KEY_Pin) == GPIO_PIN_RESET) {</a:t>
            </a:r>
            <a:endParaRPr sz="150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key_pressed();</a:t>
            </a:r>
            <a:endParaRPr sz="150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}</a:t>
            </a:r>
            <a:endParaRPr sz="150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}</a:t>
            </a:r>
            <a:endParaRPr sz="150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619875" y="1238250"/>
            <a:ext cx="476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ctr"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中断</a:t>
            </a:r>
            <a:endParaRPr sz="21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524625" y="1762125"/>
            <a:ext cx="4953000" cy="2571750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209550" tIns="190500" rIns="171450" bIns="152400" anchor="t">
            <a:noAutofit/>
          </a:bodyPr>
          <a:lstStyle>
            <a:defPPr algn="l"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void HAL_GPIO_EXTI_Callback(uint16_t pin)</a:t>
            </a:r>
            <a:endParaRPr sz="150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{</a:t>
            </a:r>
            <a:endParaRPr sz="150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if (pin == KEY_Pin) {</a:t>
            </a:r>
            <a:endParaRPr sz="150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key_pressed();</a:t>
            </a:r>
            <a:endParaRPr sz="150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}</a:t>
            </a:r>
            <a:endParaRPr sz="150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}</a:t>
            </a:r>
            <a:endParaRPr sz="150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000125" y="4762500"/>
            <a:ext cx="4381500" cy="628650"/>
          </a:xfrm>
          <a:prstGeom prst="rect">
            <a:avLst/>
          </a:prstGeom>
          <a:solidFill>
            <a:srgbClr val="FFFFFF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轮询：CPU 主动反复读取</a:t>
            </a:r>
            <a:endParaRPr sz="17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6810375" y="4762500"/>
            <a:ext cx="4381500" cy="6286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725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中断：边沿到来时硬件通知 CPU</a:t>
            </a:r>
            <a:endParaRPr sz="1725" b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905000" y="5715000"/>
            <a:ext cx="8382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ctr"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中断不是“更快的轮询”，而是改变了 CPU 与事件之间的协作方式。</a:t>
            </a:r>
            <a:endParaRPr sz="17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6" name="矩形 35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一次 EXTI 中断要经过六个关口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838200" y="1162050"/>
            <a:ext cx="476250" cy="4762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8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1571625" y="1162050"/>
            <a:ext cx="1809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 输入</a:t>
            </a:r>
            <a:endParaRPr sz="17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3476625" y="1162050"/>
            <a:ext cx="571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施密特触发器把引脚电压整理为 0 或 1</a:t>
            </a:r>
            <a:endParaRPr sz="14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9382125" y="1162050"/>
            <a:ext cx="2143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2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输入电平</a:t>
            </a:r>
            <a:endParaRPr sz="1275" b="1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直接连接符 8"/>
          <p:cNvSpPr>
            <a:spLocks noGrp="1"/>
          </p:cNvSpPr>
          <p:nvPr/>
        </p:nvSpPr>
        <p:spPr>
          <a:xfrm>
            <a:off x="1571625" y="1762125"/>
            <a:ext cx="9953625" cy="0"/>
          </a:xfrm>
          <a:prstGeom prst="line">
            <a:avLst/>
          </a:prstGeom>
          <a:noFill/>
          <a:ln w="9525">
            <a:solidFill>
              <a:srgbClr val="DDDDDD"/>
            </a:solidFill>
            <a:prstDash val="solid"/>
          </a:ln>
        </p:spPr>
      </p:sp>
      <p:sp>
        <p:nvSpPr>
          <p:cNvPr id="10" name="矩形 9"/>
          <p:cNvSpPr>
            <a:spLocks noGrp="1"/>
          </p:cNvSpPr>
          <p:nvPr/>
        </p:nvSpPr>
        <p:spPr>
          <a:xfrm>
            <a:off x="838200" y="1943100"/>
            <a:ext cx="476250" cy="4762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8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1571625" y="1943100"/>
            <a:ext cx="1809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AFIO 映射</a:t>
            </a:r>
            <a:endParaRPr sz="17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3476625" y="1943100"/>
            <a:ext cx="571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 PAx、PBx、PCx 中选择一个，接到 EXTIx</a:t>
            </a:r>
            <a:endParaRPr sz="14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9382125" y="1943100"/>
            <a:ext cx="2143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75" b="1">
                <a:solidFill>
                  <a:srgbClr val="666666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ctr">
              <a:buNone/>
              <a:defRPr sz="1275" b="1">
                <a:solidFill>
                  <a:srgbClr val="666666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1">
                <a:solidFill>
                  <a:srgbClr val="666666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AFIO_EXTICR</a:t>
            </a:r>
            <a:endParaRPr sz="1275" b="1">
              <a:solidFill>
                <a:srgbClr val="666666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14" name="直接连接符 13"/>
          <p:cNvSpPr>
            <a:spLocks noGrp="1"/>
          </p:cNvSpPr>
          <p:nvPr/>
        </p:nvSpPr>
        <p:spPr>
          <a:xfrm>
            <a:off x="1571625" y="2543175"/>
            <a:ext cx="9953625" cy="0"/>
          </a:xfrm>
          <a:prstGeom prst="line">
            <a:avLst/>
          </a:prstGeom>
          <a:noFill/>
          <a:ln w="9525">
            <a:solidFill>
              <a:srgbClr val="DDDDDD"/>
            </a:solidFill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838200" y="2724150"/>
            <a:ext cx="476250" cy="4762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8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571625" y="2724150"/>
            <a:ext cx="1809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边沿选择</a:t>
            </a:r>
            <a:endParaRPr sz="17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3476625" y="2724150"/>
            <a:ext cx="571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决定检测 0→1、1→0，或两种变化</a:t>
            </a:r>
            <a:endParaRPr sz="14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9382125" y="2724150"/>
            <a:ext cx="2143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75" b="1">
                <a:solidFill>
                  <a:srgbClr val="666666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ctr">
              <a:buNone/>
              <a:defRPr sz="1275" b="1">
                <a:solidFill>
                  <a:srgbClr val="666666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1">
                <a:solidFill>
                  <a:srgbClr val="666666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RTSR / FTSR</a:t>
            </a:r>
            <a:endParaRPr sz="1275" b="1">
              <a:solidFill>
                <a:srgbClr val="666666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19" name="直接连接符 18"/>
          <p:cNvSpPr>
            <a:spLocks noGrp="1"/>
          </p:cNvSpPr>
          <p:nvPr/>
        </p:nvSpPr>
        <p:spPr>
          <a:xfrm>
            <a:off x="1571625" y="3324225"/>
            <a:ext cx="9953625" cy="0"/>
          </a:xfrm>
          <a:prstGeom prst="line">
            <a:avLst/>
          </a:prstGeom>
          <a:noFill/>
          <a:ln w="9525">
            <a:solidFill>
              <a:srgbClr val="DDDDDD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838200" y="3505200"/>
            <a:ext cx="476250" cy="4762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8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1571625" y="3505200"/>
            <a:ext cx="1809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记录发生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3476625" y="3505200"/>
            <a:ext cx="571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有效边沿把对应挂起位置 1</a:t>
            </a:r>
            <a:endParaRPr sz="14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9382125" y="3505200"/>
            <a:ext cx="2143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75" b="1">
                <a:solidFill>
                  <a:srgbClr val="666666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ctr">
              <a:buNone/>
              <a:defRPr sz="1275" b="1">
                <a:solidFill>
                  <a:srgbClr val="666666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1">
                <a:solidFill>
                  <a:srgbClr val="666666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PR</a:t>
            </a:r>
            <a:endParaRPr sz="1275" b="1">
              <a:solidFill>
                <a:srgbClr val="666666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24" name="直接连接符 23"/>
          <p:cNvSpPr>
            <a:spLocks noGrp="1"/>
          </p:cNvSpPr>
          <p:nvPr/>
        </p:nvSpPr>
        <p:spPr>
          <a:xfrm>
            <a:off x="1571625" y="4105275"/>
            <a:ext cx="9953625" cy="0"/>
          </a:xfrm>
          <a:prstGeom prst="line">
            <a:avLst/>
          </a:prstGeom>
          <a:noFill/>
          <a:ln w="9525">
            <a:solidFill>
              <a:srgbClr val="DDDDDD"/>
            </a:solidFill>
            <a:prstDash val="solid"/>
          </a:ln>
        </p:spPr>
      </p:sp>
      <p:sp>
        <p:nvSpPr>
          <p:cNvPr id="25" name="矩形 24"/>
          <p:cNvSpPr>
            <a:spLocks noGrp="1"/>
          </p:cNvSpPr>
          <p:nvPr/>
        </p:nvSpPr>
        <p:spPr>
          <a:xfrm>
            <a:off x="838200" y="4286250"/>
            <a:ext cx="476250" cy="4762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endParaRPr sz="18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1571625" y="4286250"/>
            <a:ext cx="1809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允许送出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3476625" y="4286250"/>
            <a:ext cx="571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中断屏蔽位为 1，才把请求送往 NVIC</a:t>
            </a:r>
            <a:endParaRPr sz="14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9382125" y="4286250"/>
            <a:ext cx="2143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75" b="1">
                <a:solidFill>
                  <a:srgbClr val="666666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ctr">
              <a:buNone/>
              <a:defRPr sz="1275" b="1">
                <a:solidFill>
                  <a:srgbClr val="666666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1">
                <a:solidFill>
                  <a:srgbClr val="666666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IMR</a:t>
            </a:r>
            <a:endParaRPr sz="1275" b="1">
              <a:solidFill>
                <a:srgbClr val="666666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29" name="直接连接符 28"/>
          <p:cNvSpPr>
            <a:spLocks noGrp="1"/>
          </p:cNvSpPr>
          <p:nvPr/>
        </p:nvSpPr>
        <p:spPr>
          <a:xfrm>
            <a:off x="1571625" y="4886325"/>
            <a:ext cx="9953625" cy="0"/>
          </a:xfrm>
          <a:prstGeom prst="line">
            <a:avLst/>
          </a:prstGeom>
          <a:noFill/>
          <a:ln w="9525">
            <a:solidFill>
              <a:srgbClr val="DDDDDD"/>
            </a:solidFill>
            <a:prstDash val="solid"/>
          </a:ln>
        </p:spPr>
      </p:sp>
      <p:sp>
        <p:nvSpPr>
          <p:cNvPr id="30" name="矩形 29"/>
          <p:cNvSpPr>
            <a:spLocks noGrp="1"/>
          </p:cNvSpPr>
          <p:nvPr/>
        </p:nvSpPr>
        <p:spPr>
          <a:xfrm>
            <a:off x="838200" y="5067300"/>
            <a:ext cx="476250" cy="4762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endParaRPr sz="18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1571625" y="5067300"/>
            <a:ext cx="1809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进入软件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3476625" y="5067300"/>
            <a:ext cx="5715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NVIC 选择 IRQ，IRQHandler 调用 HAL，再进入回调</a:t>
            </a:r>
            <a:endParaRPr sz="14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9382125" y="5067300"/>
            <a:ext cx="2143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75" b="1">
                <a:solidFill>
                  <a:srgbClr val="666666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ctr">
              <a:buNone/>
              <a:defRPr sz="1275" b="1">
                <a:solidFill>
                  <a:srgbClr val="666666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1">
                <a:solidFill>
                  <a:srgbClr val="666666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ISR / Callback</a:t>
            </a:r>
            <a:endParaRPr sz="1275" b="1">
              <a:solidFill>
                <a:srgbClr val="666666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1714500" y="5905500"/>
            <a:ext cx="87630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14300" tIns="66675" rIns="114300" bIns="66675" anchor="ctr">
            <a:noAutofit/>
          </a:bodyPr>
          <a:lstStyle>
            <a:defPPr algn="ctr"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排错时按 1 到 6 顺序检查。前一级没有成立，后一级一定不会发生。</a:t>
            </a:r>
            <a:endParaRPr sz="15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4" name="矩形 13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 总图：先认五个关键寄存器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569" y="1190625"/>
            <a:ext cx="6593613" cy="4762500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2771775" y="2762250"/>
            <a:ext cx="666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IMR</a:t>
            </a:r>
            <a:endParaRPr sz="1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3562350" y="2762250"/>
            <a:ext cx="666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</a:t>
            </a:r>
            <a:endParaRPr sz="1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4314825" y="2762250"/>
            <a:ext cx="762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SWIER</a:t>
            </a:r>
            <a:endParaRPr sz="1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5095875" y="2762250"/>
            <a:ext cx="762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RTSR</a:t>
            </a:r>
            <a:endParaRPr sz="1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5876925" y="2762250"/>
            <a:ext cx="762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FTSR</a:t>
            </a:r>
            <a:endParaRPr sz="1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334375" y="1238250"/>
            <a:ext cx="3190875" cy="3762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9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RTSR（Rising Trigger Selection Register）：选择上升沿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FTSR（Falling Trigger Selection Register）：选择下降沿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SWIER（Software Interrupt Event Register）：软件触发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PR（Pending Register）：记录挂起请求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IMR / EMR（Interrupt / Event Mask Register）：控制两条输出</a:t>
            </a:r>
            <a:endParaRPr sz="12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477250" y="5000625"/>
            <a:ext cx="3048000" cy="7048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先产生触发，再形成挂起，最后经过屏蔽。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矩形 10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 有两条输出：事件与中断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50" y="1143000"/>
            <a:ext cx="6659549" cy="4810125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8286750" y="1476375"/>
            <a:ext cx="2714625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中断请求</a:t>
            </a:r>
            <a:endParaRPr sz="20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239125" y="219075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经过 IMR，送入 NVIC。CPU 可暂停当前程序并执行 ISR。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286750" y="3476625"/>
            <a:ext cx="2714625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1F4E79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事件脉冲</a:t>
            </a:r>
            <a:endParaRPr sz="20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239125" y="4191000"/>
            <a:ext cx="2857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经过 EMR，可触发硬件事件或唤醒等机制，不一定进入 ISR。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矩形 8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 先映射到 EXTI 线，再谈触发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53155" y="1095375"/>
            <a:ext cx="3970940" cy="4953000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8191500" y="1428750"/>
            <a:ext cx="3238500" cy="2952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1300"/>
              </a:spcAft>
              <a:buChar char="•"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EXTI0 只能从 PA0、PB0、PC0……中选择一个端口来源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300"/>
              </a:spcAft>
              <a:buChar char="•"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EXTI1 同理，只接受 x1 引脚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300"/>
              </a:spcAft>
              <a:buChar char="•"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映射由 AFIO_EXTICR1～4 完成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300"/>
              </a:spcAft>
              <a:buChar char="•"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配置映射前要先使能 AFIO 时钟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096250" y="4905375"/>
            <a:ext cx="3429000" cy="8001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 线号由引脚编号决定；端口字母由 AFIO 选择。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矩形 11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AFIO_EXTICR：线号固定，端口来源可选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graphicFrame>
        <p:nvGraphicFramePr>
          <p:cNvPr id="5" name="表格 4"/>
          <p:cNvGraphicFramePr/>
          <p:nvPr/>
        </p:nvGraphicFramePr>
        <p:xfrm>
          <a:off x="619125" y="1285875"/>
          <a:ext cx="6381750" cy="3714750"/>
        </p:xfrm>
        <a:graphic>
          <a:graphicData uri="http://schemas.openxmlformats.org/drawingml/2006/table">
            <a:tbl>
              <a:tblPr/>
              <a:tblGrid>
                <a:gridCol w="1809750"/>
                <a:gridCol w="2190750"/>
                <a:gridCol w="2381250"/>
              </a:tblGrid>
              <a:tr h="514350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引脚编号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对应 EXTI 线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AFIO 配置寄存器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</a:tr>
              <a:tr h="71437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0～3</a:t>
                      </a:r>
                      <a:endParaRPr sz="1275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EXTI0～EXTI3</a:t>
                      </a:r>
                      <a:endParaRPr sz="127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AFIO_EXTICR1</a:t>
                      </a:r>
                      <a:endParaRPr sz="127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4～7</a:t>
                      </a:r>
                      <a:endParaRPr sz="1275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EXTI4～EXTI7</a:t>
                      </a:r>
                      <a:endParaRPr sz="127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AFIO_EXTICR2</a:t>
                      </a:r>
                      <a:endParaRPr sz="127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</a:tr>
              <a:tr h="71437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8～11</a:t>
                      </a:r>
                      <a:endParaRPr sz="1275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EXTI8～EXTI11</a:t>
                      </a:r>
                      <a:endParaRPr sz="127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AFIO_EXTICR3</a:t>
                      </a:r>
                      <a:endParaRPr sz="127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12～15</a:t>
                      </a:r>
                      <a:endParaRPr sz="1275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EXTI12～EXTI15</a:t>
                      </a:r>
                      <a:endParaRPr sz="1275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275" b="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AFIO_EXTICR4</a:t>
                      </a:r>
                      <a:endParaRPr sz="1275" b="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  <p:sp>
        <p:nvSpPr>
          <p:cNvPr id="6" name="矩形 5"/>
          <p:cNvSpPr>
            <a:spLocks noGrp="1"/>
          </p:cNvSpPr>
          <p:nvPr/>
        </p:nvSpPr>
        <p:spPr>
          <a:xfrm>
            <a:off x="7524750" y="1285875"/>
            <a:ext cx="3714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例：PB7 → EXTI7</a:t>
            </a:r>
            <a:endParaRPr sz="21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524750" y="1952625"/>
            <a:ext cx="3762375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114300" tIns="76200" rIns="76200" bIns="76200" anchor="t">
            <a:noAutofit/>
          </a:bodyPr>
          <a:lstStyle>
            <a:defPPr algn="l"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 脚号是 7，所以只能进入 EXTI7</a:t>
            </a:r>
            <a:endParaRPr sz="14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None/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 EXTI7 位于 AFIO_EXTICR2 的 [15:12]</a:t>
            </a:r>
            <a:endParaRPr sz="14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None/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③ 端口 B 的编码为 0001</a:t>
            </a:r>
            <a:endParaRPr sz="14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None/>
              <a:def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④ 最终选择 PB7，PA7、PC7 等来源断开</a:t>
            </a:r>
            <a:endParaRPr sz="14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524750" y="3952875"/>
            <a:ext cx="3762375" cy="952500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114300" tIns="76200" rIns="76200" bIns="76200" anchor="ctr">
            <a:noAutofit/>
          </a:bodyPr>
          <a:lstStyle>
            <a:defPPr algn="l">
              <a:defRPr sz="1125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125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25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GPIO_InitStruct.Pin  = GPIO_PIN_7;</a:t>
            </a:r>
            <a:endParaRPr sz="1125" b="0">
              <a:solidFill>
                <a:srgbClr val="1F4E79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125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25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GPIO_InitStruct.Mode = GPIO_MODE_IT_FALLING;</a:t>
            </a:r>
            <a:endParaRPr sz="1125" b="0">
              <a:solidFill>
                <a:srgbClr val="1F4E79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125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125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HAL_GPIO_Init(GPIOB, &amp;GPIO_InitStruct);</a:t>
            </a:r>
            <a:endParaRPr sz="1125" b="0">
              <a:solidFill>
                <a:srgbClr val="1F4E79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1381125" y="5381625"/>
            <a:ext cx="9429750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14300" tIns="66675" rIns="114300" bIns="66675" anchor="ctr">
            <a:noAutofit/>
          </a:bodyPr>
          <a:lstStyle>
            <a:defPPr algn="ctr"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HAL_GPIO_Init() 根据 GPIOB 与 GPIO_PIN_7，把 EXTICR2 的 EXTI7 字段写成端口 B。</a:t>
            </a:r>
            <a:endParaRPr sz="15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3476625" y="6115050"/>
            <a:ext cx="5238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3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同一条 EXTI7 线一次只能连接一个 x7 引脚。</a:t>
            </a:r>
            <a:endParaRPr sz="135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" name="矩形 23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边沿检测：比较变化前后的两个电平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graphicFrame>
        <p:nvGraphicFramePr>
          <p:cNvPr id="5" name="表格 4"/>
          <p:cNvGraphicFramePr/>
          <p:nvPr/>
        </p:nvGraphicFramePr>
        <p:xfrm>
          <a:off x="619125" y="1381125"/>
          <a:ext cx="6191250" cy="3667125"/>
        </p:xfrm>
        <a:graphic>
          <a:graphicData uri="http://schemas.openxmlformats.org/drawingml/2006/table">
            <a:tbl>
              <a:tblPr/>
              <a:tblGrid>
                <a:gridCol w="1238250"/>
                <a:gridCol w="1238250"/>
                <a:gridCol w="1809750"/>
                <a:gridCol w="1905000"/>
              </a:tblGrid>
              <a:tr h="52387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变化前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变化后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发生了什么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需要使能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</a:tr>
              <a:tr h="71437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</a:t>
                      </a:r>
                      <a:endParaRPr sz="13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</a:t>
                      </a:r>
                      <a:endParaRPr sz="13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电平未变</a:t>
                      </a:r>
                      <a:endParaRPr sz="13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无</a:t>
                      </a:r>
                      <a:endParaRPr sz="135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</a:t>
                      </a:r>
                      <a:endParaRPr sz="13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sz="13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上升沿</a:t>
                      </a:r>
                      <a:endParaRPr sz="13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RTSRx = 1</a:t>
                      </a:r>
                      <a:endParaRPr sz="135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</a:tr>
              <a:tr h="71437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sz="13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</a:t>
                      </a:r>
                      <a:endParaRPr sz="13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下降沿</a:t>
                      </a:r>
                      <a:endParaRPr sz="13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FTSRx = 1</a:t>
                      </a:r>
                      <a:endParaRPr sz="135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sz="13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sz="13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电平未变</a:t>
                      </a:r>
                      <a:endParaRPr sz="135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>
                          <a:solidFill>
                            <a:srgbClr val="111111"/>
                          </a:solidFill>
                          <a:latin typeface="Cascadia Mono" panose="020B0609020000020004"/>
                          <a:ea typeface="Cascadia Mono" panose="020B0609020000020004"/>
                          <a:cs typeface="Cascadia Mono" panose="020B0609020000020004"/>
                        </a:rPr>
                        <a:t>无</a:t>
                      </a:r>
                      <a:endParaRPr sz="1350">
                        <a:solidFill>
                          <a:srgbClr val="111111"/>
                        </a:solidFill>
                        <a:latin typeface="Cascadia Mono" panose="020B0609020000020004"/>
                        <a:ea typeface="Cascadia Mono" panose="020B0609020000020004"/>
                        <a:cs typeface="Cascadia Mono" panose="020B0609020000020004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</a:tr>
            </a:tbl>
          </a:graphicData>
        </a:graphic>
      </p:graphicFrame>
      <p:sp>
        <p:nvSpPr>
          <p:cNvPr id="6" name="矩形 5"/>
          <p:cNvSpPr>
            <a:spLocks noGrp="1"/>
          </p:cNvSpPr>
          <p:nvPr/>
        </p:nvSpPr>
        <p:spPr>
          <a:xfrm>
            <a:off x="7524750" y="1333500"/>
            <a:ext cx="3762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上拉按键的四个时刻</a:t>
            </a:r>
            <a:endParaRPr sz="20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477125" y="1952625"/>
            <a:ext cx="1238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00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00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空闲</a:t>
            </a:r>
            <a:endParaRPr sz="1500" b="1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763000" y="1952625"/>
            <a:ext cx="95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50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ctr">
              <a:buNone/>
              <a:defRPr sz="150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1</a:t>
            </a:r>
            <a:endParaRPr sz="1500" b="1">
              <a:solidFill>
                <a:srgbClr val="1F4E79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9763125" y="1952625"/>
            <a:ext cx="1762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没有边沿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直接连接符 9"/>
          <p:cNvSpPr>
            <a:spLocks noGrp="1"/>
          </p:cNvSpPr>
          <p:nvPr/>
        </p:nvSpPr>
        <p:spPr>
          <a:xfrm>
            <a:off x="7477125" y="2552700"/>
            <a:ext cx="4048125" cy="0"/>
          </a:xfrm>
          <a:prstGeom prst="line">
            <a:avLst/>
          </a:prstGeom>
          <a:noFill/>
          <a:ln w="9525">
            <a:solidFill>
              <a:srgbClr val="DDDDDD"/>
            </a:solidFill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7477125" y="2733675"/>
            <a:ext cx="1238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按下瞬间</a:t>
            </a:r>
            <a:endParaRPr sz="15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763000" y="2733675"/>
            <a:ext cx="95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50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ctr">
              <a:buNone/>
              <a:defRPr sz="150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1 → 0</a:t>
            </a:r>
            <a:endParaRPr sz="1500" b="1">
              <a:solidFill>
                <a:srgbClr val="1F4E79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9763125" y="2733675"/>
            <a:ext cx="1762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下降沿，FTSR 可触发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直接连接符 13"/>
          <p:cNvSpPr>
            <a:spLocks noGrp="1"/>
          </p:cNvSpPr>
          <p:nvPr/>
        </p:nvSpPr>
        <p:spPr>
          <a:xfrm>
            <a:off x="7477125" y="3333750"/>
            <a:ext cx="4048125" cy="0"/>
          </a:xfrm>
          <a:prstGeom prst="line">
            <a:avLst/>
          </a:prstGeom>
          <a:noFill/>
          <a:ln w="9525">
            <a:solidFill>
              <a:srgbClr val="DDDDDD"/>
            </a:solidFill>
            <a:prstDash val="solid"/>
          </a:ln>
        </p:spPr>
      </p:sp>
      <p:sp>
        <p:nvSpPr>
          <p:cNvPr id="15" name="矩形 14"/>
          <p:cNvSpPr>
            <a:spLocks noGrp="1"/>
          </p:cNvSpPr>
          <p:nvPr/>
        </p:nvSpPr>
        <p:spPr>
          <a:xfrm>
            <a:off x="7477125" y="3514725"/>
            <a:ext cx="1238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00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00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持续按住</a:t>
            </a:r>
            <a:endParaRPr sz="1500" b="1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8763000" y="3514725"/>
            <a:ext cx="95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50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ctr">
              <a:buNone/>
              <a:defRPr sz="150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0</a:t>
            </a:r>
            <a:endParaRPr sz="1500" b="1">
              <a:solidFill>
                <a:srgbClr val="1F4E79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9763125" y="3514725"/>
            <a:ext cx="1762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没有新边沿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直接连接符 17"/>
          <p:cNvSpPr>
            <a:spLocks noGrp="1"/>
          </p:cNvSpPr>
          <p:nvPr/>
        </p:nvSpPr>
        <p:spPr>
          <a:xfrm>
            <a:off x="7477125" y="4114800"/>
            <a:ext cx="4048125" cy="0"/>
          </a:xfrm>
          <a:prstGeom prst="line">
            <a:avLst/>
          </a:prstGeom>
          <a:noFill/>
          <a:ln w="9525">
            <a:solidFill>
              <a:srgbClr val="DDDDDD"/>
            </a:solidFill>
            <a:prstDash val="solid"/>
          </a:ln>
        </p:spPr>
      </p:sp>
      <p:sp>
        <p:nvSpPr>
          <p:cNvPr id="19" name="矩形 18"/>
          <p:cNvSpPr>
            <a:spLocks noGrp="1"/>
          </p:cNvSpPr>
          <p:nvPr/>
        </p:nvSpPr>
        <p:spPr>
          <a:xfrm>
            <a:off x="7477125" y="4295775"/>
            <a:ext cx="1238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松开瞬间</a:t>
            </a:r>
            <a:endParaRPr sz="15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8763000" y="4295775"/>
            <a:ext cx="952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50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ctr">
              <a:buNone/>
              <a:defRPr sz="150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1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0 → 1</a:t>
            </a:r>
            <a:endParaRPr sz="1500" b="1">
              <a:solidFill>
                <a:srgbClr val="1F4E79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9763125" y="4295775"/>
            <a:ext cx="1762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上升沿，RTSR 可触发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1190625" y="5429250"/>
            <a:ext cx="981075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14300" tIns="66675" rIns="114300" bIns="66675" anchor="ctr">
            <a:noAutofit/>
          </a:bodyPr>
          <a:lstStyle>
            <a:defPPr algn="ctr"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边沿是“变化的瞬间”，不是保持的电平。RTSR 与 FTSR 同时为 1 时，按下和松开都会触发。</a:t>
            </a:r>
            <a:endParaRPr sz="15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边沿选择：RTSR 看上升，FTSR 看下降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1649949"/>
            <a:ext cx="5334000" cy="336760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618619"/>
            <a:ext cx="5334000" cy="3430263"/>
          </a:xfrm>
          <a:prstGeom prst="rect">
            <a:avLst/>
          </a:prstGeom>
        </p:spPr>
      </p:pic>
      <p:sp>
        <p:nvSpPr>
          <p:cNvPr id="8" name="矩形 7"/>
          <p:cNvSpPr>
            <a:spLocks noGrp="1"/>
          </p:cNvSpPr>
          <p:nvPr/>
        </p:nvSpPr>
        <p:spPr>
          <a:xfrm>
            <a:off x="1047750" y="5667375"/>
            <a:ext cx="438150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1F4E79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8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RTSRx=1：检测 0→1</a:t>
            </a:r>
            <a:endParaRPr sz="180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762750" y="5667375"/>
            <a:ext cx="4381500" cy="5524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FTSRx=1：检测 1→0</a:t>
            </a:r>
            <a:endParaRPr sz="18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矩形 8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SWIER：不用按键，也能制造一次 EXTI 请求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2000" y="1404010"/>
            <a:ext cx="7524750" cy="4335729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8572500" y="1381125"/>
            <a:ext cx="2905125" cy="3524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12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 SWIERx 写 1，可产生与外部边沿相似的触发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2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它绕过了 GPIO 引脚、电气接法和边沿检测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2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如果软件触发可进 ISR，而按键不行，优先检查 GPIO、AFIO 映射和 RTSR/FTSR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2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如果软件触发也不行，再检查 IMR、NVIC、向量表和 ISR 名称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715375" y="5095875"/>
            <a:ext cx="2619375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SWIER 是分段排错工具。</a:t>
            </a:r>
            <a:endParaRPr sz="18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 记录发生过，IMR 决定能否送出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1680632"/>
            <a:ext cx="5334000" cy="321098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1828748"/>
            <a:ext cx="5334000" cy="2914754"/>
          </a:xfrm>
          <a:prstGeom prst="rect">
            <a:avLst/>
          </a:prstGeom>
        </p:spPr>
      </p:pic>
      <p:sp>
        <p:nvSpPr>
          <p:cNvPr id="8" name="矩形 7"/>
          <p:cNvSpPr>
            <a:spLocks noGrp="1"/>
          </p:cNvSpPr>
          <p:nvPr/>
        </p:nvSpPr>
        <p:spPr>
          <a:xfrm>
            <a:off x="857250" y="5619750"/>
            <a:ext cx="4762500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PRx=1：该线已经触发；写 1 清除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572250" y="5619750"/>
            <a:ext cx="4762500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1F4E79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IMRx=1：允许中断请求继续前往 NVIC</a:t>
            </a:r>
            <a:endParaRPr sz="17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" name="矩形 22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PR：挂起位把瞬间边沿保存下来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14375" y="1381125"/>
            <a:ext cx="495300" cy="4953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9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19125" y="2047875"/>
            <a:ext cx="24288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有效边沿到来</a:t>
            </a:r>
            <a:endParaRPr sz="165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619125" y="2571750"/>
            <a:ext cx="242887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ctr"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边沿检测电路产生一次请求</a:t>
            </a:r>
            <a:endParaRPr sz="135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1670050" y="1476375"/>
            <a:ext cx="182562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02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02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endParaRPr sz="2025" b="1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3571875" y="1381125"/>
            <a:ext cx="495300" cy="4953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9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3476625" y="2047875"/>
            <a:ext cx="24288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PRx 置 1</a:t>
            </a:r>
            <a:endParaRPr sz="165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3476625" y="2571750"/>
            <a:ext cx="242887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ctr"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即使引脚马上恢复，挂起状态仍保留</a:t>
            </a:r>
            <a:endParaRPr sz="135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4822190" y="1476375"/>
            <a:ext cx="1530985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02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02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endParaRPr sz="2025" b="1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6429375" y="1381125"/>
            <a:ext cx="495300" cy="4953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9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6334125" y="2047875"/>
            <a:ext cx="24288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进入处理函数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6334125" y="2571750"/>
            <a:ext cx="242887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ctr"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IMRx 与 NVIC 都允许时，CPU 执行 ISR</a:t>
            </a:r>
            <a:endParaRPr sz="135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7623175" y="1476375"/>
            <a:ext cx="158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02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02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endParaRPr sz="2025" b="1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9286875" y="1381125"/>
            <a:ext cx="495300" cy="4953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9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9191625" y="2047875"/>
            <a:ext cx="24288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写 1 清除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9191625" y="2571750"/>
            <a:ext cx="242887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ctr"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向 PRx 写 1 才清除。写 0 没有作用</a:t>
            </a:r>
            <a:endParaRPr sz="135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1524000" y="3810000"/>
            <a:ext cx="9144000" cy="1428750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228600" tIns="114300" rIns="152400" bIns="95250" anchor="ctr">
            <a:noAutofit/>
          </a:bodyPr>
          <a:lstStyle>
            <a:defPPr algn="l"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if (__HAL_GPIO_EXTI_GET_IT(GPIO_PIN_7) != RESET)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{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__HAL_GPIO_EXTI_CLEAR_IT(GPIO_PIN_7);  // EXTI-&gt;PR = GPIO_PIN_7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HAL_GPIO_EXTI_Callback(GPIO_PIN_7);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}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1666875" y="5572125"/>
            <a:ext cx="8858250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14300" tIns="66675" rIns="114300" bIns="66675" anchor="ctr">
            <a:noAutofit/>
          </a:bodyPr>
          <a:lstStyle>
            <a:defPPr algn="ctr"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 是“发生过”的记忆。IMR 只控制是否向 NVIC 放行，不会替你清除 PR。</a:t>
            </a:r>
            <a:endParaRPr sz="15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矩形 12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一次外部中断，在 EXTI 内部怎样走？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6508" y="1095375"/>
            <a:ext cx="6711985" cy="5000625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9096375" y="1381125"/>
            <a:ext cx="2333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 输入线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9096375" y="2162175"/>
            <a:ext cx="2333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 边沿检测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9096375" y="2943225"/>
            <a:ext cx="2333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③ 形成挂起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9096375" y="3724275"/>
            <a:ext cx="2333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④ 经过 IMR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9096375" y="4505325"/>
            <a:ext cx="2333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⑤ 请求 NVIC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953500" y="5381625"/>
            <a:ext cx="2619375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任何一步没有配置，链路都会在该处中断。</a:t>
            </a:r>
            <a:endParaRPr sz="15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矩形 16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NVIC：嵌套向量中断控制器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125" y="1682183"/>
            <a:ext cx="6191250" cy="3541259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7191375" y="1190625"/>
            <a:ext cx="43338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NVIC = Nested Vectored Interrupt Controller</a:t>
            </a:r>
            <a:endParaRPr sz="18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286625" y="1952625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Nested（嵌套）</a:t>
            </a:r>
            <a:endParaRPr sz="17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381875" y="2333625"/>
            <a:ext cx="40005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高优先级中断可以抢占正在执行的低优先级中断。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286625" y="3143250"/>
            <a:ext cx="2190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Vectored（向量）</a:t>
            </a:r>
            <a:endParaRPr sz="17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381875" y="3524250"/>
            <a:ext cx="4000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硬件根据中断号找到对应的处理函数入口。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7286625" y="4333875"/>
            <a:ext cx="3714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Controller（控制器）</a:t>
            </a:r>
            <a:endParaRPr sz="17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7381875" y="4714875"/>
            <a:ext cx="40005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管理使能、挂起和优先级，再把选中的请求交给 CPU。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1047750" y="5429250"/>
            <a:ext cx="1009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0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20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IRQ = Interrupt Request（中断请求）　　ISR = Interrupt Service Routine（中断服务程序）</a:t>
            </a:r>
            <a:endParaRPr sz="1200" b="0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047750" y="5695950"/>
            <a:ext cx="1009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0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20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0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图中 ISER/ICER 管使能，IPR 管优先级，AIRCR 管优先级分组。</a:t>
            </a:r>
            <a:endParaRPr sz="1200" b="0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2333625" y="5981700"/>
            <a:ext cx="7524750" cy="3619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 产生请求，NVIC 安排请求，CPU 执行 ISR。</a:t>
            </a:r>
            <a:endParaRPr sz="15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矩形 10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CubeMX：先配置 EXTI 引脚和触发边沿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8" name="矩形 7"/>
          <p:cNvSpPr>
            <a:spLocks noGrp="1"/>
          </p:cNvSpPr>
          <p:nvPr/>
        </p:nvSpPr>
        <p:spPr>
          <a:xfrm>
            <a:off x="523875" y="4810125"/>
            <a:ext cx="34766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 在 Pinout 中把 </a:t>
            </a:r>
            <a:r>
              <a:rPr lang="zh-CN"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你想要设置的引脚添加</a:t>
            </a:r>
            <a:r>
              <a:rPr lang="zh-CN"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外部中断</a:t>
            </a:r>
            <a:endParaRPr lang="zh-CN" sz="165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4619625" y="5715000"/>
            <a:ext cx="647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 在 GPIO Mode 中选择上升沿、下降沿或双边沿，并设置上拉/下拉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2355" y="1988820"/>
            <a:ext cx="6563360" cy="27762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515" y="1052830"/>
            <a:ext cx="2463800" cy="3521075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" name="矩形 16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CubeMX：在 NVIC 中使能通道并设置优先级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7" name="矩形 6"/>
          <p:cNvSpPr>
            <a:spLocks noGrp="1"/>
          </p:cNvSpPr>
          <p:nvPr/>
        </p:nvSpPr>
        <p:spPr>
          <a:xfrm>
            <a:off x="8334375" y="1381125"/>
            <a:ext cx="381000" cy="3810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858250" y="1362075"/>
            <a:ext cx="26193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打开 System Core → NVIC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334375" y="2219325"/>
            <a:ext cx="381000" cy="3810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8858250" y="2200275"/>
            <a:ext cx="26193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找到对应 EXTI IRQ 并勾选 Enabled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334375" y="3057525"/>
            <a:ext cx="381000" cy="3810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858250" y="3038475"/>
            <a:ext cx="26193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 Priority Group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8334375" y="3895725"/>
            <a:ext cx="381000" cy="3810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858250" y="3876675"/>
            <a:ext cx="26193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 Preemption Priority 与 Sub Priority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286750" y="4857750"/>
            <a:ext cx="3238500" cy="1104900"/>
          </a:xfrm>
          <a:prstGeom prst="rect">
            <a:avLst/>
          </a:prstGeom>
          <a:solidFill>
            <a:srgbClr val="FFFFFF"/>
          </a:solidFill>
          <a:ln w="9525">
            <a:solidFill>
              <a:srgbClr val="1F4E79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CubeMX 通常生成：</a:t>
            </a:r>
            <a:endParaRPr sz="150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buNone/>
              <a:def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HAL_NVIC_SetPriority(...)</a:t>
            </a:r>
            <a:endParaRPr sz="150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buNone/>
              <a:def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HAL_NVIC_EnableIRQ(...)</a:t>
            </a:r>
            <a:endParaRPr sz="150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5280" y="1124585"/>
            <a:ext cx="7715250" cy="29368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b="40163"/>
          <a:stretch>
            <a:fillRect/>
          </a:stretch>
        </p:blipFill>
        <p:spPr>
          <a:xfrm>
            <a:off x="407670" y="4220845"/>
            <a:ext cx="7129145" cy="2197735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" name="矩形 8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 线与 IRQ：有的独享，有的共享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1860" y="1124585"/>
            <a:ext cx="5015865" cy="5356225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7762875" y="1381125"/>
            <a:ext cx="3667125" cy="3333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1200"/>
              </a:spcAft>
              <a:buChar char="•"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EXTI0～4：每条线各有一个 IRQ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200"/>
              </a:spcAft>
              <a:buChar char="•"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EXTI5～9：共享 EXTI9_5_IRQn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200"/>
              </a:spcAft>
              <a:buChar char="•"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EXTI10～15：共享 EXTI15_10_IRQn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200"/>
              </a:spcAft>
              <a:buChar char="•"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共享 ISR 中必须检查具体是哪一条线挂起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200"/>
              </a:spcAft>
              <a:buChar char="•"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 会根据 GPIO_PIN_x 分发回调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905750" y="5048250"/>
            <a:ext cx="3381375" cy="6667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EXTI7 的入口是 EXTI9_5_IRQHandler。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矩形 11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共享 IRQ：一个入口服务多条 EXTI 线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42950" y="1219200"/>
            <a:ext cx="4191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8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8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stm32f1xx_it.c</a:t>
            </a:r>
            <a:endParaRPr sz="187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66750" y="1714500"/>
            <a:ext cx="5334000" cy="2190750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228600" tIns="190500" rIns="152400" bIns="114300" anchor="t">
            <a:noAutofit/>
          </a:bodyPr>
          <a:lstStyle>
            <a:defPPr algn="l"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void EXTI9_5_IRQHandler(void)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{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HAL_GPIO_EXTI_IRQHandler(GPIO_PIN_6);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HAL_GPIO_EXTI_IRQHandler(GPIO_PIN_8);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}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000125" y="4238625"/>
            <a:ext cx="466725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1F4E79"/>
            </a:solidFill>
            <a:prstDash val="solid"/>
          </a:ln>
        </p:spPr>
        <p:txBody>
          <a:bodyPr wrap="square" lIns="114300" tIns="66675" rIns="114300" bIns="66675" anchor="ctr">
            <a:noAutofit/>
          </a:bodyPr>
          <a:lstStyle>
            <a:defPPr algn="ctr">
              <a:def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EXTI5～9 共用 EXTI9_5_IRQHandler</a:t>
            </a:r>
            <a:endParaRPr sz="157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667500" y="1238250"/>
            <a:ext cx="43338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0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每次 HAL 调用只检查一个 pin</a:t>
            </a:r>
            <a:endParaRPr sz="20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477000" y="1905000"/>
            <a:ext cx="4762500" cy="2857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28600" indent="-114300" algn="l">
              <a:spcAft>
                <a:spcPts val="10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只有 EXTI6 挂起时，PIN_6 分支清 PR6 并进入回调；PIN_8 分支立即返回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28600" indent="-114300" algn="l">
              <a:spcAft>
                <a:spcPts val="10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EXTI6 与 EXTI8 同时挂起时，两次检查都成立，因此同一次 IRQ 入口会调用两次回调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28600" indent="-114300" algn="l">
              <a:spcAft>
                <a:spcPts val="10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回调参数是 GPIO_PIN_6 或 GPIO_PIN_8。应用代码必须先判断 pin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28600" indent="-114300" algn="l">
              <a:spcAft>
                <a:spcPts val="10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共享的是 NVIC 入口，PR6 与 PR8 仍是互相独立的挂起位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6286500" y="5095875"/>
            <a:ext cx="5191125" cy="8572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14300" tIns="66675" rIns="114300" bIns="66675" anchor="ctr">
            <a:noAutofit/>
          </a:bodyPr>
          <a:lstStyle>
            <a:defPPr algn="ctr"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“共享 IRQ”不代表请求混在一起。HAL 通过逐位检查 PR，把它们重新分开。</a:t>
            </a:r>
            <a:endParaRPr sz="15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矩形 12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优先级：数值越小，逻辑优先级越高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1000125" y="1381125"/>
            <a:ext cx="428625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22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2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抢占优先级</a:t>
            </a:r>
            <a:endParaRPr sz="22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1047750" y="2238375"/>
            <a:ext cx="41910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决定一个中断能否打断另一个正在执行的中断。</a:t>
            </a:r>
            <a:endParaRPr sz="18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905625" y="1381125"/>
            <a:ext cx="428625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1F4E79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22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2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2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响应优先级（子优先级）</a:t>
            </a:r>
            <a:endParaRPr sz="225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953250" y="2238375"/>
            <a:ext cx="41910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当多个同级请求同时等待时，决定先进入哪一个。</a:t>
            </a:r>
            <a:endParaRPr sz="18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直接连接符 9"/>
          <p:cNvSpPr>
            <a:spLocks noGrp="1"/>
          </p:cNvSpPr>
          <p:nvPr/>
        </p:nvSpPr>
        <p:spPr>
          <a:xfrm>
            <a:off x="6096000" y="1238250"/>
            <a:ext cx="0" cy="2428875"/>
          </a:xfrm>
          <a:prstGeom prst="line">
            <a:avLst/>
          </a:prstGeom>
          <a:noFill/>
          <a:ln w="9525">
            <a:solidFill>
              <a:srgbClr val="CCCCCC"/>
            </a:solidFill>
            <a:prstDash val="solid"/>
          </a:ln>
        </p:spPr>
      </p:sp>
      <p:sp>
        <p:nvSpPr>
          <p:cNvPr id="11" name="矩形 10"/>
          <p:cNvSpPr>
            <a:spLocks noGrp="1"/>
          </p:cNvSpPr>
          <p:nvPr/>
        </p:nvSpPr>
        <p:spPr>
          <a:xfrm>
            <a:off x="3000375" y="3714750"/>
            <a:ext cx="6191250" cy="7429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优先级数值：0 比 1 高，1 比 2 高</a:t>
            </a:r>
            <a:endParaRPr sz="21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2238375" y="4762500"/>
            <a:ext cx="77152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900"/>
              </a:spcAft>
              <a:buChar char="•"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优先级分组决定多少位用于抢占、多少位用于子优先级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同一项目应统一分组，不要在不同模块重复改分组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ISR 越短，越少依赖复杂的优先级技巧</a:t>
            </a:r>
            <a:endParaRPr sz="16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矩形 12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 中断代码：入口、分发、回调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66750" y="1190625"/>
            <a:ext cx="49053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stm32f1xx_it.c</a:t>
            </a:r>
            <a:endParaRPr sz="157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666750" y="1619250"/>
            <a:ext cx="5095875" cy="2095500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190500" tIns="171450" rIns="152400" bIns="133350" anchor="t">
            <a:noAutofit/>
          </a:bodyPr>
          <a:lstStyle>
            <a:defPPr algn="l"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void EXTI0_IRQHandler(void)</a:t>
            </a:r>
            <a:endParaRPr sz="150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{</a:t>
            </a:r>
            <a:endParaRPr sz="150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HAL_GPIO_EXTI_IRQHandler(GPIO_PIN_0);</a:t>
            </a:r>
            <a:endParaRPr sz="150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50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}</a:t>
            </a:r>
            <a:endParaRPr sz="150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429375" y="1190625"/>
            <a:ext cx="4905375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main.c / 用户代码文件</a:t>
            </a:r>
            <a:endParaRPr sz="15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429375" y="1619250"/>
            <a:ext cx="5095875" cy="2667000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190500" tIns="171450" rIns="152400" bIns="133350" anchor="t">
            <a:noAutofit/>
          </a:bodyPr>
          <a:lstStyle>
            <a:defPPr algn="l"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void HAL_GPIO_EXTI_Callback(uint16_t pin)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{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if (pin == GPIO_PIN_0) {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HAL_GPIO_TogglePin(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    LED_GPIO_Port,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    LED_Pin);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}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}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000125" y="4333875"/>
            <a:ext cx="4429125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IRQHandler：硬件入口</a:t>
            </a:r>
            <a:endParaRPr sz="17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6762750" y="4333875"/>
            <a:ext cx="4429125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Callback：应用逻辑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2524125" y="5191125"/>
            <a:ext cx="7143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500"/>
              </a:spcAft>
              <a:buChar char="•"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不要删除 HAL_GPIO_EXTI_IRQHandler()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500"/>
              </a:spcAft>
              <a:buChar char="•"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共享 IRQ 时，HAL 根据 pin 继续分发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500"/>
              </a:spcAft>
              <a:buChar char="•"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回调中先判断 pin，再执行短小动作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矩形 12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 中断代码：入口、分发、回调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3750" y="1268730"/>
            <a:ext cx="7700010" cy="4970145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矩形 18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HAL_GPIO_EXTI_IRQHandler：检查、清除、回调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17" name="矩形 16"/>
          <p:cNvSpPr>
            <a:spLocks noGrp="1"/>
          </p:cNvSpPr>
          <p:nvPr/>
        </p:nvSpPr>
        <p:spPr>
          <a:xfrm>
            <a:off x="479425" y="1124585"/>
            <a:ext cx="7429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2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 的默认 Callback 是 __weak。用户实现同名函数后，链接器会采用用户版本。</a:t>
            </a:r>
            <a:endParaRPr sz="127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b="25809"/>
          <a:stretch>
            <a:fillRect/>
          </a:stretch>
        </p:blipFill>
        <p:spPr>
          <a:xfrm>
            <a:off x="2927985" y="1556385"/>
            <a:ext cx="6245225" cy="5015865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" name="矩形 18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HAL_GPIO_EXTI_IRQHandler：检查、清除、回调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5" name="矩形 4"/>
          <p:cNvSpPr>
            <a:spLocks noGrp="1"/>
          </p:cNvSpPr>
          <p:nvPr/>
        </p:nvSpPr>
        <p:spPr>
          <a:xfrm>
            <a:off x="742950" y="1219200"/>
            <a:ext cx="4953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8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8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 库中的核心代码</a:t>
            </a:r>
            <a:endParaRPr sz="187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>
            <a:spLocks noGrp="1"/>
          </p:cNvSpPr>
          <p:nvPr/>
        </p:nvSpPr>
        <p:spPr>
          <a:xfrm>
            <a:off x="666750" y="1714500"/>
            <a:ext cx="5810250" cy="3333750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190500" tIns="190500" rIns="133350" bIns="114300" anchor="t">
            <a:noAutofit/>
          </a:bodyPr>
          <a:lstStyle>
            <a:defPPr algn="l"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void HAL_GPIO_EXTI_IRQHandler(uint16_t GPIO_Pin)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{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if (__HAL_GPIO_EXTI_GET_IT(GPIO_Pin) != RESET)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{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__HAL_GPIO_EXTI_CLEAR_IT(GPIO_Pin);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HAL_GPIO_EXTI_Callback(GPIO_Pin);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}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}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096125" y="1476375"/>
            <a:ext cx="495300" cy="4953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9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810500" y="1476375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8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8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检查 PR</a:t>
            </a:r>
            <a:endParaRPr sz="180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810500" y="1933575"/>
            <a:ext cx="3429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GET_IT 读取对应挂起位。没有挂起就直接返回。</a:t>
            </a:r>
            <a:endParaRPr sz="135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096125" y="2762250"/>
            <a:ext cx="495300" cy="4953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9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810500" y="2762250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清除 PR</a:t>
            </a:r>
            <a:endParaRPr sz="18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7810500" y="3219450"/>
            <a:ext cx="3429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CLEAR_IT 向 PR 写 1，让这一请求结束。</a:t>
            </a:r>
            <a:endParaRPr sz="135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7096125" y="4048125"/>
            <a:ext cx="495300" cy="4953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9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9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7810500" y="4048125"/>
            <a:ext cx="304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调用回调</a:t>
            </a:r>
            <a:endParaRPr sz="18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7810500" y="4505325"/>
            <a:ext cx="3429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 GPIO_Pin 交给用户代码判断和处理。</a:t>
            </a:r>
            <a:endParaRPr sz="1350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238250" y="5238750"/>
            <a:ext cx="97155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14300" tIns="66675" rIns="114300" bIns="66675" anchor="ctr">
            <a:noAutofit/>
          </a:bodyPr>
          <a:lstStyle>
            <a:defPPr algn="ctr"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先清除再回调：如果回调执行期间又出现新边沿，PR 可以重新置 1，返回后还能再次进入中断。</a:t>
            </a:r>
            <a:endParaRPr sz="15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2495550" y="6115050"/>
            <a:ext cx="7429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2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 的默认 Callback 是 __weak。用户实现同名函数后，链接器会采用用户版本。</a:t>
            </a:r>
            <a:endParaRPr sz="127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" name="矩形 17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按键抖动：一次机械动作，可能产生多个边沿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1047750" y="1238250"/>
            <a:ext cx="10096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真实按键触点不会在一个瞬间稳定闭合。抖动期间，输入电平会在 0 与 1 之间多次变化。</a:t>
            </a:r>
            <a:endParaRPr sz="18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666875" y="3905250"/>
            <a:ext cx="8858250" cy="8382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800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00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软件消抖思路：记录上次有效触发时间；在稳定窗口内到来的新边沿直接忽略。</a:t>
            </a:r>
            <a:endParaRPr sz="1800" b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2476500" y="5000625"/>
            <a:ext cx="723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500"/>
              </a:spcAft>
              <a:buChar char="•"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ISR 内只记录时间和状态，不做长延时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500"/>
              </a:spcAft>
              <a:buChar char="•"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不要在高优先级 ISR 中调用 HAL_Delay()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500"/>
              </a:spcAft>
              <a:buChar char="•"/>
              <a:def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对严格时序要求，可使用定时器或硬件 RC/施密特消抖</a:t>
            </a:r>
            <a:endParaRPr sz="157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3314700" y="1752600"/>
            <a:ext cx="2781300" cy="1828800"/>
          </a:xfrm>
          <a:prstGeom prst="rect">
            <a:avLst/>
          </a:prstGeom>
          <a:solidFill>
            <a:srgbClr val="F4F4F4"/>
          </a:solidFill>
          <a:ln w="9525">
            <a:solidFill>
              <a:srgbClr val="D8D8D8"/>
            </a:solidFill>
            <a:prstDash val="solid"/>
          </a:ln>
        </p:spPr>
      </p:sp>
      <p:sp>
        <p:nvSpPr>
          <p:cNvPr id="20" name="矩形 19"/>
          <p:cNvSpPr>
            <a:spLocks noGrp="1"/>
          </p:cNvSpPr>
          <p:nvPr/>
        </p:nvSpPr>
        <p:spPr>
          <a:xfrm>
            <a:off x="3571875" y="1676400"/>
            <a:ext cx="2286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触点抖动窗口（示意）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685800" y="1962150"/>
            <a:ext cx="10668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r">
              <a:defRPr sz="14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r">
              <a:defRPr sz="14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原始输入</a:t>
            </a:r>
            <a:endParaRPr sz="142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685800" y="2952750"/>
            <a:ext cx="10668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r">
              <a:defRPr sz="14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r">
              <a:defRPr sz="14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消抖后</a:t>
            </a:r>
            <a:endParaRPr sz="14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1809750" y="1838325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125" b="0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809750" y="2400300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sz="1125" b="0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1809750" y="2838450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125" b="0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1809750" y="3362325"/>
            <a:ext cx="2095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sz="1125" b="0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直接连接符 26"/>
          <p:cNvSpPr>
            <a:spLocks noGrp="1"/>
          </p:cNvSpPr>
          <p:nvPr/>
        </p:nvSpPr>
        <p:spPr>
          <a:xfrm>
            <a:off x="2076450" y="2000250"/>
            <a:ext cx="8734425" cy="0"/>
          </a:xfrm>
          <a:prstGeom prst="line">
            <a:avLst/>
          </a:prstGeom>
          <a:noFill/>
          <a:ln w="9525">
            <a:solidFill>
              <a:srgbClr val="D8D8D8"/>
            </a:solidFill>
            <a:prstDash val="solid"/>
          </a:ln>
        </p:spPr>
      </p:sp>
      <p:sp>
        <p:nvSpPr>
          <p:cNvPr id="28" name="直接连接符 27"/>
          <p:cNvSpPr>
            <a:spLocks noGrp="1"/>
          </p:cNvSpPr>
          <p:nvPr/>
        </p:nvSpPr>
        <p:spPr>
          <a:xfrm>
            <a:off x="2076450" y="2533650"/>
            <a:ext cx="8734425" cy="0"/>
          </a:xfrm>
          <a:prstGeom prst="line">
            <a:avLst/>
          </a:prstGeom>
          <a:noFill/>
          <a:ln w="9525">
            <a:solidFill>
              <a:srgbClr val="D8D8D8"/>
            </a:solidFill>
            <a:prstDash val="solid"/>
          </a:ln>
        </p:spPr>
      </p:sp>
      <p:sp>
        <p:nvSpPr>
          <p:cNvPr id="29" name="直接连接符 28"/>
          <p:cNvSpPr>
            <a:spLocks noGrp="1"/>
          </p:cNvSpPr>
          <p:nvPr/>
        </p:nvSpPr>
        <p:spPr>
          <a:xfrm>
            <a:off x="2076450" y="3000375"/>
            <a:ext cx="8734425" cy="0"/>
          </a:xfrm>
          <a:prstGeom prst="line">
            <a:avLst/>
          </a:prstGeom>
          <a:noFill/>
          <a:ln w="9525">
            <a:solidFill>
              <a:srgbClr val="D8D8D8"/>
            </a:solidFill>
            <a:prstDash val="solid"/>
          </a:ln>
        </p:spPr>
      </p:sp>
      <p:sp>
        <p:nvSpPr>
          <p:cNvPr id="30" name="直接连接符 29"/>
          <p:cNvSpPr>
            <a:spLocks noGrp="1"/>
          </p:cNvSpPr>
          <p:nvPr/>
        </p:nvSpPr>
        <p:spPr>
          <a:xfrm>
            <a:off x="2076450" y="3486150"/>
            <a:ext cx="8734425" cy="0"/>
          </a:xfrm>
          <a:prstGeom prst="line">
            <a:avLst/>
          </a:prstGeom>
          <a:noFill/>
          <a:ln w="9525">
            <a:solidFill>
              <a:srgbClr val="D8D8D8"/>
            </a:solidFill>
            <a:prstDash val="solid"/>
          </a:ln>
        </p:spPr>
      </p:sp>
      <p:sp>
        <p:nvSpPr>
          <p:cNvPr id="31" name="直接连接符 30"/>
          <p:cNvSpPr>
            <a:spLocks noGrp="1"/>
          </p:cNvSpPr>
          <p:nvPr/>
        </p:nvSpPr>
        <p:spPr>
          <a:xfrm>
            <a:off x="2076450" y="2000250"/>
            <a:ext cx="1257300" cy="0"/>
          </a:xfrm>
          <a:prstGeom prst="line">
            <a:avLst/>
          </a:pr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32" name="直接连接符 31"/>
          <p:cNvSpPr>
            <a:spLocks noGrp="1"/>
          </p:cNvSpPr>
          <p:nvPr/>
        </p:nvSpPr>
        <p:spPr>
          <a:xfrm>
            <a:off x="3333750" y="2000250"/>
            <a:ext cx="0" cy="533400"/>
          </a:xfrm>
          <a:prstGeom prst="line">
            <a:avLst/>
          </a:pr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33" name="直接连接符 32"/>
          <p:cNvSpPr>
            <a:spLocks noGrp="1"/>
          </p:cNvSpPr>
          <p:nvPr/>
        </p:nvSpPr>
        <p:spPr>
          <a:xfrm>
            <a:off x="3333750" y="2533650"/>
            <a:ext cx="361950" cy="0"/>
          </a:xfrm>
          <a:prstGeom prst="line">
            <a:avLst/>
          </a:pr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34" name="直接连接符 33"/>
          <p:cNvSpPr>
            <a:spLocks noGrp="1"/>
          </p:cNvSpPr>
          <p:nvPr/>
        </p:nvSpPr>
        <p:spPr>
          <a:xfrm>
            <a:off x="3695700" y="2000250"/>
            <a:ext cx="0" cy="533400"/>
          </a:xfrm>
          <a:prstGeom prst="line">
            <a:avLst/>
          </a:pr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35" name="直接连接符 34"/>
          <p:cNvSpPr>
            <a:spLocks noGrp="1"/>
          </p:cNvSpPr>
          <p:nvPr/>
        </p:nvSpPr>
        <p:spPr>
          <a:xfrm>
            <a:off x="3695700" y="2000250"/>
            <a:ext cx="352425" cy="0"/>
          </a:xfrm>
          <a:prstGeom prst="line">
            <a:avLst/>
          </a:pr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36" name="直接连接符 35"/>
          <p:cNvSpPr>
            <a:spLocks noGrp="1"/>
          </p:cNvSpPr>
          <p:nvPr/>
        </p:nvSpPr>
        <p:spPr>
          <a:xfrm>
            <a:off x="4048125" y="2000250"/>
            <a:ext cx="0" cy="533400"/>
          </a:xfrm>
          <a:prstGeom prst="line">
            <a:avLst/>
          </a:pr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37" name="直接连接符 36"/>
          <p:cNvSpPr>
            <a:spLocks noGrp="1"/>
          </p:cNvSpPr>
          <p:nvPr/>
        </p:nvSpPr>
        <p:spPr>
          <a:xfrm>
            <a:off x="4048125" y="2533650"/>
            <a:ext cx="409575" cy="0"/>
          </a:xfrm>
          <a:prstGeom prst="line">
            <a:avLst/>
          </a:pr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38" name="直接连接符 37"/>
          <p:cNvSpPr>
            <a:spLocks noGrp="1"/>
          </p:cNvSpPr>
          <p:nvPr/>
        </p:nvSpPr>
        <p:spPr>
          <a:xfrm>
            <a:off x="4457700" y="2000250"/>
            <a:ext cx="0" cy="533400"/>
          </a:xfrm>
          <a:prstGeom prst="line">
            <a:avLst/>
          </a:pr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39" name="直接连接符 38"/>
          <p:cNvSpPr>
            <a:spLocks noGrp="1"/>
          </p:cNvSpPr>
          <p:nvPr/>
        </p:nvSpPr>
        <p:spPr>
          <a:xfrm>
            <a:off x="4457700" y="2000250"/>
            <a:ext cx="400050" cy="0"/>
          </a:xfrm>
          <a:prstGeom prst="line">
            <a:avLst/>
          </a:pr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40" name="直接连接符 39"/>
          <p:cNvSpPr>
            <a:spLocks noGrp="1"/>
          </p:cNvSpPr>
          <p:nvPr/>
        </p:nvSpPr>
        <p:spPr>
          <a:xfrm>
            <a:off x="4857750" y="2000250"/>
            <a:ext cx="0" cy="533400"/>
          </a:xfrm>
          <a:prstGeom prst="line">
            <a:avLst/>
          </a:pr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41" name="直接连接符 40"/>
          <p:cNvSpPr>
            <a:spLocks noGrp="1"/>
          </p:cNvSpPr>
          <p:nvPr/>
        </p:nvSpPr>
        <p:spPr>
          <a:xfrm>
            <a:off x="4857750" y="2533650"/>
            <a:ext cx="400050" cy="0"/>
          </a:xfrm>
          <a:prstGeom prst="line">
            <a:avLst/>
          </a:pr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42" name="直接连接符 41"/>
          <p:cNvSpPr>
            <a:spLocks noGrp="1"/>
          </p:cNvSpPr>
          <p:nvPr/>
        </p:nvSpPr>
        <p:spPr>
          <a:xfrm>
            <a:off x="5257800" y="2000250"/>
            <a:ext cx="0" cy="533400"/>
          </a:xfrm>
          <a:prstGeom prst="line">
            <a:avLst/>
          </a:pr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43" name="直接连接符 42"/>
          <p:cNvSpPr>
            <a:spLocks noGrp="1"/>
          </p:cNvSpPr>
          <p:nvPr/>
        </p:nvSpPr>
        <p:spPr>
          <a:xfrm>
            <a:off x="5257800" y="2000250"/>
            <a:ext cx="400050" cy="0"/>
          </a:xfrm>
          <a:prstGeom prst="line">
            <a:avLst/>
          </a:pr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44" name="直接连接符 43"/>
          <p:cNvSpPr>
            <a:spLocks noGrp="1"/>
          </p:cNvSpPr>
          <p:nvPr/>
        </p:nvSpPr>
        <p:spPr>
          <a:xfrm>
            <a:off x="5657850" y="2000250"/>
            <a:ext cx="0" cy="533400"/>
          </a:xfrm>
          <a:prstGeom prst="line">
            <a:avLst/>
          </a:pr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45" name="直接连接符 44"/>
          <p:cNvSpPr>
            <a:spLocks noGrp="1"/>
          </p:cNvSpPr>
          <p:nvPr/>
        </p:nvSpPr>
        <p:spPr>
          <a:xfrm>
            <a:off x="5657850" y="2533650"/>
            <a:ext cx="5153025" cy="0"/>
          </a:xfrm>
          <a:prstGeom prst="line">
            <a:avLst/>
          </a:prstGeom>
          <a:noFill/>
          <a:ln w="28575">
            <a:solidFill>
              <a:srgbClr val="111111"/>
            </a:solidFill>
            <a:prstDash val="solid"/>
          </a:ln>
        </p:spPr>
      </p:sp>
      <p:sp>
        <p:nvSpPr>
          <p:cNvPr id="46" name="椭圆 45"/>
          <p:cNvSpPr>
            <a:spLocks noGrp="1"/>
          </p:cNvSpPr>
          <p:nvPr/>
        </p:nvSpPr>
        <p:spPr>
          <a:xfrm>
            <a:off x="3286125" y="2219325"/>
            <a:ext cx="95250" cy="9525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  <a:prstDash val="solid"/>
          </a:ln>
        </p:spPr>
      </p:sp>
      <p:sp>
        <p:nvSpPr>
          <p:cNvPr id="47" name="椭圆 46"/>
          <p:cNvSpPr>
            <a:spLocks noGrp="1"/>
          </p:cNvSpPr>
          <p:nvPr/>
        </p:nvSpPr>
        <p:spPr>
          <a:xfrm>
            <a:off x="3648075" y="2219325"/>
            <a:ext cx="95250" cy="9525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  <a:prstDash val="solid"/>
          </a:ln>
        </p:spPr>
      </p:sp>
      <p:sp>
        <p:nvSpPr>
          <p:cNvPr id="48" name="椭圆 47"/>
          <p:cNvSpPr>
            <a:spLocks noGrp="1"/>
          </p:cNvSpPr>
          <p:nvPr/>
        </p:nvSpPr>
        <p:spPr>
          <a:xfrm>
            <a:off x="4000500" y="2219325"/>
            <a:ext cx="95250" cy="9525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  <a:prstDash val="solid"/>
          </a:ln>
        </p:spPr>
      </p:sp>
      <p:sp>
        <p:nvSpPr>
          <p:cNvPr id="49" name="椭圆 48"/>
          <p:cNvSpPr>
            <a:spLocks noGrp="1"/>
          </p:cNvSpPr>
          <p:nvPr/>
        </p:nvSpPr>
        <p:spPr>
          <a:xfrm>
            <a:off x="4410075" y="2219325"/>
            <a:ext cx="95250" cy="9525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  <a:prstDash val="solid"/>
          </a:ln>
        </p:spPr>
      </p:sp>
      <p:sp>
        <p:nvSpPr>
          <p:cNvPr id="50" name="椭圆 49"/>
          <p:cNvSpPr>
            <a:spLocks noGrp="1"/>
          </p:cNvSpPr>
          <p:nvPr/>
        </p:nvSpPr>
        <p:spPr>
          <a:xfrm>
            <a:off x="4810125" y="2219325"/>
            <a:ext cx="95250" cy="9525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  <a:prstDash val="solid"/>
          </a:ln>
        </p:spPr>
      </p:sp>
      <p:sp>
        <p:nvSpPr>
          <p:cNvPr id="51" name="椭圆 50"/>
          <p:cNvSpPr>
            <a:spLocks noGrp="1"/>
          </p:cNvSpPr>
          <p:nvPr/>
        </p:nvSpPr>
        <p:spPr>
          <a:xfrm>
            <a:off x="5210175" y="2219325"/>
            <a:ext cx="95250" cy="9525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  <a:prstDash val="solid"/>
          </a:ln>
        </p:spPr>
      </p:sp>
      <p:sp>
        <p:nvSpPr>
          <p:cNvPr id="52" name="椭圆 51"/>
          <p:cNvSpPr>
            <a:spLocks noGrp="1"/>
          </p:cNvSpPr>
          <p:nvPr/>
        </p:nvSpPr>
        <p:spPr>
          <a:xfrm>
            <a:off x="5610225" y="2219325"/>
            <a:ext cx="95250" cy="95250"/>
          </a:xfrm>
          <a:prstGeom prst="ellipse">
            <a:avLst/>
          </a:prstGeom>
          <a:solidFill>
            <a:srgbClr val="C00000"/>
          </a:solidFill>
          <a:ln w="9525">
            <a:solidFill>
              <a:srgbClr val="C00000"/>
            </a:solidFill>
            <a:prstDash val="solid"/>
          </a:ln>
        </p:spPr>
      </p:sp>
      <p:sp>
        <p:nvSpPr>
          <p:cNvPr id="53" name="矩形 52"/>
          <p:cNvSpPr>
            <a:spLocks noGrp="1"/>
          </p:cNvSpPr>
          <p:nvPr/>
        </p:nvSpPr>
        <p:spPr>
          <a:xfrm>
            <a:off x="6191250" y="2076450"/>
            <a:ext cx="433387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每次跳变都可能被 EXTI 当成一个边沿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直接连接符 53"/>
          <p:cNvSpPr>
            <a:spLocks noGrp="1"/>
          </p:cNvSpPr>
          <p:nvPr/>
        </p:nvSpPr>
        <p:spPr>
          <a:xfrm>
            <a:off x="2076450" y="3000375"/>
            <a:ext cx="4267200" cy="0"/>
          </a:xfrm>
          <a:prstGeom prst="line">
            <a:avLst/>
          </a:prstGeom>
          <a:noFill/>
          <a:ln w="28575">
            <a:solidFill>
              <a:srgbClr val="1F4E79"/>
            </a:solidFill>
            <a:prstDash val="solid"/>
          </a:ln>
        </p:spPr>
      </p:sp>
      <p:sp>
        <p:nvSpPr>
          <p:cNvPr id="55" name="直接连接符 54"/>
          <p:cNvSpPr>
            <a:spLocks noGrp="1"/>
          </p:cNvSpPr>
          <p:nvPr/>
        </p:nvSpPr>
        <p:spPr>
          <a:xfrm>
            <a:off x="6343650" y="3000375"/>
            <a:ext cx="0" cy="485775"/>
          </a:xfrm>
          <a:prstGeom prst="line">
            <a:avLst/>
          </a:prstGeom>
          <a:noFill/>
          <a:ln w="28575">
            <a:solidFill>
              <a:srgbClr val="1F4E79"/>
            </a:solidFill>
            <a:prstDash val="solid"/>
          </a:ln>
        </p:spPr>
      </p:sp>
      <p:sp>
        <p:nvSpPr>
          <p:cNvPr id="56" name="直接连接符 55"/>
          <p:cNvSpPr>
            <a:spLocks noGrp="1"/>
          </p:cNvSpPr>
          <p:nvPr/>
        </p:nvSpPr>
        <p:spPr>
          <a:xfrm>
            <a:off x="6343650" y="3486150"/>
            <a:ext cx="4467225" cy="0"/>
          </a:xfrm>
          <a:prstGeom prst="line">
            <a:avLst/>
          </a:prstGeom>
          <a:noFill/>
          <a:ln w="28575">
            <a:solidFill>
              <a:srgbClr val="1F4E79"/>
            </a:solidFill>
            <a:prstDash val="solid"/>
          </a:ln>
        </p:spPr>
      </p:sp>
      <p:sp>
        <p:nvSpPr>
          <p:cNvPr id="57" name="椭圆 56"/>
          <p:cNvSpPr>
            <a:spLocks noGrp="1"/>
          </p:cNvSpPr>
          <p:nvPr/>
        </p:nvSpPr>
        <p:spPr>
          <a:xfrm>
            <a:off x="6286500" y="3190875"/>
            <a:ext cx="114300" cy="114300"/>
          </a:xfrm>
          <a:prstGeom prst="ellipse">
            <a:avLst/>
          </a:prstGeom>
          <a:solidFill>
            <a:srgbClr val="1F4E79"/>
          </a:solidFill>
          <a:ln w="9525">
            <a:solidFill>
              <a:srgbClr val="1F4E79"/>
            </a:solidFill>
            <a:prstDash val="solid"/>
          </a:ln>
        </p:spPr>
      </p:sp>
      <p:sp>
        <p:nvSpPr>
          <p:cNvPr id="58" name="矩形 57"/>
          <p:cNvSpPr>
            <a:spLocks noGrp="1"/>
          </p:cNvSpPr>
          <p:nvPr/>
        </p:nvSpPr>
        <p:spPr>
          <a:xfrm>
            <a:off x="6667500" y="3038475"/>
            <a:ext cx="38576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13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稳定时间达到阈值，只确认一次下降沿</a:t>
            </a:r>
            <a:endParaRPr sz="135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" name="直接连接符 58"/>
          <p:cNvSpPr>
            <a:spLocks noGrp="1"/>
          </p:cNvSpPr>
          <p:nvPr/>
        </p:nvSpPr>
        <p:spPr>
          <a:xfrm>
            <a:off x="2076450" y="3714750"/>
            <a:ext cx="8734425" cy="0"/>
          </a:xfrm>
          <a:prstGeom prst="line">
            <a:avLst/>
          </a:prstGeom>
          <a:noFill/>
          <a:ln w="9525">
            <a:solidFill>
              <a:srgbClr val="666666"/>
            </a:solidFill>
            <a:prstDash val="solid"/>
          </a:ln>
        </p:spPr>
      </p:sp>
      <p:sp>
        <p:nvSpPr>
          <p:cNvPr id="60" name="矩形 59"/>
          <p:cNvSpPr>
            <a:spLocks noGrp="1"/>
          </p:cNvSpPr>
          <p:nvPr/>
        </p:nvSpPr>
        <p:spPr>
          <a:xfrm>
            <a:off x="3067050" y="3533775"/>
            <a:ext cx="5905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按下</a:t>
            </a:r>
            <a:endParaRPr sz="1125" b="0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" name="矩形 60"/>
          <p:cNvSpPr>
            <a:spLocks noGrp="1"/>
          </p:cNvSpPr>
          <p:nvPr/>
        </p:nvSpPr>
        <p:spPr>
          <a:xfrm>
            <a:off x="6000750" y="3533775"/>
            <a:ext cx="762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ctr">
              <a:defRPr sz="11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确认稳定</a:t>
            </a:r>
            <a:endParaRPr sz="112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2" name="矩形 61"/>
          <p:cNvSpPr>
            <a:spLocks noGrp="1"/>
          </p:cNvSpPr>
          <p:nvPr/>
        </p:nvSpPr>
        <p:spPr>
          <a:xfrm>
            <a:off x="10287000" y="3533775"/>
            <a:ext cx="5524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r">
              <a:def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r">
              <a:def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时间 t</a:t>
            </a:r>
            <a:endParaRPr sz="1125" b="0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矩形 11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从引脚到回调：最后再看两张图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625" y="1311672"/>
            <a:ext cx="5429250" cy="30916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1422" y="1190625"/>
            <a:ext cx="4474657" cy="3333750"/>
          </a:xfrm>
          <a:prstGeom prst="rect">
            <a:avLst/>
          </a:prstGeom>
        </p:spPr>
      </p:pic>
      <p:sp>
        <p:nvSpPr>
          <p:cNvPr id="8" name="矩形 7"/>
          <p:cNvSpPr>
            <a:spLocks noGrp="1"/>
          </p:cNvSpPr>
          <p:nvPr/>
        </p:nvSpPr>
        <p:spPr>
          <a:xfrm>
            <a:off x="523875" y="4572000"/>
            <a:ext cx="5238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GPIO：电压 → 施密特触发 → IDR / 片上外设</a:t>
            </a:r>
            <a:endParaRPr sz="165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429375" y="4572000"/>
            <a:ext cx="5238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EXTI：边沿 → PR → IMR → NVIC → ISR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直接连接符 9"/>
          <p:cNvSpPr>
            <a:spLocks noGrp="1"/>
          </p:cNvSpPr>
          <p:nvPr/>
        </p:nvSpPr>
        <p:spPr>
          <a:xfrm>
            <a:off x="6096000" y="1095375"/>
            <a:ext cx="0" cy="4095750"/>
          </a:xfrm>
          <a:prstGeom prst="line">
            <a:avLst/>
          </a:prstGeom>
          <a:noFill/>
          <a:ln w="9525">
            <a:solidFill>
              <a:srgbClr val="CCCCCC"/>
            </a:solidFill>
            <a:prstDash val="solid"/>
          </a:ln>
        </p:spPr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" name="矩形 9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USART：通用同步/异步收发器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l="21418" t="129" r="8726" b="46940"/>
          <a:stretch>
            <a:fillRect/>
          </a:stretch>
        </p:blipFill>
        <p:spPr>
          <a:xfrm>
            <a:off x="263525" y="1700530"/>
            <a:ext cx="7771765" cy="3088005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8191500" y="1190625"/>
            <a:ext cx="3286125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Universal Synchronous / Asynchronous</a:t>
            </a:r>
            <a:endParaRPr sz="165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buNone/>
              <a:def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Receiver / Transmitter</a:t>
            </a:r>
            <a:endParaRPr sz="165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191500" y="2143125"/>
            <a:ext cx="3286125" cy="2857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10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发送端把并行字节写入数据寄存器，再由移位寄存器逐位送到 TX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0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接收端从 RX 逐位采样，组成一个字节后交给 CPU 或 DMA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0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TX 与 RX 可以同时工作，形成全双工通信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1000"/>
              </a:spcAft>
              <a:buChar char="•"/>
              <a:def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异步模式不输出 CK，同步模式额外输出时钟 CK</a:t>
            </a:r>
            <a:endParaRPr sz="150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191500" y="5095875"/>
            <a:ext cx="3286125" cy="7429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 提供电气入口和出口，USART 负责帧格式、移位和状态标志。</a:t>
            </a:r>
            <a:endParaRPr sz="15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2" name="矩形 11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异步串口帧：双方必须使用同一套参数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679" y="1381125"/>
            <a:ext cx="8082643" cy="3143250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8858250" y="1381125"/>
            <a:ext cx="2714625" cy="3190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9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空闲状态：TX 保持高电平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起始位：一个低电平，提示新帧开始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数据位：8 位时通常先发送 Bit0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N：不使用校验位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9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停止位：一个高电平，帧到此结束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904875" y="4552950"/>
            <a:ext cx="7334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异步模式不使用图中的 CK 线，只依据约定波特率采样。</a:t>
            </a:r>
            <a:endParaRPr sz="1125" b="0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1047750" y="4857750"/>
            <a:ext cx="1714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8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8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8N1</a:t>
            </a:r>
            <a:endParaRPr sz="28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3000375" y="4810125"/>
            <a:ext cx="523875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8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8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 个起始位 + 8 个数据位 + 1 个停止位</a:t>
            </a:r>
            <a:endParaRPr sz="180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buNone/>
              <a:defRPr sz="18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8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每发送 1 字节，线路实际传输 10 位</a:t>
            </a:r>
            <a:endParaRPr sz="180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1714500" y="5715000"/>
            <a:ext cx="8763000" cy="5334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115200 bit/s 下，8N1 的单字节时间约 86.8 μs，理想有效速率约 11.52 kB/s。</a:t>
            </a:r>
            <a:endParaRPr sz="15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矩形 12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CubeMX：先选择通信模式，再配置帧参数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625" y="1365268"/>
            <a:ext cx="4762500" cy="31273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676429"/>
            <a:ext cx="3048000" cy="293364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9250" y="1957343"/>
            <a:ext cx="2381250" cy="1943190"/>
          </a:xfrm>
          <a:prstGeom prst="rect">
            <a:avLst/>
          </a:prstGeom>
        </p:spPr>
      </p:pic>
      <p:sp>
        <p:nvSpPr>
          <p:cNvPr id="9" name="矩形 8"/>
          <p:cNvSpPr>
            <a:spLocks noGrp="1"/>
          </p:cNvSpPr>
          <p:nvPr/>
        </p:nvSpPr>
        <p:spPr>
          <a:xfrm>
            <a:off x="571500" y="4762500"/>
            <a:ext cx="4476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 选择 Asynchronous 或 Synchronous</a:t>
            </a:r>
            <a:endParaRPr sz="150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5334000" y="5191125"/>
            <a:ext cx="3810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 设置波特率、字长、校验和停止位</a:t>
            </a:r>
            <a:endParaRPr sz="150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9191625" y="4619625"/>
            <a:ext cx="247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③ 对端参数保持一致</a:t>
            </a:r>
            <a:endParaRPr sz="150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190625" y="5715000"/>
            <a:ext cx="9810750" cy="6096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异步串口通常使用 HAL_UART_Transmit_IT。同步模式使用 HAL_USART_Transmit_IT，并需要 CK 引脚。后续按指定的 HAL_USART_Transmit_IT 追踪中断发送过程。</a:t>
            </a:r>
            <a:endParaRPr sz="13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3" name="矩形 12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阻塞发送与中断发送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809625" y="1238250"/>
            <a:ext cx="4762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1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1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阻塞发送</a:t>
            </a:r>
            <a:endParaRPr sz="2100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14375" y="1857375"/>
            <a:ext cx="4953000" cy="2428875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209550" tIns="190500" rIns="171450" bIns="152400" anchor="t">
            <a:noAutofit/>
          </a:bodyPr>
          <a:lstStyle>
            <a:defPPr algn="l">
              <a:def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HAL_USART_Transmit(&amp;husart1,</a:t>
            </a:r>
            <a:endParaRPr sz="142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           msg, len, 1000);</a:t>
            </a:r>
            <a:endParaRPr sz="142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endParaRPr sz="1425"/>
          </a:p>
          <a:p>
            <a:pPr algn="l">
              <a:buNone/>
              <a:def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/* 函数内部持续等待 TXE / TC */</a:t>
            </a:r>
            <a:endParaRPr sz="142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next_task();</a:t>
            </a:r>
            <a:endParaRPr sz="142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6619875" y="1238250"/>
            <a:ext cx="4762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1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中断发送</a:t>
            </a:r>
            <a:endParaRPr sz="21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6524625" y="1857375"/>
            <a:ext cx="4953000" cy="2428875"/>
          </a:xfrm>
          <a:prstGeom prst="rect">
            <a:avLst/>
          </a:prstGeom>
          <a:solidFill>
            <a:srgbClr val="F3F3F3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209550" tIns="190500" rIns="171450" bIns="152400" anchor="t">
            <a:noAutofit/>
          </a:bodyPr>
          <a:lstStyle>
            <a:defPPr algn="l">
              <a:def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HAL_StatusTypeDef st;</a:t>
            </a:r>
            <a:endParaRPr sz="142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st = HAL_USART_Transmit_IT(&amp;husart1,</a:t>
            </a:r>
            <a:endParaRPr sz="142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                    msg, len);</a:t>
            </a:r>
            <a:endParaRPr sz="142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endParaRPr sz="1425"/>
          </a:p>
          <a:p>
            <a:pPr algn="l">
              <a:buNone/>
              <a:def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/* 启动成功后立即返回 */</a:t>
            </a:r>
            <a:endParaRPr sz="142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42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next_task();</a:t>
            </a:r>
            <a:endParaRPr sz="142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1143000" y="4524375"/>
            <a:ext cx="4095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函数返回前已经完成全部发送</a:t>
            </a:r>
            <a:endParaRPr sz="157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6953250" y="4524375"/>
            <a:ext cx="4095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函数只完成启动，后续字节由中断继续发送</a:t>
            </a:r>
            <a:endParaRPr sz="15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1762125" y="5238750"/>
            <a:ext cx="866775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5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发送缓冲区必须保持有效，直到 HAL_USART_TxCpltCallback 执行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5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上一次传输尚未结束时，再次调用通常返回 HAL_BUSY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500"/>
              </a:spcAft>
              <a:buChar char="•"/>
              <a:def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USART 全局中断必须在 NVIC 中使能</a:t>
            </a:r>
            <a:endParaRPr sz="1350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1" name="矩形 20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USART 发送流水线：DR 与移位寄存器并行工作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5" y="1429518"/>
            <a:ext cx="7000875" cy="3236964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7858125" y="1238250"/>
            <a:ext cx="400050" cy="4000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429625" y="1219200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CPU 或 HAL 写 USART_DR</a:t>
            </a:r>
            <a:endParaRPr sz="150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8382000" y="1600200"/>
            <a:ext cx="3095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一个并行字节进入发送数据寄存器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858125" y="2209800"/>
            <a:ext cx="400050" cy="4000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429625" y="2190750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硬件装入发送移位寄存器</a:t>
            </a:r>
            <a:endParaRPr sz="150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8382000" y="2571750"/>
            <a:ext cx="3095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DR 空出后 TXE 置 1，可以提前准备下一个字节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7858125" y="3181350"/>
            <a:ext cx="400050" cy="4000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429625" y="3162300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移位寄存器逐位驱动 TX</a:t>
            </a:r>
            <a:endParaRPr sz="150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8382000" y="3543300"/>
            <a:ext cx="3095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USART_BRR 决定位时间，帧格式由 CR1/CR2 配置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7858125" y="4152900"/>
            <a:ext cx="400050" cy="4000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65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429625" y="4133850"/>
            <a:ext cx="2952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最后一个停止位结束</a:t>
            </a:r>
            <a:endParaRPr sz="150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8382000" y="4514850"/>
            <a:ext cx="3095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DR 与移位发送都完成后，TC 才置 1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1000125" y="5048250"/>
            <a:ext cx="10191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2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2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1">
                <a:solidFill>
                  <a:srgbClr val="1F4E7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USART_SR：TXE、TC 状态位　　USART_CR1：TE、TXEIE、TCIE 使能位　　USART_DR：待发送数据</a:t>
            </a:r>
            <a:endParaRPr sz="1275" b="1">
              <a:solidFill>
                <a:srgbClr val="1F4E7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1381125" y="5572125"/>
            <a:ext cx="942975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两级缓冲让上一字节仍在 TX 上移位时，CPU、DMA 或中断已经能把下一字节写入 DR，连续帧之间不会被软件等待拉出空隙。</a:t>
            </a:r>
            <a:endParaRPr sz="15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3" name="矩形 22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HAL_USART_Transmit_IT：先保存任务，再打开 TXE 中断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619125" y="1285875"/>
            <a:ext cx="6191250" cy="4333875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209550" tIns="171450" rIns="171450" bIns="133350" anchor="t">
            <a:noAutofit/>
          </a:bodyPr>
          <a:lstStyle>
            <a:defPPr algn="l"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if (husart-&gt;State != HAL_USART_STATE_READY)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return HAL_BUSY;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endParaRPr sz="1350"/>
          </a:p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husart-&gt;pTxBuffPtr = pTxData;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husart-&gt;TxXferSize = Size;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husart-&gt;TxXferCount = Size;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husart-&gt;State = HAL_USART_STATE_BUSY_TX;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endParaRPr sz="1350"/>
          </a:p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SET_BIT(husart-&gt;Instance-&gt;CR1, USART_CR1_TXEIE);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35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return HAL_OK;</a:t>
            </a:r>
            <a:endParaRPr sz="135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239000" y="1238250"/>
            <a:ext cx="438150" cy="4381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7858125" y="1219200"/>
            <a:ext cx="15716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检查 State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9382125" y="1190625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READY 才接受新任务，BUSY 时返回 HAL_BUSY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239000" y="2105025"/>
            <a:ext cx="438150" cy="4381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7858125" y="2085975"/>
            <a:ext cx="15716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保存指针与长度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382125" y="205740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 只保存地址，不会复制整段数据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7239000" y="2971800"/>
            <a:ext cx="438150" cy="4381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7858125" y="2952750"/>
            <a:ext cx="15716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记录剩余数量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9382125" y="2924175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TxXferCount 每发送一个数据元素减 1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7239000" y="3838575"/>
            <a:ext cx="438150" cy="4381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7858125" y="3819525"/>
            <a:ext cx="15716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 BUSY_TX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9382125" y="3790950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阻止同一句柄同时启动第二次发送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7239000" y="4705350"/>
            <a:ext cx="438150" cy="43815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7858125" y="4686300"/>
            <a:ext cx="15716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打开 TXEIE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9382125" y="4657725"/>
            <a:ext cx="2143125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数据寄存器为空时触发第一次 USART 中断</a:t>
            </a:r>
            <a:endParaRPr sz="127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1619250" y="5857875"/>
            <a:ext cx="8953500" cy="4762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HAL_OK 表示发送任务已启动。物理线路完成发送时，HAL 才调用 TxCpltCallback。</a:t>
            </a:r>
            <a:endParaRPr sz="15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" name="矩形 10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TC 中断：最后一个停止位结束后进入完成回调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5" y="1336130"/>
            <a:ext cx="6858000" cy="2566491"/>
          </a:xfrm>
          <a:prstGeom prst="rect">
            <a:avLst/>
          </a:prstGeom>
        </p:spPr>
      </p:pic>
      <p:sp>
        <p:nvSpPr>
          <p:cNvPr id="7" name="矩形 6"/>
          <p:cNvSpPr>
            <a:spLocks noGrp="1"/>
          </p:cNvSpPr>
          <p:nvPr/>
        </p:nvSpPr>
        <p:spPr>
          <a:xfrm>
            <a:off x="7762875" y="1190625"/>
            <a:ext cx="3810000" cy="2762250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171450" tIns="152400" rIns="133350" bIns="114300" anchor="t">
            <a:noAutofit/>
          </a:bodyPr>
          <a:lstStyle>
            <a:defPPr algn="l"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if ((isrflags &amp; USART_SR_TXE) &amp;&amp;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(cr1its &amp; USART_CR1_TXEIE))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USART_Transmit_IT(husart);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endParaRPr sz="1275"/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if ((isrflags &amp; USART_SR_TC) &amp;&amp;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(cr1its &amp; USART_CR1_TCIE))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275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USART_EndTransmit_IT(husart);</a:t>
            </a:r>
            <a:endParaRPr sz="1275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1190625" y="4429125"/>
            <a:ext cx="5238750" cy="1285875"/>
          </a:xfrm>
          <a:prstGeom prst="rect">
            <a:avLst/>
          </a:prstGeom>
          <a:solidFill>
            <a:srgbClr val="F7F7F7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209550" tIns="142875" rIns="171450" bIns="114300" anchor="t">
            <a:noAutofit/>
          </a:bodyPr>
          <a:lstStyle>
            <a:defPPr algn="l">
              <a:defRPr sz="1650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650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650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USART_EndTransmit_IT():</a:t>
            </a:r>
            <a:endParaRPr sz="1650" b="0">
              <a:solidFill>
                <a:srgbClr val="1F4E79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650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650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关闭 TCIE</a:t>
            </a:r>
            <a:endParaRPr sz="1650" b="0">
              <a:solidFill>
                <a:srgbClr val="1F4E79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650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650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State = READY</a:t>
            </a:r>
            <a:endParaRPr sz="1650" b="0">
              <a:solidFill>
                <a:srgbClr val="1F4E79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650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650" b="0">
                <a:solidFill>
                  <a:srgbClr val="1F4E79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HAL_USART_TxCpltCallback(husart)</a:t>
            </a:r>
            <a:endParaRPr sz="1650" b="0">
              <a:solidFill>
                <a:srgbClr val="1F4E79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7048500" y="4333875"/>
            <a:ext cx="4429125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t">
            <a:noAutofit/>
          </a:bodyPr>
          <a:lstStyle>
            <a:defPPr algn="l"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marL="241300" indent="-114300" algn="l">
              <a:spcAft>
                <a:spcPts val="7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USART1_IRQHandler 只有一个入口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7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HAL_USART_IRQHandler 读取 SR 与 CR1 后判断请求来源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41300" indent="-114300" algn="l">
              <a:spcAft>
                <a:spcPts val="700"/>
              </a:spcAft>
              <a:buChar char="•"/>
              <a:def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完成回调可设置 tx_done，或启动队列中的下一包</a:t>
            </a:r>
            <a:endParaRPr sz="1425" b="0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2095500" y="5905500"/>
            <a:ext cx="8001000" cy="4381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同一个 USART IRQ 可以承载 TXE、TC、RXNE 和错误等多种请求。</a:t>
            </a:r>
            <a:endParaRPr sz="15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4" name="矩形 23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按键 EXTI 触发一次 USART 中断发送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sp>
        <p:nvSpPr>
          <p:cNvPr id="6" name="矩形 5"/>
          <p:cNvSpPr>
            <a:spLocks noGrp="1"/>
          </p:cNvSpPr>
          <p:nvPr/>
        </p:nvSpPr>
        <p:spPr>
          <a:xfrm>
            <a:off x="523875" y="1123950"/>
            <a:ext cx="6572250" cy="5048250"/>
          </a:xfrm>
          <a:prstGeom prst="rect">
            <a:avLst/>
          </a:prstGeom>
          <a:solidFill>
            <a:srgbClr val="F3F3F3"/>
          </a:solidFill>
          <a:ln w="9525">
            <a:solidFill>
              <a:srgbClr val="B7B7B7"/>
            </a:solidFill>
            <a:prstDash val="solid"/>
          </a:ln>
        </p:spPr>
        <p:txBody>
          <a:bodyPr wrap="square" lIns="190500" tIns="133350" rIns="152400" bIns="95250" anchor="t">
            <a:noAutofit/>
          </a:bodyPr>
          <a:lstStyle>
            <a:defPPr algn="l"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defPPr>
          </a:lstStyle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static uint8_t msg[] = "KEY\r\n";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volatile uint8_t key_event;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endParaRPr sz="1090"/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void HAL_GPIO_EXTI_Callback(uint16_t pin)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{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if (pin == KEY_Pin) key_event = 1;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}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endParaRPr sz="1090"/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for (;;) {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if (key_event &amp;&amp;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HAL_USART_GetState(&amp;husart1) ==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HAL_USART_STATE_READY) {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key_event = 0;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HAL_USART_Transmit_IT(&amp;husart1,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                          msg, sizeof(msg)-1);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}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}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endParaRPr sz="1090"/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void HAL_USART_TxCpltCallback(USART_HandleTypeDef *h)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{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    tx_done = 1;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  <a:p>
            <a:pPr algn="l">
              <a:buNone/>
              <a:def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defRPr>
            </a:pPr>
            <a:r>
              <a:rPr sz="1090" b="0">
                <a:solidFill>
                  <a:srgbClr val="111111"/>
                </a:solidFill>
                <a:latin typeface="Cascadia Mono" panose="020B0609020000020004"/>
                <a:ea typeface="Cascadia Mono" panose="020B0609020000020004"/>
                <a:cs typeface="Cascadia Mono" panose="020B0609020000020004"/>
              </a:rPr>
              <a:t>}</a:t>
            </a:r>
            <a:endParaRPr sz="1090" b="0">
              <a:solidFill>
                <a:srgbClr val="111111"/>
              </a:solidFill>
              <a:latin typeface="Cascadia Mono" panose="020B0609020000020004"/>
              <a:ea typeface="Cascadia Mono" panose="020B0609020000020004"/>
              <a:cs typeface="Cascadia Mono" panose="020B0609020000020004"/>
            </a:endParaRPr>
          </a:p>
        </p:txBody>
      </p:sp>
      <p:sp>
        <p:nvSpPr>
          <p:cNvPr id="7" name="矩形 6"/>
          <p:cNvSpPr>
            <a:spLocks noGrp="1"/>
          </p:cNvSpPr>
          <p:nvPr/>
        </p:nvSpPr>
        <p:spPr>
          <a:xfrm>
            <a:off x="7524750" y="1190625"/>
            <a:ext cx="457200" cy="4572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>
            <a:spLocks noGrp="1"/>
          </p:cNvSpPr>
          <p:nvPr/>
        </p:nvSpPr>
        <p:spPr>
          <a:xfrm>
            <a:off x="8143875" y="1171575"/>
            <a:ext cx="147637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按键边沿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>
            <a:spLocks noGrp="1"/>
          </p:cNvSpPr>
          <p:nvPr/>
        </p:nvSpPr>
        <p:spPr>
          <a:xfrm>
            <a:off x="9572625" y="1104900"/>
            <a:ext cx="2000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 记录挂起请求</a:t>
            </a:r>
            <a:endParaRPr sz="11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>
            <a:spLocks noGrp="1"/>
          </p:cNvSpPr>
          <p:nvPr/>
        </p:nvSpPr>
        <p:spPr>
          <a:xfrm>
            <a:off x="7524750" y="2057400"/>
            <a:ext cx="457200" cy="4572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>
            <a:spLocks noGrp="1"/>
          </p:cNvSpPr>
          <p:nvPr/>
        </p:nvSpPr>
        <p:spPr>
          <a:xfrm>
            <a:off x="8143875" y="2038350"/>
            <a:ext cx="147637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EXTI IRQ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>
            <a:spLocks noGrp="1"/>
          </p:cNvSpPr>
          <p:nvPr/>
        </p:nvSpPr>
        <p:spPr>
          <a:xfrm>
            <a:off x="9572625" y="1971675"/>
            <a:ext cx="2000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HAL_GPIO_EXTI_</a:t>
            </a:r>
            <a:endParaRPr sz="11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None/>
              <a:def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IRQHandler()</a:t>
            </a:r>
            <a:endParaRPr sz="11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buNone/>
              <a:def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 PR 并分发</a:t>
            </a:r>
            <a:endParaRPr sz="11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矩形 12"/>
          <p:cNvSpPr>
            <a:spLocks noGrp="1"/>
          </p:cNvSpPr>
          <p:nvPr/>
        </p:nvSpPr>
        <p:spPr>
          <a:xfrm>
            <a:off x="7524750" y="2924175"/>
            <a:ext cx="457200" cy="4572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>
            <a:spLocks noGrp="1"/>
          </p:cNvSpPr>
          <p:nvPr/>
        </p:nvSpPr>
        <p:spPr>
          <a:xfrm>
            <a:off x="8143875" y="2905125"/>
            <a:ext cx="147637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GPIO 回调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9572625" y="2838450"/>
            <a:ext cx="2000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只设置 key_event，尽快退出中断</a:t>
            </a:r>
            <a:endParaRPr sz="11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7524750" y="3790950"/>
            <a:ext cx="457200" cy="4572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8143875" y="3771900"/>
            <a:ext cx="147637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主循环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9572625" y="3705225"/>
            <a:ext cx="2000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确认 USART READY 后启动中断发送</a:t>
            </a:r>
            <a:endParaRPr sz="11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7524750" y="4657725"/>
            <a:ext cx="457200" cy="457200"/>
          </a:xfrm>
          <a:prstGeom prst="rect">
            <a:avLst/>
          </a:prstGeom>
          <a:noFill/>
          <a:ln w="9525">
            <a:solidFill>
              <a:srgbClr val="C00000"/>
            </a:solidFill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endParaRPr sz="172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8143875" y="4638675"/>
            <a:ext cx="147637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USART IRQ</a:t>
            </a:r>
            <a:endParaRPr sz="1575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9572625" y="4572000"/>
            <a:ext cx="2000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l">
              <a:def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125" b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TXE 逐字节供数，TC 触发完成回调</a:t>
            </a:r>
            <a:endParaRPr sz="1125" b="0">
              <a:solidFill>
                <a:srgbClr val="33333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7477125" y="5667375"/>
            <a:ext cx="4095750" cy="57150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2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2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回调只记事件，主循环再发送：缩短中断占用。</a:t>
            </a:r>
            <a:endParaRPr sz="12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714375" y="6238875"/>
            <a:ext cx="647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47625" tIns="28575" rIns="47625" bIns="28575" anchor="ctr">
            <a:noAutofit/>
          </a:bodyPr>
          <a:lstStyle>
            <a:defPPr algn="ctr">
              <a:defRPr sz="105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05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050" b="0">
                <a:solidFill>
                  <a:srgbClr val="6666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连接 USB 串口终端并选择异步模式时，将调用改为 HAL_UART_Transmit_IT(&amp;huart1, ...)。</a:t>
            </a:r>
            <a:endParaRPr sz="1050" b="0">
              <a:solidFill>
                <a:srgbClr val="6666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8" name="矩形 7"/>
          <p:cNvSpPr>
            <a:spLocks noGrp="1"/>
          </p:cNvSpPr>
          <p:nvPr/>
        </p:nvSpPr>
        <p:spPr>
          <a:xfrm>
            <a:off x="590550" y="266700"/>
            <a:ext cx="8858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>
            <a:defPPr algn="l"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l">
              <a:buNone/>
              <a:def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1111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USART 中断与 EXTI 中断的共同结构</a:t>
            </a:r>
            <a:endParaRPr sz="2550" b="1">
              <a:solidFill>
                <a:srgbClr val="11111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直接连接符 2"/>
          <p:cNvSpPr>
            <a:spLocks noGrp="1"/>
          </p:cNvSpPr>
          <p:nvPr/>
        </p:nvSpPr>
        <p:spPr>
          <a:xfrm>
            <a:off x="590550" y="866775"/>
            <a:ext cx="11001375" cy="0"/>
          </a:xfrm>
          <a:prstGeom prst="line">
            <a:avLst/>
          </a:prstGeom>
          <a:noFill/>
          <a:ln w="9525">
            <a:solidFill>
              <a:srgbClr val="555555"/>
            </a:solidFill>
            <a:prstDash val="solid"/>
          </a:ln>
        </p:spPr>
      </p:sp>
      <p:graphicFrame>
        <p:nvGraphicFramePr>
          <p:cNvPr id="6" name="表格 5"/>
          <p:cNvGraphicFramePr/>
          <p:nvPr/>
        </p:nvGraphicFramePr>
        <p:xfrm>
          <a:off x="762000" y="1285875"/>
          <a:ext cx="10668000" cy="4048125"/>
        </p:xfrm>
        <a:graphic>
          <a:graphicData uri="http://schemas.openxmlformats.org/drawingml/2006/table">
            <a:tbl>
              <a:tblPr/>
              <a:tblGrid>
                <a:gridCol w="2095500"/>
                <a:gridCol w="4191000"/>
                <a:gridCol w="4381500"/>
              </a:tblGrid>
              <a:tr h="571500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57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比较项</a:t>
                      </a:r>
                      <a:endParaRPr sz="157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57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USART 中断发送</a:t>
                      </a:r>
                      <a:endParaRPr sz="157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575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GPIO 外部中断</a:t>
                      </a:r>
                      <a:endParaRPr sz="1575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</a:tr>
              <a:tr h="6953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请求来源</a:t>
                      </a:r>
                      <a:endParaRPr sz="1350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TXE、TC 等状态位置位</a:t>
                      </a:r>
                      <a:endParaRPr sz="1350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引脚边沿使 EXTI_PR 置位</a:t>
                      </a:r>
                      <a:endParaRPr sz="1350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外设使能</a:t>
                      </a:r>
                      <a:endParaRPr sz="1350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CR1.TXEIE、CR1.TCIE</a:t>
                      </a:r>
                      <a:endParaRPr sz="1350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EXTI_IMR 对应位</a:t>
                      </a:r>
                      <a:endParaRPr sz="1350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</a:tr>
              <a:tr h="6953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NVIC 通道</a:t>
                      </a:r>
                      <a:endParaRPr sz="1350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USART1_IRQn</a:t>
                      </a:r>
                      <a:endParaRPr sz="1350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EXTI0_IRQn 或共享通道</a:t>
                      </a:r>
                      <a:endParaRPr sz="1350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IRQHandler</a:t>
                      </a:r>
                      <a:endParaRPr sz="1350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USART1_IRQHandler</a:t>
                      </a:r>
                      <a:endParaRPr sz="1350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调用 HAL_USART_IRQHandler</a:t>
                      </a:r>
                      <a:endParaRPr sz="1350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EXTI0_IRQHandler</a:t>
                      </a:r>
                      <a:endParaRPr sz="1350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调用 HAL_GPIO_EXTI_IRQHandler</a:t>
                      </a:r>
                      <a:endParaRPr sz="1350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4F4F4"/>
                    </a:solidFill>
                  </a:tcPr>
                </a:tc>
              </a:tr>
              <a:tr h="695325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1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用户回调</a:t>
                      </a:r>
                      <a:endParaRPr sz="1350" b="1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HAL_USART_TxCpltCallback</a:t>
                      </a:r>
                      <a:endParaRPr sz="1350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buNone/>
                      </a:pPr>
                      <a:r>
                        <a:rPr sz="1350" b="0">
                          <a:solidFill>
                            <a:srgbClr val="11111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HAL_GPIO_EXTI_Callback</a:t>
                      </a:r>
                      <a:endParaRPr sz="1350" b="0">
                        <a:solidFill>
                          <a:srgbClr val="11111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矩形 6"/>
          <p:cNvSpPr>
            <a:spLocks noGrp="1"/>
          </p:cNvSpPr>
          <p:nvPr/>
        </p:nvSpPr>
        <p:spPr>
          <a:xfrm>
            <a:off x="1428750" y="5667375"/>
            <a:ext cx="9334500" cy="590550"/>
          </a:xfrm>
          <a:prstGeom prst="rect">
            <a:avLst/>
          </a:prstGeom>
          <a:solidFill>
            <a:srgbClr val="FFFFFF"/>
          </a:solidFill>
          <a:ln w="9525">
            <a:solidFill>
              <a:srgbClr val="C00000"/>
            </a:solidFill>
            <a:prstDash val="solid"/>
          </a:ln>
        </p:spPr>
        <p:txBody>
          <a:bodyPr wrap="square" lIns="133350" tIns="76200" rIns="133350" bIns="76200" anchor="ctr">
            <a:noAutofit/>
          </a:bodyPr>
          <a:lstStyle>
            <a:defPPr algn="ctr"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defPPr>
          </a:lstStyle>
          <a:p>
            <a:pPr algn="ctr">
              <a:buNone/>
              <a:def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两条链都经过请求来源、外设使能、NVIC、入口函数和 HAL 回调。下一节只需替换请求来源。</a:t>
            </a:r>
            <a:endParaRPr sz="1575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16768</Words>
  <Application>WPS 演示</Application>
  <PresentationFormat>Converted Presentation</PresentationFormat>
  <Paragraphs>1428</Paragraphs>
  <Slides>71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71</vt:i4>
      </vt:variant>
    </vt:vector>
  </HeadingPairs>
  <TitlesOfParts>
    <vt:vector size="80" baseType="lpstr">
      <vt:lpstr>Arial</vt:lpstr>
      <vt:lpstr>宋体</vt:lpstr>
      <vt:lpstr>Wingdings</vt:lpstr>
      <vt:lpstr>微软雅黑</vt:lpstr>
      <vt:lpstr>Arial Unicode MS</vt:lpstr>
      <vt:lpstr>Aptos</vt:lpstr>
      <vt:lpstr>Segoe UI</vt:lpstr>
      <vt:lpstr>Cascadia Mono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笑笑</cp:lastModifiedBy>
  <cp:revision>5</cp:revision>
  <dcterms:created xsi:type="dcterms:W3CDTF">2026-10-10T01:04:00Z</dcterms:created>
  <dcterms:modified xsi:type="dcterms:W3CDTF">2026-10-10T01:45:40Z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8239DD0968E64F02AAF69A0577D40CB3_12</vt:lpwstr>
  </property>
</Properties>
</file>