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2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335" r:id="rId9"/>
    <p:sldId id="336" r:id="rId10"/>
    <p:sldId id="337" r:id="rId11"/>
    <p:sldId id="260" r:id="rId12"/>
    <p:sldId id="345" r:id="rId13"/>
    <p:sldId id="261" r:id="rId14"/>
    <p:sldId id="262" r:id="rId15"/>
    <p:sldId id="263" r:id="rId16"/>
    <p:sldId id="344" r:id="rId17"/>
    <p:sldId id="346" r:id="rId18"/>
    <p:sldId id="347" r:id="rId19"/>
    <p:sldId id="269" r:id="rId20"/>
    <p:sldId id="348" r:id="rId21"/>
    <p:sldId id="268" r:id="rId22"/>
    <p:sldId id="350" r:id="rId23"/>
    <p:sldId id="267" r:id="rId24"/>
    <p:sldId id="270" r:id="rId25"/>
    <p:sldId id="271" r:id="rId26"/>
    <p:sldId id="272" r:id="rId27"/>
    <p:sldId id="273" r:id="rId28"/>
    <p:sldId id="276" r:id="rId29"/>
    <p:sldId id="277" r:id="rId30"/>
    <p:sldId id="278" r:id="rId31"/>
    <p:sldId id="279" r:id="rId32"/>
    <p:sldId id="280" r:id="rId33"/>
    <p:sldId id="282" r:id="rId34"/>
    <p:sldId id="283" r:id="rId35"/>
    <p:sldId id="285" r:id="rId36"/>
    <p:sldId id="289" r:id="rId37"/>
    <p:sldId id="291" r:id="rId38"/>
    <p:sldId id="292" r:id="rId39"/>
    <p:sldId id="296" r:id="rId40"/>
    <p:sldId id="298" r:id="rId41"/>
    <p:sldId id="299" r:id="rId42"/>
    <p:sldId id="338" r:id="rId43"/>
    <p:sldId id="339" r:id="rId44"/>
    <p:sldId id="340" r:id="rId45"/>
    <p:sldId id="351" r:id="rId46"/>
    <p:sldId id="353" r:id="rId47"/>
    <p:sldId id="300" r:id="rId48"/>
    <p:sldId id="301" r:id="rId49"/>
    <p:sldId id="302" r:id="rId50"/>
    <p:sldId id="303" r:id="rId51"/>
    <p:sldId id="304" r:id="rId52"/>
    <p:sldId id="305" r:id="rId53"/>
    <p:sldId id="368" r:id="rId54"/>
    <p:sldId id="306" r:id="rId55"/>
    <p:sldId id="367" r:id="rId56"/>
    <p:sldId id="307" r:id="rId57"/>
    <p:sldId id="308" r:id="rId58"/>
    <p:sldId id="366" r:id="rId59"/>
    <p:sldId id="361" r:id="rId60"/>
    <p:sldId id="362" r:id="rId61"/>
    <p:sldId id="363" r:id="rId62"/>
    <p:sldId id="364" r:id="rId63"/>
    <p:sldId id="365" r:id="rId64"/>
    <p:sldId id="370" r:id="rId65"/>
    <p:sldId id="309" r:id="rId66"/>
    <p:sldId id="310" r:id="rId67"/>
    <p:sldId id="311" r:id="rId68"/>
    <p:sldId id="312" r:id="rId69"/>
    <p:sldId id="313" r:id="rId70"/>
    <p:sldId id="314" r:id="rId71"/>
    <p:sldId id="315" r:id="rId72"/>
    <p:sldId id="316" r:id="rId73"/>
    <p:sldId id="317" r:id="rId74"/>
    <p:sldId id="318" r:id="rId75"/>
    <p:sldId id="319" r:id="rId76"/>
    <p:sldId id="320" r:id="rId77"/>
    <p:sldId id="321" r:id="rId78"/>
    <p:sldId id="322" r:id="rId79"/>
    <p:sldId id="323" r:id="rId80"/>
    <p:sldId id="324" r:id="rId81"/>
    <p:sldId id="325" r:id="rId82"/>
    <p:sldId id="326" r:id="rId83"/>
    <p:sldId id="327" r:id="rId84"/>
    <p:sldId id="328" r:id="rId85"/>
    <p:sldId id="329" r:id="rId86"/>
    <p:sldId id="342" r:id="rId87"/>
    <p:sldId id="343" r:id="rId88"/>
    <p:sldId id="330" r:id="rId89"/>
    <p:sldId id="331" r:id="rId90"/>
    <p:sldId id="332" r:id="rId91"/>
    <p:sldId id="334" r:id="rId9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orld !" initials="W!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1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6" Type="http://schemas.openxmlformats.org/officeDocument/2006/relationships/commentAuthors" Target="commentAuthors.xml"/><Relationship Id="rId95" Type="http://schemas.openxmlformats.org/officeDocument/2006/relationships/tableStyles" Target="tableStyles.xml"/><Relationship Id="rId94" Type="http://schemas.openxmlformats.org/officeDocument/2006/relationships/viewProps" Target="viewProps.xml"/><Relationship Id="rId93" Type="http://schemas.openxmlformats.org/officeDocument/2006/relationships/presProps" Target="presProps.xml"/><Relationship Id="rId92" Type="http://schemas.openxmlformats.org/officeDocument/2006/relationships/slide" Target="slides/slide8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" Type="http://schemas.openxmlformats.org/officeDocument/2006/relationships/slide" Target="slides/slide5.xml"/><Relationship Id="rId89" Type="http://schemas.openxmlformats.org/officeDocument/2006/relationships/slide" Target="slides/slide85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80" Type="http://schemas.openxmlformats.org/officeDocument/2006/relationships/slide" Target="slides/slide76.xml"/><Relationship Id="rId8" Type="http://schemas.openxmlformats.org/officeDocument/2006/relationships/slide" Target="slides/slide4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3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2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先按原教学计划完成 120 分钟 PWM 调光任务。主从同步专题独立放在该任务全部完成之后。本次不以学习主从模式作为实现 PWM 的前提。原讲义、代码与实验参数保留。
【图示与来源说明】本页结构图为可编辑教学重绘，不是 ST 原图截图；以 STM32F103 的能力和术语为边界。原始文档链接见下方。
[Sources]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第一部分沿用原 42 页课件的完整任务链，包含可选附录；第二部分可以另开一节课。第二部分建议理论 60–90 分钟，扩展实验再留 30–45 分钟，均为教学建议而非硬性节奏。只有 PWM 验收完成后才开始第二部分。
【图示与来源说明】本页结构图为可编辑教学重绘，不是 ST 原图截图；以 STM32F103 的能力和术语为边界。原始文档链接见下方。
[Sources]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3】LED 只亮一半，必须输出 1.65 V 吗？
【课堂阶段】导入
【建议用时】4 分钟
我们已经会控制引脚输出 0 V 和约 3.3 V。现在提出一个问题：如果 LED 想看起来没有那么亮，是否一定要把输出电压改成 1.65 V？先不急着给结论，请同学说两种可能的办法。
引导：可以改变持续点亮的时间。把开关重复得足够快，再改变每轮打开的时间比例，就进入了今天的主题。此处只建立问题，不把平均电压当成瞬时电压，也不把 50% 占空比等同于严格一半的视觉亮度。
[Sources]
用户上传：stm32_timer_pwm_teaching(1).pdf，第 2、6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4】软件在等，还是硬件在数？
【课堂阶段】导入
【建议用时】4.5 分钟
HAL_Delay 很适合演示某个动作停留一会儿，但延时函数本身不是一个连续 PWM 输出器。硬件定时器的特点，是配置好以后根据时钟节拍自主计数，CPU 不需要盯着每一个计数值。
请注意这个区别：程序仍然可以等待一秒，让某一档亮度维持一秒；但这一秒内的每个高低电平，由定时器自行生成。后面我们会把这两种不同层次的时间放在同一份代码里。
提问：当 CPU 在执行别的代码时，已经启动的 PWM 是否还应该继续？预期回答：应该，因为外设自主工作。
[Sources]
用户上传：stm32_timer_pwm_teaching(1).pdf，第 3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5】先掌握四个名字，不背整张寄存器表
【课堂阶段】定时器原理
【建议用时】4 分钟
把定时器想成一个自动数数的装置。PSC 决定它走得多快，CNT 告诉我们现在数到几，ARR 决定这一轮数到哪里重新开始，CCR 决定输出在什么计数位置切换。
今天统一使用向上计数。我们不是让 CPU 用一个变量从零数到 999，而是让芯片内部的计数器这样工作。先记住各自的职责，再去看具体数值和公式。
互动：请四名同学分别用一句话复述一个寄存器的职责；此时不要求他们解释所有位。
[Sources]
用户上传：stm32_timer_pwm_teaching(1).pdf，第 3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6】纸上模拟：0 → 1 → … → 9 之后呢？
【课堂阶段】定时器原理
【建议用时】4 分钟
现在不接开发板，用笔模拟一次计数。设 ARR 等于 9，CNT 从 0 递增。请在纸上写出 0 到 9，再写下一拍是什么，并且数一数，一个完整周期究竟经历几拍。
留出独立思考和两人核对的时间。巡看时重点寻找回答“九拍”的同学，先不要立即纠正，让他逐个圈出本周期里的计数状态。
本任务连同下一页讲评共 5 分钟。参考答案：下一拍回到 0，一个周期十拍。
[Sources]
用户上传：stm32_timer_pwm_teaching(1).pdf，第 3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7】从 0 数到 9，包含的是 10 个状态
【课堂阶段】定时器原理
【建议用时】1 分钟
从 0 数到 9，一共包含十个状态。零也占用一拍，所以周期计数拍数是 ARR 加一，而不是 ARR。到达这一轮的边界后，CNT 回到 0，开始下一轮。
讲义把这里的更新事件理解为新一轮计数开始的标记。完整机制还涉及标志、中断和预装载，本课先抓住周期边界，不展开寄存器位。
请刚才回答九拍的同学重新数一次。确认全班能够说出“ARR 为 9，对应十拍”，再进入时钟分频。
[Sources]
用户上传：stm32_timer_pwm_teaching(1).pdf，第 3–4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8】顺着硬件路径，看见 PWM 从哪里来
【课堂阶段】定时器原理
【建议用时】6 分钟
从左到右看：TIM3 的输入时钟是本课假设的 72 MHz。PSC 为 71，所以每 72 个输入节拍产生一个计数节拍。CNT 每一微秒增加一次。ARR 为 999，决定 CNT 从 0 数到 999 后重来。
接着看比较器：PWM 模式 1、向上计数且高有效时，CNT 小于 CCR1，输出为高。CCR1 是 250，所以每轮前 250 拍为高；随后输出为低。比较结果由 TIM3_CH1 输出到 PA6。
教师指图让学生复述：谁管速度，谁管周期，谁管高电平长度？特别说明 ARR、CCR 是控制参数，不是 CPU 反复执行的判断语句。
[Sources]
用户上传：stm32_timer_pwm_teaching(1).pdf，第 4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14】比较器的规则：CNT &lt; CCR1 时输出高
【课堂阶段】频率与 PWM
【建议用时】2 分钟
用小数值看得更清楚。ARR 为 9，CCR1 为 3，一个周期的 CNT 依次是零到九。CNT 小于 3 时输出高，所以对应零、一、二这三拍；从三开始一直到九都输出低。
请学生用手指依次指向上面一排数字，再说出下面一排电平。这里的判定是小于，而不是小于等于。这也解释了为什么 CCR 为零时没有任何高电平，以及为什么 CCR 大于最大 CNT 时可以始终为高。
图中 30% 是根据讲义 ARR=9、CCR1=3 的示例直接换算的结果。
[Sources]
用户上传：stm32_timer_pwm_teaching(1).pdf，第 4、6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13】PWM 改变的是脉宽，不是高电平电压
【课堂阶段】频率与 PWM
【建议用时】2 分钟
PWM 的中文是脉冲宽度调制。这三条波形都每毫秒重复一次，所以频率都是 1 kHz。它们的区别不是电压高度，而是每轮高电平持续的时间，分别占一轮的四分之一、二分之一和四分之三。
占空比等于高电平时间除以周期。在本课的向上计数、PWM 模式 1、高有效条件下，也等于 CCR1 除以 ARR 加一。
再次回到开场问题：平均值可能随占空比变化，但引脚瞬时电平仍在高低之间切换。这并不使 GPIO 变成 DAC，视觉亮度也不严格与占空比成线性关系。
[Sources]
用户上传：stm32_timer_pwm_teaching(1).pdf，第 6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12】把 72 MHz，变成 1 kHz
【课堂阶段】频率与 PWM
【建议用时】3 分钟
计数频率等于定时器输入时钟除以 PSC 加一。PWM 频率则再除以 ARR 加一。现在代入本课参数：72 MHz 除以 72 得到 1 MHz，所以每个计数拍为一微秒。每轮包含 1000 拍，一轮就是 1000 微秒，也就是一毫秒，因此每秒重复一千轮。
请学生注意两处加一：PSC 为 71 意味着除以 72，ARR 为 999 意味着一轮 1000 拍。不要为了记住 71 和 999 而跳过这一层含义。
板书建议：在 1 MHz 旁边写“计数”，在 1 kHz 旁边写“PWM 重复”。
[Sources]
用户上传：stm32_timer_pwm_teaching(1).pdf，第 5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15】自己设计：2 kHz、25% 占空比
【课堂阶段】频率与 PWM
【建议用时】5 分钟
现在由你来选参数。保持 TIM3 输入 72 MHz，PSC 等于 71，目标是 2 kHz 的 PWM 和 25% 占空比。不要直接猜 ARR 和 CCR，请按三个空格的顺序来。
先求一轮需要多少个计数拍，再由拍数得到 ARR，最后由占空比得到 CCR1。教师巡视时只提示每个量的含义，不提前报答案。
本任务连同下一页讲评为 6 分钟。参考答案：每轮 500 拍，ARR 为 499，CCR1 为 125。
[Sources]
用户上传：stm32_timer_pwm_teaching(1).pdf，第 5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16】2 kHz 的参数：ARR = 499，CCR1 = 125
【课堂阶段】频率与 PWM
【建议用时】1 分钟
计数频率仍然是一兆赫兹。为了每秒重复两千轮，一轮就只能有五百拍。ARR 是计数上限而不是拍数，因此填四百九十九。五百拍的四分之一是一百二十五，所以 CCR1 填一百二十五。
请核对：这里不能使用 999 的四分之一，因为周期已经换成了五百拍。占空比始终要用新的 ARR 加一作为分母。
[Sources]
用户上传：stm32_timer_pwm_teaching(1).pdf，第 5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17】先预测，再测量：高电平各有多长？
【课堂阶段】频率与 PWM
【建议用时】3 分钟
回到本课的一千赫兹配置：PSC 为 71，ARR 为 999，TIM3 输入时钟为 72 MHz。逐个预测 CCR1 为 250、500、750 时，一轮中高电平持续多少微秒。再回答，这三组波形的周期是否变化。
学生独立写答案，随后同桌互查。本任务和下一页讲评共 4 分钟。若学生认为周期变了，要求他指出究竟哪一个决定周期的参数被修改了。
答案分别为 250、500、750 微秒，周期始终为 1000 微秒。
[Sources]
用户上传：stm32_timer_pwm_teaching(1).pdf，第 7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18】高电平变长，周期仍是 1000 μs
【课堂阶段】频率与 PWM
【建议用时】1 分钟
这一题每拍都是一微秒，所以 CCR1 的数值正好对应高电平持续的微秒数。三组答案是 250、500 和 750 微秒。频率和周期没有变化，因为 PSC 与 ARR 没变。
下面是本课将要用到的占空比速查。零对应熄灭，一百、五百、九百对应三档亮度，一千对应常亮。这里使用外接高电平点亮的接法；改变极性或改成低电平点亮，亮暗关系就可能反过来。
[Sources]
用户上传：stm32_timer_pwm_teaching(1).pdf，第 6–7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21】CubeMX / CubeIDE：先芯片，再时钟，再通道
【课堂阶段】接线与配置
【建议用时】4 分钟
打开 STM32CubeIDE，新建 STM32 Project，按实际芯片选择 STM32F103C8Tx 或对应封装。接着先检查 RCC 和 Clock Configuration，确认本课要使用的时钟。然后找到 TIM3，把 Channel 1 配成 PWM Generation CH1，并确认默认映射的输出引脚是 PA6。
投影展示的是配置路径示意，不是某个软件版本的实际截图。教师在自己的软件中演示相应位置。若当前工程使用内部 HSI、系统时钟并非 72 MHz，或者已经重映射通道，先核对实际情况，不能照抄后面的参数。
[Sources]
用户上传：stm32_timer_pwm_teaching(1).pdf，第 8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22】一组参数，让 PA6 准备好输出 1 kHz
【课堂阶段】接线与配置
【建议用时】4 分钟
在 TIM3 的参数设置里，预分频填 71，计数模式选择 Up，Counter Period 填 999。在通道的 PWM 设置里，Pulse 先填零，OC Polarity 选择 High。这些字段分别对应我们刚才学过的 PSC、计数方向、ARR、CCR 和有效极性。
此时先让 Pulse 为零，是为了上电后明确知道 LED 应该熄灭。后面再通过代码改变比较值。
生成 HAL 代码后，检查 GPIO 和 TIM3 初始化是否已经生成，以及 PA6 是否配置为相应的复用推挽输出。不要只看参数表而忽略前一页的时钟条件。
[Sources]
用户上传：stm32_timer_pwm_teaching(1).pdf，第 8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23】代码只放到正确的位置，不覆盖生成工程
【课堂阶段】接线与配置
【建议用时】3 分钟
请先找到生成的 main.c，而不是新建一份孤立的 main 函数。初始化流程里应有 MX_GPIO_Init 和 MX_TIM3_Init。启动 PWM 的代码放在初始化完成之后、现有 while 循环之前的 USER CODE BEGIN 2 区域。
三档调光或呼吸灯代码，则放进原有 while 循环中的 USER CODE BEGIN 3 区域。两种实验代码是替换关系，不是全部堆在一起。
本页是代码位置示意，不是可以替换整个 main.c 的完整工程。教师现场指出两处保留区，避免学生把启动语句放到未完成初始化的位置。
[Sources]
用户上传：stm32_timer_pwm_teaching(1).pdf，第 8–10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24】关键动作：显式启动 PWM
【课堂阶段】接线与配置
【建议用时】2 分钟
初始化不代表 PWM 已经开始输出。请把这段代码放进 USER CODE BEGIN 2，调用 HAL_TIM_PWM_Start，句柄是 htim3，通道是 TIM_CHANNEL_1，并按讲义保留错误返回检查。
现在 Pulse 为零，所以 LED 应该熄灭；这并不表示定时器没有运行。此时我们只是让高电平时间为零，后面通过 CCR 改变亮度。
教师确认编译、下载流程可以正常完成，再进入三档实验。不要为了看到灯亮而先把 GPIO 改成普通输出，避免破坏 PWM 引脚配置。
[Sources]
用户上传：stm32_timer_pwm_teaching(1).pdf，第 8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25】实验 A：只改 CCR，观察三档亮度
【课堂阶段】三档调光
【建议用时】4 分钟
把下面六条语句放进现有 while 循环，每一档保持一秒。第一档把比较值设为 100，第二档为 500，第三档为 900。ARR 为 999，所以它们分别对应 10%、50% 和 90% 占空比。
调用里第一个参数表示使用哪一个定时器句柄，第二个参数表示通道，第三个参数才是这一次要写入的比较值。我们没有修改 PSC 和 ARR，因此 PWM 的频率依然是 1 kHz。
HAL_Delay(1000) 的作用是让这一档亮度停留一秒，不是每秒只让引脚切换一次。后面会专门验证这个区别。
[Sources]
用户上传：stm32_timer_pwm_teaching(1).pdf，第 9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27】两个边界：为什么 CCR1 = 1000 可以常亮？
【课堂阶段】三档调光
【建议用时】3 分钟
我们把两个边界用同一条判断规则解释清楚。ARR 为 999，意味着 CNT 只在零到九百九十九之间变化。CCR1 为零时，没有任何 CNT 满足 CNT 小于零，所以输出低，外接灯熄灭。CCR1 为一千时，每一个 CNT 都小于一千，所以全周期输出高，外接灯常亮。
这里之所以能这么说，是因为仍然采用 PWM 模式 1、向上计数、高有效，并且 LED 采用高电平点亮接法。换了极性或接法，不能直接沿用亮暗结论。
[Sources]
用户上传：stm32_timer_pwm_teaching(1).pdf，第 6、9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28】只改 CCR：改变脉宽，不改变周期
【课堂阶段】三档调光
【建议用时】3 分钟
现在把刚才的现象和参数对应起来。左边的 PSC 与 ARR 不变，所以每轮仍然是一毫秒。右边改变 CCR，只是把这毫秒内的高电平部分变长或变短。图上周期边界完全对齐，但高电平宽度不同。
再次追问：代码里明明有一秒延时，为什么示波器仍应看到一千赫兹？因为一秒描述的是亮度档位停留时间，不是硬件 PWM 的周期。
关于预装载，讲义只要求知道改变 CCR 可能在本周期或更新点生效。课堂观察允许跨一个 PWM 周期，不用把它误判为程序没有执行。
[Sources]
用户上传：stm32_timer_pwm_teaching(1).pdf，第 9、13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30】呼吸灯代码：先渐亮，再渐暗
【课堂阶段】呼吸灯与拓展
【建议用时】3 分钟
第一段 for 循环从零增加到一千，步长为十。每次把 ccr 写进比较寄存器，然后等待八毫秒。第二段从一千减回零，动作完全相同，只是方向相反。两段都放在已有 while 循环里，就会不断重复。
保留讲义中的 int32_t 循环变量和转换写法。请学生先能逐行解释循环起点、终点、步长和等待时间，再进行参数修改。
这里并没有手动控制 PA6 的高低，也没有用延时去拼出一千赫兹的 PWM。引脚波形仍由已经启动的 TIM3 产生。
[Sources]
用户上传：stm32_timer_pwm_teaching(1).pdf，第 10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34】频率拓展：保持 50%，只改变重复快慢
【课堂阶段】呼吸灯与拓展
【建议用时】4 分钟
再做一个对照：保持占空比为百分之五十，改成两百赫兹、一千赫兹和两千赫兹。固定 PSC 为 71，依次采用表中 ARR 与 CCR。观察时要把平均亮度与闪烁区别开来。
讲义指出，保持占空比时肉眼平均亮度通常不会同量级地大幅改变，但低频或摄像机拍摄可能出现闪烁差别。不要把示意波形当作已经得到的实测结果。
课堂建议逐次在 CubeMX 修改、生成、编译和下载，不临时加入动态修改 ARR 的新变量。测量时记录周期与高电平时间，预期依次为 5 毫秒和 2.5 毫秒、1 毫秒和 0.5 毫秒、0.5 毫秒和 0.25 毫秒。
[Sources]
用户上传：stm32_timer_pwm_teaching(1).pdf，第 11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36】随堂测验 1 / 2：参数与波形
【课堂阶段】调试与测验
【建议用时】2.5 分钟
现在开始五分钟独立测验，题目分两页。第一组四题围绕计算和比较规则。请学生写出答案，暂时不展示后面的讲评页。
第一题求计数频率。第二题同时求 PWM 频率和百分之四十的比较值。第三题区分脉宽与周期。第四题用 CNT 的范围解释百分之百高电平。
这一页建议两分半钟，下一页继续两分半钟；教师避免在巡视时提前讲解答案。
[Sources]
用户上传：stm32_timer_pwm_teaching(1).pdf，第 12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37】随堂测验 2 / 2：时钟与控制逻辑
【课堂阶段】调试与测验
【建议用时】2.5 分钟
第二组更关注解释。第五题解释 APB1 总线时钟和 TIM3 时钟之间的关系。第六题回到开场的问题，区分 PWM 的瞬时电平和平均值。第七题区分呼吸速度和 PWM 频率。第八题考虑改变 LED 接法后的亮暗关系。
继续独立作答。学生完成后再翻到参考答案。评价重点不是术语多，而是能否说清楚因果：哪个参数或接法改变了，进而改变哪个可观察结果。
[Sources]
用户上传：stm32_timer_pwm_teaching(1).pdf，第 12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【授课页 41】可选进阶：用百分比设置亮度
【课堂阶段】附录
【建议用时】按需选讲
这个附录直接沿用讲义的百分比设置函数。输入参数为百分比，超过一百时限制为一百。函数读取当前 ARR，加一得到一个周期的计数拍数，再计算相应的比较值，最后调用 SET_COMPARE。
函数定义放在文件作用域的 USER CODE BEGIN 0，不放进 main 函数内部。使用时可以调用 LED_SetDutyPercent(35)。本页仍以本课 ARR 为 999 的实验配置为背景，不把它当作所有系列、所有寄存器边界下都无需核对的通用库。
初学者只需理解乘以占空比得到 CCR；完成主实验后再选讲封装。
[Sources]
用户上传：stm32_timer_pwm_teaching(1).pdf，第 10 页。
本页图形为依据讲义信息重绘的可编辑教学示意，不是软件截图或实测记录。
[/Sources]
[Sources]
背景来源：用户上传 EXTI.pptx 中的原始母版背景。
教学内容与逐页讲解保留自 stm32_timer_pwm_courseware.pptx 对应页。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先请学生演示三档调光和呼吸灯，并说明改变 CCR 不改变 PWM 频率。第一部分到这里已经是一项独立、完整的成果。保存当前可工作的工程，再复制一个新工程学习同步功能；不要在唯一的成功工程上反复改模式。
【图示与来源说明】本页结构图为可编辑教学重绘，不是 ST 原图截图；以 STM32F103 的能力和术语为边界。原始文档链接见下方。
[Sources]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用户提供的是第三方教学简图，不能把其排布称为 ST 原图。最接近其时钟与触发路径的是 AN4776 Rev4 第19页图8；主从输入输出关系用 AN4013 Rev14 第25页图4；两只定时器完整级联用 RM0008 的 Master/Slave timer example。本次在线核对了原图，但官方 PDF 的二进制下载失败，所以课件中的图明确标为可编辑教学重绘，并提供可点击的原图定位链接。RM0008 旧版图号与新版可能不同。
【图示与来源说明】本页结构图为可编辑教学重绘，不是 ST 原图截图；以 STM32F103 的能力和术语为边界。原始文档链接见下方。
[Sources]
https://www.st.com/resource/en/application_note/an4776-how-to-use-generalpurpose-timer-peripheral-on-stm32-mcus-stmicroelectronics.pdf
https://www.st.com/resource/en/application_note/an4013-introduction-to-timers-for-stm32-mcus-stmicroelectronics.pdf
https://people.eecs.berkeley.edu/~prabal/teaching/resources/eecs373/stm32f10xxx.pdf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从左向右读计数主路径。上方是从模式控制器对计数部分的复位、使能或计数事件控制；下方是输出比较；最右是 MMS 选择内部事件或电平送到 TRGO。输入的从模式和输出的主模式不是互斥的开关。图中只保留 F103 通用定时器教学所需模块，不把 AN4776 高级定时器的 RCR、互补输出和 Break 功能套到 TIM3。
【图示与来源说明】本页结构图为可编辑教学重绘，不是 ST 原图截图；以 STM32F103 的能力和术语为边界。原始文档链接见下方。
[Sources]
https://www.st.com/resource/en/application_note/an4776-how-to-use-generalpurpose-timer-peripheral-on-stm32-mcus-stmicroelectronics.pdf
https://www.st.com/resource/en/application_note/an4013-introduction-to-timers-for-stm32-mcus-stmicroelectronics.pdf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Internal Clock 指从 RCC 得到的定时器内部时钟 CK_INT，而不是专指 HSI 振荡器。HSE 是芯片外部的晶振输入，但它经过 RCC 送到 TIM 后，仍走定时器的 Internal Clock 路径。F103 的 APB 预分频不为1时，相应定时器时钟是 PCLK 的2倍。下面只给本课用到的时钟分支，不把截图中的 ADC 或 USB 分支视为已经校验。
【图示与来源说明】本页结构图为可编辑教学重绘，不是 ST 原图截图；以 STM32F103 的能力和术语为边界。原始文档链接见下方。
[Sources]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先让学生回忆刚才的 PWM 实验，再引入其他两条计数路径。外部时钟模式1中的“外部”，是相对本定时器 CK_INT 而言；输入事件可以来自片内另一只定时器的 TRGO，不一定来自芯片引脚。该页不讨论触发之后做什么，避免把时钟源和从模式混为一个菜单。
【图示与来源说明】本页结构图为可编辑教学重绘，不是 ST 原图截图；以 STM32F103 的能力和术语为边界。原始文档链接见下方。
[Sources]
https://www.st.com/resource/en/application_note/an4776-how-to-use-generalpurpose-timer-peripheral-on-stm32-mcus-stmicroelectronics.pdf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请学生用手沿蓝线指出 RCC、控制部分、PSC、CNT，再指出 ARR 和 CCR。此时 SMS=000、ECE=0，TRGI 不参与本次计数控制。生成连续 PWM 的条件来自时基与输出比较配置，而不是主从同步。灰色支路表示该图仍有这些硬件，但本配置没有使用。
【图示与来源说明】本页结构图为可编辑教学重绘，不是 ST 原图截图；以 STM32F103 的能力和术语为边界。原始文档链接见下方。
[Sources]
https://www.st.com/resource/en/application_note/an4776-how-to-use-generalpurpose-timer-peripheral-on-stm32-mcus-stmicroelectronics.pdf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外部时钟模式1不仅支持外部引脚，也支持内部 ITR 输入。红线经过 TS 和从模式控制器，最后仍进入 PSC。讲解时明确：PSC=0 才是一事件一计数；PSC=3 是四个有效事件才推动 CNT 一步。来自 TI1F_ED 的双边沿检测脉冲可用于计数，不能误解成所有输入都自动双边沿计数。
【图示与来源说明】本页结构图为可编辑教学重绘，不是 ST 原图截图；以 STM32F103 的能力和术语为边界。原始文档链接见下方。
[Sources]
https://www.st.com/resource/en/application_note/an4776-how-to-use-generalpurpose-timer-peripheral-on-stm32-mcus-stmicroelectronics.pdf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这条绿色路径是 ETR 外部时钟模式2，CubeMX 常显示 ETR2。它不通过 SMS=111 的 TRGI 外部计数路径，因此可在支持的组合中把 TRGI 留给门控、复位或触发启动。必须仍开启外设内部工作时钟，以完成同步和滤波。不要说选 ETR2 就不需要 RCC 时钟。
【图示与来源说明】本页结构图为可编辑教学重绘，不是 ST 原图截图；以 STM32F103 的能力和术语为边界。原始文档链接见下方。
[Sources]
https://www.st.com/resource/en/application_note/an4776-how-to-use-generalpurpose-timer-peripheral-on-stm32-mcus-stmicroelectronics.pdf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请把这个分叉图与前两页叠加理解。ETR1 是把过滤后的 ETRF 交给 TS，并使用外部时钟模式1；ETR2 是 ECE 控制的专用入口。它们共享引脚和输入整形电路。采用 ETR2 并使用另一从模式时，不应又选择 ETRF 作为同一 TRGI 控制源。不要同时启用两种外部时钟并期待计数相加。
【图示与来源说明】本页结构图为可编辑教学重绘，不是 ST 原图截图；以 STM32F103 的能力和术语为边界。原始文档链接见下方。
[Sources]
https://www.st.com/resource/en/application_note/an4776-how-to-use-generalpurpose-timer-peripheral-on-stm32-mcus-stmicroelectronics.pdf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从左侧来源读到中间 TS，再读到 TRGI。ITR 编号不是全芯片统一对应某只 TIM，要查接收定时器的连接表。TI1F_ED 是 TI1 边沿检测脉冲；TI1FP1 和 TI2FP2 是经过输入处理的通道信号。CubeMX 中选项变灰通常与当前通道或模式配置约束有关，不能凭灰色断言芯片没有该硬件。
【图示与来源说明】本页结构图为可编辑教学重绘，不是 ST 原图截图；以 STM32F103 的能力和术语为边界。原始文档链接见下方。
[Sources]
https://www.st.com/resource/en/application_note/an4013-introduction-to-timers-for-stm32-mcus-stmicroelectronics.pdf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输入经过滤波和极性选择后，TI1FP1 可向控制器提供状态随输入变化的信号。TI1F_ED 则在 TI1 的两种边沿产生脉冲，可用于外部事件计数。对 STM32F1，RM0008 明确不应在门控模式中选 TI1F_ED。该页是信号语义的教学简图，不代表输入通道电路的每一级实现顺序。
【图示与来源说明】本页结构图为可编辑教学重绘，不是 ST 原图截图；以 STM32F103 的能力和术语为边界。原始文档链接见下方。
[Sources]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不要把主模式当成单独一种计数算法。MMS 从定时器内部事件或电平中选择一个发送给 TRGO。右侧 TRGO 走芯片内部连接，通常不需要占用 GPIO。与从模式 SMS 无关的地方是：SMS 管输入动作，而 MMS 管输出选择。这里只列 F103 支持的8个选择；不添加较新系列的 TRGO2、OC5/6REF 或编码器时钟输出。
【图示与来源说明】本页结构图为可编辑教学重绘，不是 ST 原图截图；以 STM32F103 的能力和术语为边界。原始文档链接见下方。
[Sources]
https://www.st.com/resource/en/application_note/an4013-introduction-to-timers-for-stm32-mcus-stmicroelectronics.pdf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以持续向上计数、无额外软件 UG 的常规配置为例，CNT 从 ARR 溢出回0时产生周期更新事件，MMS=Update 把它送往 TRGO。UEV 还可能来自软件 UG 或某些从模式动作，因此不能把 Update 的所有来源都定义成溢出。本页波形只表示普通稳定运行阶段。预分频与周期参数先按已经学会的公式计算，再把 UEV 当成下游输入。
【图示与来源说明】本页结构图为可编辑教学重绘，不是 ST 原图截图；以 STM32F103 的能力和术语为边界。原始文档链接见下方。
[Sources]
https://www.st.com/resource/en/application_note/an4013-introduction-to-timers-for-stm32-mcus-stmicroelectronics.pdf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学生已经理解 CNT 与 CCR 的比较：现在只是在 OCxREF 处增加一路内部输出。PWM 引脚支路还要经过输出极性和输出使能，而 TRGO 选的是前面的参考信号。使用 OC1REF 给下游门控时，即使不把该通道输出到引脚，也可以形成内部同步窗口，但需要正确配置并运行输出比较逻辑。此页先讲结构，不额外增加高级定时器的死区和互补输出。
【图示与来源说明】本页结构图为可编辑教学重绘，不是 ST 原图截图；以 STM32F103 的能力和术语为边界。原始文档链接见下方。
[Sources]
https://www.st.com/resource/en/application_note/an4013-introduction-to-timers-for-stm32-mcus-stmicroelectronics.pdf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Reset 是最易混淆的名称。主模式 MMS=Reset 选择 UG 作为 TRGO 来源，而从模式 SMS=Reset 是让 TRGI 重置计数器；二者属于不同寄存器、不同方向。Enable 的源是计数使能信号 CNT_EN；Compare Pulse 在 CC1 捕获/比较事件到来时产生脉冲，不能等同 PWM 比较输出电平。F103 的 MMS 000到111 含四个 OCxREF 选项。
【图示与来源说明】本页结构图为可编辑教学重绘，不是 ST 原图截图；以 STM32F103 的能力和术语为边界。原始文档链接见下方。
[Sources]
https://www.st.com/resource/en/application_note/an4013-introduction-to-timers-for-stm32-mcus-stmicroelectronics.pdf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RM0008 旧版图139给出了两只定时器的结构。这里按实际 F103 TIM2 到 TIM3 的连接改写例子：TIM3 的 ITR1 来自 TIM2。不要照抄旧示例图的任意 ITR 标签，应以接收方连接表为准。主 TIM 的 MMS 决定发什么；从 TIM 的 TS 决定接哪根内部线；从 TIM 的 SMS 决定如何响应。
【图示与来源说明】本页结构图为可编辑教学重绘，不是 ST 原图截图；以 STM32F103 的能力和术语为边界。原始文档链接见下方。
[Sources]
https://people.eecs.berkeley.edu/~prabal/teaching/resources/eecs373/stm32f10xxx.pdf
https://www.st.com/resource/en/reference_manual/rm0008-.pdf
https://www.st.com/resource/en/application_note/an4013-introduction-to-timers-for-stm32-mcus-stmicroelectronics.pdf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这张表只列本课 F103C8 常用接收端 TIM2、TIM3、TIM4。RM0008 覆盖更大的 F1 家族，表中会出现 TIM5、TIM8；在 C8 中它们不存在，因此对应路径不能使用。不要把 ITR1 理解为 TIM1，也不要认为每只接收 TIM 的 ITR1 都连接相同来源。
【图示与来源说明】本页结构图为可编辑教学重绘，不是 ST 原图截图；以 STM32F103 的能力和术语为边界。原始文档链接见下方。
[Sources]
https://people.eecs.berkeley.edu/~prabal/teaching/resources/eecs373/stm32f10xxx.pdf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先看 TIM2 的左边，它接收 TIM1 的 TRGO，因此是接收方；再看右边，它把自身事件发给 TIM3，因此又是发送方。角色由信号关系确定，不是全局二选一。MSM 主从同步位用于级联中的触发传播与动作同步协调，不是主模式总使能；MMS=Update 并不因此要求把 MSM 当成必选开关。精确级联时序应按具体同步配置核对。
【图示与来源说明】本页结构图为可编辑教学重绘，不是 ST 原图截图；以 STM32F103 的能力和术语为边界。原始文档链接见下方。
[Sources]
https://www.st.com/resource/en/application_note/an4013-introduction-to-timers-for-stm32-mcus-stmicroelectronics.pdf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先告诉学生 Disable 不表示定时器不能运行，它只是关闭从模式对输入触发的响应。四种作用是计数事件、复位、门控和触发启动。本节后面用同一组输入条件对照，避免每切一个模式就连输入波形和时钟也一起换。当前讲 F103 传统模式，不添加新系列的 Combined Reset + Trigger。
【图示与来源说明】本页结构图为可编辑教学重绘，不是 ST 原图截图；以 STM32F103 的能力和术语为边界。原始文档链接见下方。
[Sources]
https://www.st.com/resource/en/application_note/an4013-introduction-to-timers-for-stm32-mcus-stmicroelectronics.pdf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沿结构图读 TRGI 到 SMS，再到 PSC 和 CNT。下面示意两个有效上升沿使 CNT 加2；高电平持续时间本身不额外增加计数。把 PSC 改为1，两个有效边沿才推动 CNT 一次。这和内部时钟下每个内部节拍计数不同。图示省略同步延时，不用于比较纳秒级相位。
【图示与来源说明】本页结构图为可编辑教学重绘，不是 ST 原图截图；以 STM32F103 的能力和术语为边界。原始文档链接见下方。
[Sources]
https://www.st.com/resource/en/application_note/an4776-how-to-use-generalpurpose-timer-peripheral-on-stm32-mcus-stmicroelectronics.pdf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这里 TRGI 不提供每一步的计数时钟。计数器照常按内部节拍走，在触发边沿到来时清 CNT 并重新初始化预分频计数。随后继续按照同一内部时钟计数。这个特征常用于周期测量或周期同步。更新事件和预装载转移还受具体控制位影响，本页只关注计数值重启，不把所有更新中断行为一概而论。
【图示与来源说明】本页结构图为可编辑教学重绘，不是 ST 原图截图；以 STM32F103 的能力和术语为边界。原始文档链接见下方。
[Sources]
https://www.st.com/resource/en/application_note/an4013-introduction-to-timers-for-stm32-mcus-stmicroelectronics.pdf
https://www.st.com/resource/en/reference_manual/rm0008-.pdf
https://people.eecs.berkeley.edu/~prabal/teaching/resources/eecs373/stm32f10xxx.pdf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强调高电平是经过输入极性设置后的 TRGI 有效电平，不一定等于外部引脚原始高电平。只有软件已使能 CEN 且门控信号有效时才计数。TRGI 无效时保持 CNT；下一次窗口打开从原值继续，不自动清零。停止计数也不等于自动把 PWM 引脚拉低：若比较参考当时为高，输出可能保持，这正是“冻结计数”与“关闭输出”的区别。
【图示与来源说明】本页结构图为可编辑教学重绘，不是 ST 原图截图；以 STM32F103 的能力和术语为边界。原始文档链接见下方。
[Sources]
https://www.st.com/resource/en/application_note/an4013-introduction-to-timers-for-stm32-mcus-stmicroelectronics.pdf
https://www.st.com/resource/en/reference_manual/rm0008-.pdf
https://people.eecs.berkeley.edu/~prabal/teaching/resources/eecs373/stm32f10xxx.pdf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先保持 CEN=0 等待第一个触发。有效触发会硬件置 CEN，之后即使 TRGI 回到低电平，仍继续按照内部时钟计数。没有清 CNT 的动作，已经运行时后续触发也不能被当成每次重新从0开始。现行 F1 HAL 启动函数对 Trigger 模式有特殊判断，避免立即软件启计数；仍建议结合自己使用的 HAL 版本确认行为。不要在等待前又手动 __HAL_TIM_ENABLE。
【图示与来源说明】本页结构图为可编辑教学重绘，不是 ST 原图截图；以 STM32F103 的能力和术语为边界。原始文档链接见下方。
[Sources]
https://www.st.com/resource/en/application_note/an4013-introduction-to-timers-for-stm32-mcus-stmicroelectronics.pdf
https://www.st.com/resource/en/reference_manual/rm0008-.pdf
https://github.com/STMicroelectronics/stm32f1xx-hal-driver/blob/master/Src/stm32f1xx_hal_tim.c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让学生先看输入，再逐行解释某一格为什么变化或不变化。外部时钟一行按有效上升沿计数；其余行内部时钟已配置。Reset 行的触发格优先展示清零；Gated 行在有效窗口中增加；Trigger 行启动后持续增加。该图为逻辑示意，不能据此推断硬件同周期事件优先级或精确相位。
【图示与来源说明】本页结构图为可编辑教学重绘，不是 ST 原图截图；以 STM32F103 的能力和术语为边界。原始文档链接见下方。
[Sources]
https://www.st.com/resource/en/application_note/an4013-introduction-to-timers-for-stm32-mcus-stmicroelectronics.pdf
https://www.st.com/resource/en/application_note/an4776-how-to-use-generalpurpose-timer-peripheral-on-stm32-mcus-stmicroelectronics.pdf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这里专用 ETR2 路径把传感器脉冲作为计数事件；另一路由 ITR 选入的 TRGI 给出时间窗口，SMS=Gated 控制何时允许统计。F103 外部时钟模式2可与 Reset、Gated、Trigger 等组合；不要再选择 ETRF 作为该组合中的 TRGI，也不要将 External1 或编码器模式与 ETR2 混配。该页用于说明两路独立信号，不要求学生马上接实际传感器。
【图示与来源说明】本页结构图为可编辑教学重绘，不是 ST 原图截图；以 STM32F103 的能力和术语为边界。原始文档链接见下方。
[Sources]
https://www.st.com/resource/en/application_note/an4776-how-to-use-generalpurpose-timer-peripheral-on-stm32-mcus-stmicroelectronics.pdf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ETPS 位于 ETR 输入整形路径，对 ETR 事件预分频；PSC 位于计数时基前，对选中的计数事件统一分频。CKD 影响 tDTS，对输入数字滤波等模块提供采样时间基准，不应作为 fPWM 公式里再乘一个普通时钟分频。输入滤波要求连续稳定采样，会抑制窄脉冲并引入延时，不是固定除法。具体最大输入频率和滤波参数应查目标芯片手册，不给一个跨型号通用上限。
【图示与来源说明】本页结构图为可编辑教学重绘，不是 ST 原图截图；以 STM32F103 的能力和术语为边界。原始文档链接见下方。
[Sources]
https://www.st.com/resource/en/application_note/an4776-how-to-use-generalpurpose-timer-peripheral-on-stm32-mcus-stmicroelectronics.pdf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这里把输入选择、输入动作、外部时钟2使能、输出选择分别映射到四段硬件路径。Clock Source 的 Internal Clock 和 ETR2 反映不同计数入口；外部时钟1通常通过 Slave Mode 与 Trigger Source 配合配置。不同 CubeMX 版本界面位置有差异，应以生成的 HAL 初始化和寄存器语义为准。Master/Slave Mode 对应 MSM，不要误看成 Master Output Trigger 的总开关。
【图示与来源说明】本页结构图为可编辑教学重绘，不是 ST 原图截图；以 STM32F103 的能力和术语为边界。原始文档链接见下方。
[Sources]
https://www.st.com/resource/en/reference_manual/rm0008-.pdf
https://github.com/STMicroelectronics/stm32f1xx-hal-driver/blob/master/Src/stm32f1xx_hal_tim.c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使用独立工程。TIM2 内部时钟72MHz，PSC71、ARR999，每1ms一个更新。TIM3采用外部时钟模式1，输入ITR1，PSC0、ARR9，每10个主更新构成一个周期；再利用已掌握的 TIM3_CH1 PWM1，CCR1=5，得到100Hz、50%波形。把下游输出到 PA6，是为了能用逻辑分析仪检验，不只是盯着快速变化的 CNT。此实验硬件未实测，课堂前应上板确认引脚和实际时钟。
【图示与来源说明】本页结构图为可编辑教学重绘，不是 ST 原图截图；以 STM32F103 的能力和术语为边界。原始文档链接见下方。
[Sources]
https://people.eecs.berkeley.edu/~prabal/teaching/resources/eecs373/stm32f10xxx.pdf
https://www.st.com/resource/en/reference_manual/rm0008-.pdf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全部初始化后先清零两个 CNT，再先开启接收侧 PWM，最后启动发送侧时基。初始化中可能产生 UG，因此计数清零放在所有初始化后。示例只展示 USER CODE 中的启动片段；必须先在 CubeMX 中完成上一页全部配置。验收使用示波器或逻辑分析仪测 PA6 的10ms周期和5ms高电平。不要把肉眼观察当成100Hz的准确测量。
【图示与来源说明】本页结构图为可编辑教学重绘，不是 ST 原图截图；以 STM32F103 的能力和术语为边界。原始文档链接见下方。
[Sources]
https://www.st.com/resource/en/reference_manual/rm0008-.pdf
https://github.com/STMicroelectronics/stm32f1xx-hal-driver/blob/master/Src/stm32f1xx_hal_tim.c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个实验把片内事件路径换成真实引脚路径。TIM3恢复1kHz50%PWM：PSC71、ARR999、CCR500，PA6经杜邦线接到TIM2的PA0/ETR默认映射，必须共地。TIM2选ETR2，PSC0、ARR65535，先不用其他从模式。输入选一个极性的有效边沿，目标是每秒约1000计数。选两次读数做差时要考虑16位回绕、读数间隔误差和调试暂停影响；不要在1kHz运行时手动点两次读数就声称精确计频。
【图示与来源说明】本页结构图为可编辑教学重绘，不是 ST 原图截图；以 STM32F103 的能力和术语为边界。原始文档链接见下方。
[Sources]
https://www.st.com/resource/en/reference_manual/rm0008-.pdf
https://www.st.com/resource/en/application_note/an4776-how-to-use-generalpurpose-timer-peripheral-on-stm32-mcus-stmicroelectronics.pdf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TIM3参数PSC7199、ARR999、CCR500，得到10Hz50%源波形；PA6接PA0。TIM2使用TI1FP1作触发输入，Internal Clock72MHz，PSC7199，ARR65535。每次重新配置、清零并运行一种模式，保持源波形和TIM2时基不变。Reset每100ms重新计时，最大计数约1000；Gated每个50ms窗口累计约500，然后保持；Trigger第一次有效边沿后持续以每秒10000计数。测量应考虑输入同步与读取延时。不要额外手动设CEN提前破坏Trigger等待条件。
【图示与来源说明】本页结构图为可编辑教学重绘，不是 ST 原图截图；以 STM32F103 的能力和术语为边界。原始文档链接见下方。
[Sources]
https://www.st.com/resource/en/reference_manual/rm0008-.pdf
https://www.st.com/resource/en/application_note/an4013-introduction-to-timers-for-stm32-mcus-stmicroelectronics.pdf
https://github.com/STMicroelectronics/stm32f1xx-hal-driver/blob/master/Src/stm32f1xx_hal_tim.c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编码器使用TI1和TI2的相位关系决定计数方向和事件；它由相关编码器模式配置，不能只把某一相当作普通独立脉冲源讲解。XOR在适用的输入通道上组合信号；ETR Clearing控制OCREF清除而非选择计数时钟；One Pulse是在下一更新点停止运行的单脉冲行为，并不等同Trigger从模式本身。这里只定位作用，不扩展成完整编码器或电机控制课程。
【图示与来源说明】本页结构图为可编辑教学重绘，不是 ST 原图截图；以 STM32F103 的能力和术语为边界。原始文档链接见下方。
[Sources]
https://www.st.com/resource/en/reference_manual/rm0008-.pdf
https://www.st.com/resource/en/application_note/an4776-how-to-use-generalpurpose-timer-peripheral-on-stm32-mcus-stmicroelectronics.pdf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让学生逐条把错误说法改成正确说法。最后再次提醒普通PWM工程完全可以Slave Disable；切回PWM时应恢复正确时钟入口，不是只把CCR改回去。保持独立工程是为了防止实验中残留SMS或ECE状态，让后续调试被隐藏配置干扰。
【图示与来源说明】本页结构图为可编辑教学重绘，不是 ST 原图截图；以 STM32F103 的能力和术语为边界。原始文档链接见下方。
[Sources]
https://www.st.com/resource/en/reference_manual/rm0008-.pdf
https://www.st.com/resource/en/application_note/an4013-introduction-to-timers-for-stm32-mcus-stmicroelectronics.pdf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这组问题用于课堂口头或纸上验收。鼓励学生从输入源画到计数，再到输出；答案不要只给一串CubeMX菜单。第4问检查门控和触发区别，第5问检查信号类型，第6问回到主模式与PWM的独立性。
【图示与来源说明】本页结构图为可编辑教学重绘，不是 ST 原图截图；以 STM32F103 的能力和术语为边界。原始文档链接见下方。
[Sources]
https://www.st.com/resource/en/reference_manual/rm0008-.pdf
https://www.st.com/resource/en/application_note/an4013-introduction-to-timers-for-stm32-mcus-stmicroelectronics.pdf
https://www.st.com/resource/en/application_note/an4776-how-to-use-generalpurpose-timer-peripheral-on-stm32-mcus-stmicroelectronics.pdf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依次指出主MMS、连线ITR、接收TS、动作SMS和时基PSC/ARR。不要让学生只记住本例ITR1，下次换TIM应重新查表。第2题的关键是ETR2计数路径与独立TRGI门控路径；第6题帮助学生收拢课程主题，明白主从属于后续协同扩展。
【图示与来源说明】本页结构图为可编辑教学重绘，不是 ST 原图截图；以 STM32F103 的能力和术语为边界。原始文档链接见下方。
[Sources]
https://www.st.com/resource/en/reference_manual/rm0008-.pdf
https://www.st.com/resource/en/application_note/an4013-introduction-to-timers-for-stm32-mcus-stmicroelectronics.pdf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已在线检视下列ST文档及图页。AN4776 Rev4和AN4013 Rev14均为2026年2月版本；RM0008官网最新版索引为Rev21，但其大文件无法在本环境获取完整页图，故需要固定图号时使用可读取的Rev9历史版，并明确标出版本。RM0008 Rev9由大学站点托管，内容为ST官方手册；它不是ST官网当前发行版。原图PDF在线可查看，但下载未成功；本课件中为明确标注的可编辑教学重绘，不伪装成官方原图。通用应用笔记覆盖新系列功能，不应据此宣称F103C8支持TRGO2、OC5/6REF、TIM5或TIM8。实体板与完整工程编译未验证。
【图示与来源说明】本页结构图为可编辑教学重绘，不是 ST 原图截图；以 STM32F103 的能力和术语为边界。原始文档链接见下方。
[Sources]
https://www.st.com/resource/en/application_note/an4776-how-to-use-generalpurpose-timer-peripheral-on-stm32-mcus-stmicroelectronics.pdf
https://www.st.com/resource/en/application_note/an4013-introduction-to-timers-for-stm32-mcus-stmicroelectronics.pdf
https://www.st.com/resource/en/reference_manual/rm0008-.pdf
https://people.eecs.berkeley.edu/~prabal/teaching/resources/eecs373/stm32f10xxx.pdf
https://github.com/STMicroelectronics/stm32f1xx-hal-driver/blob/master/Src/stm32f1xx_hal_tim.c
[/Sources]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TI_BACKGROU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F3D9B9E-4049-46EC-BA45-61482909A26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1E7C6A-F501-4051-B8BE-F21EB9C859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1F3D9B9E-4049-46EC-BA45-61482909A26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81E7C6A-F501-4051-B8BE-F21EB9C859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4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9" Type="http://schemas.openxmlformats.org/officeDocument/2006/relationships/notesSlide" Target="../notesSlides/notesSlide5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44.xml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1" Type="http://schemas.openxmlformats.org/officeDocument/2006/relationships/notesSlide" Target="../notesSlides/notesSlide11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2" Type="http://schemas.openxmlformats.org/officeDocument/2006/relationships/notesSlide" Target="../notesSlides/notesSlide14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67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4.xml"/><Relationship Id="rId4" Type="http://schemas.openxmlformats.org/officeDocument/2006/relationships/hyperlink" Target="https://people.eecs.berkeley.edu/~prabal/teaching/resources/eecs373/stm32f10xxx.pdf#page=350" TargetMode="External"/><Relationship Id="rId3" Type="http://schemas.openxmlformats.org/officeDocument/2006/relationships/hyperlink" Target="https://www.st.com/resource/en/application_note/an4013-introduction-to-timers-for-stm32-mcus-stmicroelectronics.pdf#page=25" TargetMode="External"/><Relationship Id="rId2" Type="http://schemas.openxmlformats.org/officeDocument/2006/relationships/hyperlink" Target="https://www.st.com/resource/en/application_note/an4776-how-to-use-generalpurpose-timer-peripheral-on-stm32-mcus-stmicroelectronics.pdf#page=19" TargetMode="External"/><Relationship Id="rId1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776-how-to-use-generalpurpose-timer-peripheral-on-stm32-mcus-stmicroelectronics.pdf#page=19" TargetMode="External"/><Relationship Id="rId1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reference_manual/rm0008-.pdf" TargetMode="External"/><Relationship Id="rId1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2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776-how-to-use-generalpurpose-timer-peripheral-on-stm32-mcus-stmicroelectronics.pdf#page=19" TargetMode="External"/><Relationship Id="rId1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3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776-how-to-use-generalpurpose-timer-peripheral-on-stm32-mcus-stmicroelectronics.pdf#page=19" TargetMode="External"/><Relationship Id="rId1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4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776-how-to-use-generalpurpose-timer-peripheral-on-stm32-mcus-stmicroelectronics.pdf#page=19" TargetMode="External"/><Relationship Id="rId1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5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776-how-to-use-generalpurpose-timer-peripheral-on-stm32-mcus-stmicroelectronics.pdf#page=19" TargetMode="External"/><Relationship Id="rId1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776-how-to-use-generalpurpose-timer-peripheral-on-stm32-mcus-stmicroelectronics.pdf#page=24" TargetMode="External"/><Relationship Id="rId1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7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013-introduction-to-timers-for-stm32-mcus-stmicroelectronics.pdf#page=25" TargetMode="External"/><Relationship Id="rId1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8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reference_manual/rm0008-.pdf" TargetMode="External"/><Relationship Id="rId1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1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1" Type="http://schemas.openxmlformats.org/officeDocument/2006/relationships/image" Target="../media/image1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9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013-introduction-to-timers-for-stm32-mcus-stmicroelectronics.pdf#page=25" TargetMode="External"/><Relationship Id="rId1" Type="http://schemas.openxmlformats.org/officeDocument/2006/relationships/image" Target="../media/image1.png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0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013-introduction-to-timers-for-stm32-mcus-stmicroelectronics.pdf#page=25" TargetMode="External"/><Relationship Id="rId1" Type="http://schemas.openxmlformats.org/officeDocument/2006/relationships/image" Target="../media/image1.png"/></Relationships>
</file>

<file path=ppt/slides/_rels/slide6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1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013-introduction-to-timers-for-stm32-mcus-stmicroelectronics.pdf#page=25" TargetMode="External"/><Relationship Id="rId1" Type="http://schemas.openxmlformats.org/officeDocument/2006/relationships/image" Target="../media/image1.png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2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013-introduction-to-timers-for-stm32-mcus-stmicroelectronics.pdf#page=25" TargetMode="External"/><Relationship Id="rId1" Type="http://schemas.openxmlformats.org/officeDocument/2006/relationships/image" Target="../media/image1.png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3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people.eecs.berkeley.edu/~prabal/teaching/resources/eecs373/stm32f10xxx.pdf#page=350" TargetMode="External"/><Relationship Id="rId1" Type="http://schemas.openxmlformats.org/officeDocument/2006/relationships/image" Target="../media/image1.png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4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people.eecs.berkeley.edu/~prabal/teaching/resources/eecs373/stm32f10xxx.pdf#page=359" TargetMode="External"/><Relationship Id="rId1" Type="http://schemas.openxmlformats.org/officeDocument/2006/relationships/image" Target="../media/image1.png"/></Relationships>
</file>

<file path=ppt/slides/_rels/slide6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5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013-introduction-to-timers-for-stm32-mcus-stmicroelectronics.pdf#page=25" TargetMode="External"/><Relationship Id="rId1" Type="http://schemas.openxmlformats.org/officeDocument/2006/relationships/image" Target="../media/image1.png"/></Relationships>
</file>

<file path=ppt/slides/_rels/slide6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6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013-introduction-to-timers-for-stm32-mcus-stmicroelectronics.pdf#page=28" TargetMode="External"/><Relationship Id="rId1" Type="http://schemas.openxmlformats.org/officeDocument/2006/relationships/image" Target="../media/image1.png"/></Relationships>
</file>

<file path=ppt/slides/_rels/slide7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7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776-how-to-use-generalpurpose-timer-peripheral-on-stm32-mcus-stmicroelectronics.pdf#page=20" TargetMode="External"/><Relationship Id="rId1" Type="http://schemas.openxmlformats.org/officeDocument/2006/relationships/image" Target="../media/image1.png"/></Relationships>
</file>

<file path=ppt/slides/_rels/slide7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8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013-introduction-to-timers-for-stm32-mcus-stmicroelectronics.pdf#page=28" TargetMode="External"/><Relationship Id="rId1" Type="http://schemas.openxmlformats.org/officeDocument/2006/relationships/image" Target="../media/image1.png"/></Relationships>
</file>

<file path=ppt/slides/_rels/slide7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9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013-introduction-to-timers-for-stm32-mcus-stmicroelectronics.pdf#page=28" TargetMode="External"/><Relationship Id="rId1" Type="http://schemas.openxmlformats.org/officeDocument/2006/relationships/image" Target="../media/image1.png"/></Relationships>
</file>

<file path=ppt/slides/_rels/slide7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0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013-introduction-to-timers-for-stm32-mcus-stmicroelectronics.pdf#page=28" TargetMode="External"/><Relationship Id="rId1" Type="http://schemas.openxmlformats.org/officeDocument/2006/relationships/image" Target="../media/image1.png"/></Relationships>
</file>

<file path=ppt/slides/_rels/slide7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1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013-introduction-to-timers-for-stm32-mcus-stmicroelectronics.pdf#page=28" TargetMode="External"/><Relationship Id="rId1" Type="http://schemas.openxmlformats.org/officeDocument/2006/relationships/image" Target="../media/image1.png"/></Relationships>
</file>

<file path=ppt/slides/_rels/slide7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2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reference_manual/rm0008-.pdf" TargetMode="External"/><Relationship Id="rId1" Type="http://schemas.openxmlformats.org/officeDocument/2006/relationships/image" Target="../media/image1.png"/></Relationships>
</file>

<file path=ppt/slides/_rels/slide7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3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776-how-to-use-generalpurpose-timer-peripheral-on-stm32-mcus-stmicroelectronics.pdf#page=20" TargetMode="External"/><Relationship Id="rId1" Type="http://schemas.openxmlformats.org/officeDocument/2006/relationships/image" Target="../media/image1.png"/></Relationships>
</file>

<file path=ppt/slides/_rels/slide7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4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reference_manual/rm0008-.pdf" TargetMode="External"/><Relationship Id="rId1" Type="http://schemas.openxmlformats.org/officeDocument/2006/relationships/image" Target="../media/image1.png"/></Relationships>
</file>

<file path=ppt/slides/_rels/slide7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5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people.eecs.berkeley.edu/~prabal/teaching/resources/eecs373/stm32f10xxx.pdf#page=350" TargetMode="External"/><Relationship Id="rId1" Type="http://schemas.openxmlformats.org/officeDocument/2006/relationships/image" Target="../media/image1.png"/></Relationships>
</file>

<file path=ppt/slides/_rels/slide7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6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github.com/STMicroelectronics/stm32f1xx-hal-driver/blob/master/Src/stm32f1xx_hal_tim.c" TargetMode="External"/><Relationship Id="rId1" Type="http://schemas.openxmlformats.org/officeDocument/2006/relationships/image" Target="../media/image1.png"/></Relationships>
</file>

<file path=ppt/slides/_rels/slide8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7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776-how-to-use-generalpurpose-timer-peripheral-on-stm32-mcus-stmicroelectronics.pdf#page=22" TargetMode="External"/><Relationship Id="rId1" Type="http://schemas.openxmlformats.org/officeDocument/2006/relationships/image" Target="../media/image1.png"/></Relationships>
</file>

<file path=ppt/slides/_rels/slide8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8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013-introduction-to-timers-for-stm32-mcus-stmicroelectronics.pdf#page=28" TargetMode="External"/><Relationship Id="rId1" Type="http://schemas.openxmlformats.org/officeDocument/2006/relationships/image" Target="../media/image1.png"/></Relationships>
</file>

<file path=ppt/slides/_rels/slide8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9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reference_manual/rm0008-.pdf" TargetMode="External"/><Relationship Id="rId1" Type="http://schemas.openxmlformats.org/officeDocument/2006/relationships/image" Target="../media/image1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7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8.png"/></Relationships>
</file>

<file path=ppt/slides/_rels/slide8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0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application_note/an4013-introduction-to-timers-for-stm32-mcus-stmicroelectronics.pdf#page=25" TargetMode="External"/><Relationship Id="rId1" Type="http://schemas.openxmlformats.org/officeDocument/2006/relationships/image" Target="../media/image1.png"/></Relationships>
</file>

<file path=ppt/slides/_rels/slide8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1.xml"/><Relationship Id="rId3" Type="http://schemas.openxmlformats.org/officeDocument/2006/relationships/slideLayout" Target="../slideLayouts/slideLayout4.xml"/><Relationship Id="rId2" Type="http://schemas.openxmlformats.org/officeDocument/2006/relationships/hyperlink" Target="https://www.st.com/resource/en/reference_manual/rm0008-.pdf" TargetMode="External"/><Relationship Id="rId1" Type="http://schemas.openxmlformats.org/officeDocument/2006/relationships/image" Target="../media/image1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8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3.xml"/><Relationship Id="rId6" Type="http://schemas.openxmlformats.org/officeDocument/2006/relationships/slideLayout" Target="../slideLayouts/slideLayout4.xml"/><Relationship Id="rId5" Type="http://schemas.openxmlformats.org/officeDocument/2006/relationships/hyperlink" Target="https://www.st.com/resource/en/reference_manual/rm0008-.pdf" TargetMode="External"/><Relationship Id="rId4" Type="http://schemas.openxmlformats.org/officeDocument/2006/relationships/hyperlink" Target="https://people.eecs.berkeley.edu/~prabal/teaching/resources/eecs373/stm32f10xxx.pdf#page=350" TargetMode="External"/><Relationship Id="rId3" Type="http://schemas.openxmlformats.org/officeDocument/2006/relationships/hyperlink" Target="https://www.st.com/resource/en/application_note/an4013-introduction-to-timers-for-stm32-mcus-stmicroelectronics.pdf#page=25" TargetMode="External"/><Relationship Id="rId2" Type="http://schemas.openxmlformats.org/officeDocument/2006/relationships/hyperlink" Target="https://www.st.com/resource/en/application_note/an4776-how-to-use-generalpurpose-timer-peripheral-on-stm32-mcus-stmicroelectronics.pdf#page=19" TargetMode="Externa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850" dirty="0"/>
          </a:p>
        </p:txBody>
      </p:sp>
      <p:sp>
        <p:nvSpPr>
          <p:cNvPr id="5" name="Text 1"/>
          <p:cNvSpPr/>
          <p:nvPr/>
        </p:nvSpPr>
        <p:spPr>
          <a:xfrm>
            <a:off x="3472688" y="1466088"/>
            <a:ext cx="9784080" cy="1417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700" b="1" dirty="0">
                <a:solidFill>
                  <a:srgbClr val="222222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STM32 定时器与 PWM</a:t>
            </a:r>
            <a:endParaRPr lang="en-US" sz="3700" dirty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6" name="Text 2"/>
          <p:cNvSpPr/>
          <p:nvPr/>
        </p:nvSpPr>
        <p:spPr>
          <a:xfrm>
            <a:off x="960120" y="3986784"/>
            <a:ext cx="4791456" cy="102412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第一部分</a:t>
            </a:r>
            <a:endParaRPr lang="en-US" sz="2500" dirty="0"/>
          </a:p>
          <a:p>
            <a:pPr marL="0" indent="0" algn="ctr">
              <a:buNone/>
            </a:pPr>
            <a:r>
              <a:rPr lang="en-US" sz="25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PWM 调光与呼吸灯</a:t>
            </a:r>
            <a:endParaRPr lang="en-US" sz="2500" dirty="0"/>
          </a:p>
        </p:txBody>
      </p:sp>
      <p:sp>
        <p:nvSpPr>
          <p:cNvPr id="7" name="Text 3"/>
          <p:cNvSpPr/>
          <p:nvPr/>
        </p:nvSpPr>
        <p:spPr>
          <a:xfrm>
            <a:off x="6071616" y="3986784"/>
            <a:ext cx="4791456" cy="1024128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第二部分</a:t>
            </a:r>
            <a:endParaRPr lang="en-US" sz="2500" dirty="0"/>
          </a:p>
          <a:p>
            <a:pPr marL="0" indent="0" algn="ctr">
              <a:buNone/>
            </a:pPr>
            <a:r>
              <a:rPr lang="en-US" sz="25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时钟源 主模式 从模式</a:t>
            </a:r>
            <a:endParaRPr lang="en-US" sz="2500" dirty="0"/>
          </a:p>
        </p:txBody>
      </p:sp>
      <p:sp>
        <p:nvSpPr>
          <p:cNvPr id="8" name="Text 4"/>
          <p:cNvSpPr/>
          <p:nvPr/>
        </p:nvSpPr>
        <p:spPr>
          <a:xfrm>
            <a:off x="5311140" y="2800350"/>
            <a:ext cx="1437640" cy="452755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</a:t>
            </a:r>
            <a:r>
              <a:rPr lang="en-US" sz="200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ecture 6</a:t>
            </a:r>
            <a:endParaRPr lang="en-US" sz="2000" dirty="0">
              <a:solidFill>
                <a:srgbClr val="60666B"/>
              </a:solidFill>
              <a:latin typeface="Noto Sans CJK SC" pitchFamily="34" charset="0"/>
              <a:ea typeface="Noto Sans CJK SC" pitchFamily="34" charset="-122"/>
              <a:cs typeface="Noto Sans CJK SC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课程顺序：先完成任务，再学习协同</a:t>
            </a:r>
            <a:endParaRPr lang="en-US" sz="2850" dirty="0"/>
          </a:p>
        </p:txBody>
      </p:sp>
      <p:sp>
        <p:nvSpPr>
          <p:cNvPr id="5" name="Text 1"/>
          <p:cNvSpPr/>
          <p:nvPr/>
        </p:nvSpPr>
        <p:spPr>
          <a:xfrm>
            <a:off x="932688" y="1728216"/>
            <a:ext cx="4937760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第一部分 独立完成 PWM 调光</a:t>
            </a:r>
            <a:endParaRPr lang="en-US" sz="2400" dirty="0"/>
          </a:p>
        </p:txBody>
      </p:sp>
      <p:sp>
        <p:nvSpPr>
          <p:cNvPr id="6" name="Text 2"/>
          <p:cNvSpPr/>
          <p:nvPr>
            <p:custDataLst>
              <p:tags r:id="rId2"/>
            </p:custDataLst>
          </p:nvPr>
        </p:nvSpPr>
        <p:spPr>
          <a:xfrm>
            <a:off x="969264" y="2688336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3"/>
          <p:cNvSpPr/>
          <p:nvPr>
            <p:custDataLst>
              <p:tags r:id="rId3"/>
            </p:custDataLst>
          </p:nvPr>
        </p:nvSpPr>
        <p:spPr>
          <a:xfrm>
            <a:off x="1591056" y="2670048"/>
            <a:ext cx="4160520" cy="5577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 / CNT / ARR / CCR 与频率计算</a:t>
            </a:r>
            <a:endParaRPr lang="en-US" sz="2000" dirty="0"/>
          </a:p>
        </p:txBody>
      </p:sp>
      <p:sp>
        <p:nvSpPr>
          <p:cNvPr id="8" name="Text 4"/>
          <p:cNvSpPr/>
          <p:nvPr>
            <p:custDataLst>
              <p:tags r:id="rId4"/>
            </p:custDataLst>
          </p:nvPr>
        </p:nvSpPr>
        <p:spPr>
          <a:xfrm>
            <a:off x="969264" y="3438144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5"/>
          <p:cNvSpPr/>
          <p:nvPr>
            <p:custDataLst>
              <p:tags r:id="rId5"/>
            </p:custDataLst>
          </p:nvPr>
        </p:nvSpPr>
        <p:spPr>
          <a:xfrm>
            <a:off x="1591056" y="3419856"/>
            <a:ext cx="4160520" cy="5577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接线、CubeMX、启动 PWM</a:t>
            </a:r>
            <a:endParaRPr lang="en-US" sz="2000" dirty="0"/>
          </a:p>
        </p:txBody>
      </p:sp>
      <p:sp>
        <p:nvSpPr>
          <p:cNvPr id="10" name="Text 6"/>
          <p:cNvSpPr/>
          <p:nvPr>
            <p:custDataLst>
              <p:tags r:id="rId6"/>
            </p:custDataLst>
          </p:nvPr>
        </p:nvSpPr>
        <p:spPr>
          <a:xfrm>
            <a:off x="969264" y="4187952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7"/>
          <p:cNvSpPr/>
          <p:nvPr>
            <p:custDataLst>
              <p:tags r:id="rId7"/>
            </p:custDataLst>
          </p:nvPr>
        </p:nvSpPr>
        <p:spPr>
          <a:xfrm>
            <a:off x="1591056" y="4169664"/>
            <a:ext cx="4160520" cy="5577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三档亮度 → 呼吸灯 → 调试验收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6217920" y="1728216"/>
            <a:ext cx="4864608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第二部分 从官方结构图读懂主从</a:t>
            </a:r>
            <a:endParaRPr lang="en-US" sz="2400" dirty="0"/>
          </a:p>
        </p:txBody>
      </p:sp>
      <p:sp>
        <p:nvSpPr>
          <p:cNvPr id="13" name="Text 9"/>
          <p:cNvSpPr/>
          <p:nvPr>
            <p:custDataLst>
              <p:tags r:id="rId8"/>
            </p:custDataLst>
          </p:nvPr>
        </p:nvSpPr>
        <p:spPr>
          <a:xfrm>
            <a:off x="6272784" y="2688336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800" dirty="0"/>
          </a:p>
        </p:txBody>
      </p:sp>
      <p:sp>
        <p:nvSpPr>
          <p:cNvPr id="14" name="Text 10"/>
          <p:cNvSpPr/>
          <p:nvPr>
            <p:custDataLst>
              <p:tags r:id="rId9"/>
            </p:custDataLst>
          </p:nvPr>
        </p:nvSpPr>
        <p:spPr>
          <a:xfrm>
            <a:off x="6894576" y="2670048"/>
            <a:ext cx="4114800" cy="5577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时钟源与 TRGI 输入路径</a:t>
            </a:r>
            <a:endParaRPr lang="en-US" sz="2000" dirty="0"/>
          </a:p>
        </p:txBody>
      </p:sp>
      <p:sp>
        <p:nvSpPr>
          <p:cNvPr id="15" name="Text 11"/>
          <p:cNvSpPr/>
          <p:nvPr>
            <p:custDataLst>
              <p:tags r:id="rId10"/>
            </p:custDataLst>
          </p:nvPr>
        </p:nvSpPr>
        <p:spPr>
          <a:xfrm>
            <a:off x="6272784" y="3438144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Text 12"/>
          <p:cNvSpPr/>
          <p:nvPr>
            <p:custDataLst>
              <p:tags r:id="rId11"/>
            </p:custDataLst>
          </p:nvPr>
        </p:nvSpPr>
        <p:spPr>
          <a:xfrm>
            <a:off x="6894576" y="3419856"/>
            <a:ext cx="4114800" cy="5577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 / TRGO → ITR / TS → SMS</a:t>
            </a:r>
            <a:endParaRPr lang="en-US" sz="2000" dirty="0"/>
          </a:p>
        </p:txBody>
      </p:sp>
      <p:sp>
        <p:nvSpPr>
          <p:cNvPr id="17" name="Text 13"/>
          <p:cNvSpPr/>
          <p:nvPr>
            <p:custDataLst>
              <p:tags r:id="rId12"/>
            </p:custDataLst>
          </p:nvPr>
        </p:nvSpPr>
        <p:spPr>
          <a:xfrm>
            <a:off x="6272784" y="4187952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4"/>
          <p:cNvSpPr/>
          <p:nvPr>
            <p:custDataLst>
              <p:tags r:id="rId13"/>
            </p:custDataLst>
          </p:nvPr>
        </p:nvSpPr>
        <p:spPr>
          <a:xfrm>
            <a:off x="6894576" y="4169664"/>
            <a:ext cx="4114800" cy="5577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主从级联、外部计数与控制实验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LED 只亮一半，必须输出 1.65 V 吗？</a:t>
            </a:r>
            <a:endParaRPr lang="en-US" sz="2855" dirty="0"/>
          </a:p>
        </p:txBody>
      </p:sp>
      <p:sp>
        <p:nvSpPr>
          <p:cNvPr id="3" name="s3_original_7"/>
          <p:cNvSpPr/>
          <p:nvPr>
            <p:custDataLst>
              <p:tags r:id="rId2"/>
            </p:custDataLst>
          </p:nvPr>
        </p:nvSpPr>
        <p:spPr>
          <a:xfrm>
            <a:off x="822960" y="1775033"/>
            <a:ext cx="5142586" cy="2466685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4" name="s3_original_8"/>
          <p:cNvSpPr/>
          <p:nvPr>
            <p:custDataLst>
              <p:tags r:id="rId3"/>
            </p:custDataLst>
          </p:nvPr>
        </p:nvSpPr>
        <p:spPr>
          <a:xfrm>
            <a:off x="822960" y="1775033"/>
            <a:ext cx="47777" cy="2466685"/>
          </a:xfrm>
          <a:prstGeom prst="rect">
            <a:avLst/>
          </a:prstGeom>
          <a:solidFill>
            <a:srgbClr val="8B1515"/>
          </a:solidFill>
          <a:ln w="12065">
            <a:solidFill>
              <a:srgbClr val="8B1515"/>
            </a:solidFill>
            <a:prstDash val="solid"/>
          </a:ln>
        </p:spPr>
      </p:sp>
      <p:sp>
        <p:nvSpPr>
          <p:cNvPr id="5" name="s3_original_9"/>
          <p:cNvSpPr/>
          <p:nvPr>
            <p:custDataLst>
              <p:tags r:id="rId4"/>
            </p:custDataLst>
          </p:nvPr>
        </p:nvSpPr>
        <p:spPr>
          <a:xfrm>
            <a:off x="1022756" y="1941820"/>
            <a:ext cx="4742993" cy="4125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zh-CN" altLang="en-US" sz="2280" dirty="0"/>
              <a:t>直接使用</a:t>
            </a:r>
            <a:r>
              <a:rPr lang="en-US" altLang="zh-CN" sz="2280" dirty="0"/>
              <a:t>GPIO</a:t>
            </a:r>
            <a:endParaRPr lang="en-US" altLang="zh-CN" sz="2280" dirty="0"/>
          </a:p>
        </p:txBody>
      </p:sp>
      <p:sp>
        <p:nvSpPr>
          <p:cNvPr id="6" name="s3_original_10"/>
          <p:cNvSpPr/>
          <p:nvPr>
            <p:custDataLst>
              <p:tags r:id="rId5"/>
            </p:custDataLst>
          </p:nvPr>
        </p:nvSpPr>
        <p:spPr>
          <a:xfrm>
            <a:off x="1022756" y="2477292"/>
            <a:ext cx="4742993" cy="162397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8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GPIO 输出高电平 → 点亮
</a:t>
            </a:r>
            <a:r>
              <a:rPr lang="en-US" sz="228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GPIO 输出低电平 → 熄灭</a:t>
            </a:r>
            <a:endParaRPr lang="en-US" sz="2280" dirty="0"/>
          </a:p>
        </p:txBody>
      </p:sp>
      <p:sp>
        <p:nvSpPr>
          <p:cNvPr id="7" name="s3_original_11"/>
          <p:cNvSpPr/>
          <p:nvPr>
            <p:custDataLst>
              <p:tags r:id="rId6"/>
            </p:custDataLst>
          </p:nvPr>
        </p:nvSpPr>
        <p:spPr>
          <a:xfrm>
            <a:off x="6243523" y="1775033"/>
            <a:ext cx="5203393" cy="2466685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8" name="s3_original_12"/>
          <p:cNvSpPr/>
          <p:nvPr>
            <p:custDataLst>
              <p:tags r:id="rId7"/>
            </p:custDataLst>
          </p:nvPr>
        </p:nvSpPr>
        <p:spPr>
          <a:xfrm>
            <a:off x="6243523" y="1775033"/>
            <a:ext cx="47777" cy="2466685"/>
          </a:xfrm>
          <a:prstGeom prst="rect">
            <a:avLst/>
          </a:prstGeom>
          <a:solidFill>
            <a:srgbClr val="8B1515"/>
          </a:solidFill>
          <a:ln w="12065">
            <a:solidFill>
              <a:srgbClr val="8B1515"/>
            </a:solidFill>
            <a:prstDash val="solid"/>
          </a:ln>
        </p:spPr>
      </p:sp>
      <p:sp>
        <p:nvSpPr>
          <p:cNvPr id="9" name="s3_original_13"/>
          <p:cNvSpPr/>
          <p:nvPr>
            <p:custDataLst>
              <p:tags r:id="rId8"/>
            </p:custDataLst>
          </p:nvPr>
        </p:nvSpPr>
        <p:spPr>
          <a:xfrm>
            <a:off x="6443320" y="1941820"/>
            <a:ext cx="4803800" cy="4125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zh-CN" altLang="en-US" sz="228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怎么</a:t>
            </a:r>
            <a:r>
              <a:rPr lang="zh-CN" altLang="en-US" sz="228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做到</a:t>
            </a:r>
            <a:endParaRPr lang="zh-CN" altLang="en-US" sz="2280" b="1" dirty="0">
              <a:solidFill>
                <a:srgbClr val="8B1515"/>
              </a:solidFill>
              <a:latin typeface="Noto Sans CJK SC" pitchFamily="34" charset="0"/>
              <a:ea typeface="Noto Sans CJK SC" pitchFamily="34" charset="-122"/>
              <a:cs typeface="Noto Sans CJK SC" pitchFamily="34" charset="-120"/>
            </a:endParaRPr>
          </a:p>
        </p:txBody>
      </p:sp>
      <p:sp>
        <p:nvSpPr>
          <p:cNvPr id="10" name="s3_original_14"/>
          <p:cNvSpPr/>
          <p:nvPr>
            <p:custDataLst>
              <p:tags r:id="rId9"/>
            </p:custDataLst>
          </p:nvPr>
        </p:nvSpPr>
        <p:spPr>
          <a:xfrm>
            <a:off x="6443320" y="2477292"/>
            <a:ext cx="4803800" cy="162397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8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仍然只输出高 / 低电平
</a:t>
            </a:r>
            <a:r>
              <a:rPr lang="en-US" sz="228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却让 LED 呈现不同亮度</a:t>
            </a:r>
            <a:endParaRPr lang="en-US" sz="2280" dirty="0"/>
          </a:p>
        </p:txBody>
      </p:sp>
      <p:sp>
        <p:nvSpPr>
          <p:cNvPr id="11" name="s3_original_15"/>
          <p:cNvSpPr/>
          <p:nvPr/>
        </p:nvSpPr>
        <p:spPr>
          <a:xfrm>
            <a:off x="1109624" y="4601627"/>
            <a:ext cx="3909060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65" b="1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改“电压高度”？</a:t>
            </a:r>
            <a:endParaRPr lang="en-US" sz="2565" dirty="0"/>
          </a:p>
        </p:txBody>
      </p:sp>
      <p:sp>
        <p:nvSpPr>
          <p:cNvPr id="12" name="s3_original_16"/>
          <p:cNvSpPr/>
          <p:nvPr/>
        </p:nvSpPr>
        <p:spPr>
          <a:xfrm>
            <a:off x="6408572" y="4601627"/>
            <a:ext cx="4664812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6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还是改“点亮时间”？</a:t>
            </a:r>
            <a:endParaRPr lang="en-US" sz="25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4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软件在等，还是硬件在数？</a:t>
            </a:r>
            <a:endParaRPr lang="en-US" sz="2855" dirty="0"/>
          </a:p>
        </p:txBody>
      </p:sp>
      <p:sp>
        <p:nvSpPr>
          <p:cNvPr id="3" name="s4_original_7"/>
          <p:cNvSpPr/>
          <p:nvPr>
            <p:custDataLst>
              <p:tags r:id="rId2"/>
            </p:custDataLst>
          </p:nvPr>
        </p:nvSpPr>
        <p:spPr>
          <a:xfrm>
            <a:off x="822960" y="1625803"/>
            <a:ext cx="5151272" cy="3265505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4" name="s4_original_8"/>
          <p:cNvSpPr/>
          <p:nvPr>
            <p:custDataLst>
              <p:tags r:id="rId3"/>
            </p:custDataLst>
          </p:nvPr>
        </p:nvSpPr>
        <p:spPr>
          <a:xfrm>
            <a:off x="6269584" y="1625803"/>
            <a:ext cx="5177333" cy="3265505"/>
          </a:xfrm>
          <a:prstGeom prst="rect">
            <a:avLst/>
          </a:prstGeom>
          <a:solidFill>
            <a:srgbClr val="F7F1F1"/>
          </a:solidFill>
          <a:ln w="12065">
            <a:solidFill>
              <a:srgbClr val="F7F1F1"/>
            </a:solidFill>
            <a:prstDash val="solid"/>
          </a:ln>
        </p:spPr>
      </p:sp>
      <p:sp>
        <p:nvSpPr>
          <p:cNvPr id="5" name="s4_original_9"/>
          <p:cNvSpPr/>
          <p:nvPr>
            <p:custDataLst>
              <p:tags r:id="rId4"/>
            </p:custDataLst>
          </p:nvPr>
        </p:nvSpPr>
        <p:spPr>
          <a:xfrm>
            <a:off x="1083564" y="1871594"/>
            <a:ext cx="4517136" cy="4652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HAL_Delay()</a:t>
            </a:r>
            <a:endParaRPr lang="en-US" sz="2850" dirty="0"/>
          </a:p>
        </p:txBody>
      </p:sp>
      <p:sp>
        <p:nvSpPr>
          <p:cNvPr id="6" name="s4_original_10"/>
          <p:cNvSpPr/>
          <p:nvPr>
            <p:custDataLst>
              <p:tags r:id="rId5"/>
            </p:custDataLst>
          </p:nvPr>
        </p:nvSpPr>
        <p:spPr>
          <a:xfrm>
            <a:off x="1109624" y="2486071"/>
            <a:ext cx="4299966" cy="36868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95" b="1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软件延时</a:t>
            </a:r>
            <a:endParaRPr lang="en-US" sz="1995" dirty="0"/>
          </a:p>
        </p:txBody>
      </p:sp>
      <p:sp>
        <p:nvSpPr>
          <p:cNvPr id="7" name="s4_original_11"/>
          <p:cNvSpPr/>
          <p:nvPr>
            <p:custDataLst>
              <p:tags r:id="rId6"/>
            </p:custDataLst>
          </p:nvPr>
        </p:nvSpPr>
        <p:spPr>
          <a:xfrm>
            <a:off x="1109624" y="3118104"/>
            <a:ext cx="4369460" cy="137818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CPU 在程序中主动等待
</a:t>
            </a:r>
            <a:r>
              <a:rPr lang="zh-CN" alt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计时存在抖动，</a:t>
            </a: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适合实验演示</a:t>
            </a:r>
            <a:r>
              <a:rPr lang="zh-CN" alt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，不适合</a:t>
            </a:r>
            <a:r>
              <a:rPr lang="zh-CN" alt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精确计时。</a:t>
            </a:r>
            <a:endParaRPr lang="zh-CN" altLang="en-US" sz="2185" dirty="0">
              <a:solidFill>
                <a:srgbClr val="333333"/>
              </a:solidFill>
              <a:latin typeface="Noto Sans CJK SC" pitchFamily="34" charset="0"/>
              <a:ea typeface="Noto Sans CJK SC" pitchFamily="34" charset="-122"/>
              <a:cs typeface="Noto Sans CJK SC" pitchFamily="34" charset="-120"/>
            </a:endParaRPr>
          </a:p>
          <a:p>
            <a:pPr marL="0" indent="0" algn="l">
              <a:buNone/>
            </a:pPr>
            <a:r>
              <a:rPr lang="zh-CN" alt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会阻塞</a:t>
            </a:r>
            <a:r>
              <a:rPr lang="en-US" altLang="zh-CN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CPU</a:t>
            </a:r>
            <a:r>
              <a:rPr lang="zh-CN" alt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。</a:t>
            </a:r>
            <a:endParaRPr lang="zh-CN" altLang="en-US" sz="2185" dirty="0">
              <a:solidFill>
                <a:srgbClr val="333333"/>
              </a:solidFill>
              <a:latin typeface="Noto Sans CJK SC" pitchFamily="34" charset="0"/>
              <a:ea typeface="Noto Sans CJK SC" pitchFamily="34" charset="-122"/>
              <a:cs typeface="Noto Sans CJK SC" pitchFamily="34" charset="-120"/>
            </a:endParaRPr>
          </a:p>
        </p:txBody>
      </p:sp>
      <p:sp>
        <p:nvSpPr>
          <p:cNvPr id="8" name="s4_original_12"/>
          <p:cNvSpPr/>
          <p:nvPr>
            <p:custDataLst>
              <p:tags r:id="rId7"/>
            </p:custDataLst>
          </p:nvPr>
        </p:nvSpPr>
        <p:spPr>
          <a:xfrm>
            <a:off x="6556248" y="1871594"/>
            <a:ext cx="4517136" cy="4652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TIMx</a:t>
            </a:r>
            <a:endParaRPr lang="en-US" sz="2850" dirty="0"/>
          </a:p>
        </p:txBody>
      </p:sp>
      <p:sp>
        <p:nvSpPr>
          <p:cNvPr id="9" name="s4_original_13"/>
          <p:cNvSpPr/>
          <p:nvPr>
            <p:custDataLst>
              <p:tags r:id="rId8"/>
            </p:custDataLst>
          </p:nvPr>
        </p:nvSpPr>
        <p:spPr>
          <a:xfrm>
            <a:off x="6582308" y="2486071"/>
            <a:ext cx="4299966" cy="36868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9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硬件定时器</a:t>
            </a:r>
            <a:endParaRPr lang="en-US" sz="1995" dirty="0"/>
          </a:p>
        </p:txBody>
      </p:sp>
      <p:sp>
        <p:nvSpPr>
          <p:cNvPr id="10" name="s4_original_14"/>
          <p:cNvSpPr/>
          <p:nvPr>
            <p:custDataLst>
              <p:tags r:id="rId9"/>
            </p:custDataLst>
          </p:nvPr>
        </p:nvSpPr>
        <p:spPr>
          <a:xfrm>
            <a:off x="6582308" y="3118104"/>
            <a:ext cx="4343400" cy="137818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外设根据时钟自主计数
</a:t>
            </a: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CPU 可以处理其他工作
</a:t>
            </a: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配置后可持续生成 PWM</a:t>
            </a:r>
            <a:endParaRPr lang="en-US" sz="21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>
                <a:latin typeface="等线" panose="02010600030101010101" charset="-122"/>
                <a:ea typeface="等线" panose="02010600030101010101" charset="-122"/>
              </a:rPr>
              <a:t>TIM</a:t>
            </a:r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简介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0963" y="1236373"/>
            <a:ext cx="1105007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/>
              <a:t>TIM</a:t>
            </a:r>
            <a:r>
              <a:rPr lang="zh-CN" altLang="en-US" sz="2800"/>
              <a:t>（</a:t>
            </a:r>
            <a:r>
              <a:rPr lang="en-US" altLang="zh-CN" sz="2800"/>
              <a:t>Timer</a:t>
            </a:r>
            <a:r>
              <a:rPr lang="zh-CN" altLang="en-US" sz="2800"/>
              <a:t>）定时器</a:t>
            </a:r>
            <a:endParaRPr lang="en-US" altLang="zh-CN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定时器可以对输入的时钟进行计数，并在计数值达到设定值时触发中断</a:t>
            </a:r>
            <a:endParaRPr lang="en-US" altLang="zh-CN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/>
              <a:t>16</a:t>
            </a:r>
            <a:r>
              <a:rPr lang="zh-CN" altLang="en-US" sz="2800"/>
              <a:t>位计数器、预分频器、自动重装寄存器的时基单元，在</a:t>
            </a:r>
            <a:r>
              <a:rPr lang="en-US" altLang="zh-CN" sz="2800"/>
              <a:t>72MHz</a:t>
            </a:r>
            <a:r>
              <a:rPr lang="zh-CN" altLang="en-US" sz="2800"/>
              <a:t>计数时钟下可以实现最大</a:t>
            </a:r>
            <a:r>
              <a:rPr lang="en-US" altLang="zh-CN" sz="2800"/>
              <a:t>59.65s</a:t>
            </a:r>
            <a:r>
              <a:rPr lang="zh-CN" altLang="en-US" sz="2800"/>
              <a:t>的定时</a:t>
            </a:r>
            <a:endParaRPr lang="en-US" altLang="zh-CN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不仅具备基本的定时中断功能，而且还包含内外时钟源选择、输入捕获、输出比较、编码器接口、主从触发模式等多种功能</a:t>
            </a:r>
            <a:endParaRPr lang="en-US" altLang="zh-CN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根据复杂度和应用场景分为了高级定时器、通用定时器、基本定时器三种类型</a:t>
            </a:r>
            <a:endParaRPr lang="en-US" altLang="zh-CN" sz="2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定时器类型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0961" y="5485457"/>
            <a:ext cx="11050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/>
              <a:t>STM32F103C8T6</a:t>
            </a:r>
            <a:r>
              <a:rPr lang="zh-CN" altLang="en-US" sz="2800"/>
              <a:t>定时器资源：</a:t>
            </a:r>
            <a:r>
              <a:rPr lang="en-US" altLang="zh-CN" sz="2800"/>
              <a:t>TIM1</a:t>
            </a:r>
            <a:r>
              <a:rPr lang="zh-CN" altLang="en-US" sz="2800"/>
              <a:t>、</a:t>
            </a:r>
            <a:r>
              <a:rPr lang="en-US" altLang="zh-CN" sz="2800"/>
              <a:t>TIM2</a:t>
            </a:r>
            <a:r>
              <a:rPr lang="zh-CN" altLang="en-US" sz="2800"/>
              <a:t>、</a:t>
            </a:r>
            <a:r>
              <a:rPr lang="en-US" altLang="zh-CN" sz="2800"/>
              <a:t>TIM3</a:t>
            </a:r>
            <a:r>
              <a:rPr lang="zh-CN" altLang="en-US" sz="2800"/>
              <a:t>、</a:t>
            </a:r>
            <a:r>
              <a:rPr lang="en-US" altLang="zh-CN" sz="2800"/>
              <a:t>TIM4</a:t>
            </a:r>
            <a:endParaRPr lang="en-US" altLang="zh-CN" sz="2800"/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671090" y="1540838"/>
          <a:ext cx="10849817" cy="315075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60254"/>
                <a:gridCol w="1806222"/>
                <a:gridCol w="901919"/>
                <a:gridCol w="6581422"/>
              </a:tblGrid>
              <a:tr h="4507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类型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编号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总线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功能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0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高级定时器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/>
                        <a:t>TIM1</a:t>
                      </a:r>
                      <a:r>
                        <a:rPr lang="zh-CN" altLang="en-US" sz="2000"/>
                        <a:t>、</a:t>
                      </a:r>
                      <a:r>
                        <a:rPr lang="en-US" altLang="zh-CN" sz="2000"/>
                        <a:t>TIM8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/>
                        <a:t>APB2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拥有通用定时器全部功能，并额外具有重复计数器、死区生成、互补输出、刹车输入等功能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0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通用定时器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/>
                        <a:t>TIM2</a:t>
                      </a:r>
                      <a:r>
                        <a:rPr lang="zh-CN" altLang="en-US" sz="2000"/>
                        <a:t>、</a:t>
                      </a:r>
                      <a:r>
                        <a:rPr lang="en-US" altLang="zh-CN" sz="2000"/>
                        <a:t>TIM3</a:t>
                      </a:r>
                      <a:r>
                        <a:rPr lang="zh-CN" altLang="en-US" sz="2000"/>
                        <a:t>、</a:t>
                      </a:r>
                      <a:r>
                        <a:rPr lang="en-US" altLang="zh-CN" sz="2000"/>
                        <a:t>TIM4</a:t>
                      </a:r>
                      <a:r>
                        <a:rPr lang="zh-CN" altLang="en-US" sz="2000"/>
                        <a:t>、</a:t>
                      </a:r>
                      <a:r>
                        <a:rPr lang="en-US" altLang="zh-CN" sz="2000"/>
                        <a:t>TIM5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/>
                        <a:t>APB1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拥有基本定时器全部功能，并额外具有内外时钟源选择、输入捕获、输出比较、编码器接口、主从触发模式等功能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90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基本定时器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/>
                        <a:t>TIM6</a:t>
                      </a:r>
                      <a:r>
                        <a:rPr lang="zh-CN" altLang="en-US" sz="2000"/>
                        <a:t>、</a:t>
                      </a:r>
                      <a:r>
                        <a:rPr lang="en-US" altLang="zh-CN" sz="2000"/>
                        <a:t>TIM7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/>
                        <a:t>APB1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拥有定时中断、主模式触发</a:t>
                      </a:r>
                      <a:r>
                        <a:rPr lang="en-US" altLang="zh-CN" sz="2000"/>
                        <a:t>DAC</a:t>
                      </a:r>
                      <a:r>
                        <a:rPr lang="zh-CN" altLang="en-US" sz="2000"/>
                        <a:t>的功能</a:t>
                      </a:r>
                      <a:endParaRPr lang="zh-CN" altLang="en-US" sz="2000"/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基本定时器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81778" y="1805424"/>
            <a:ext cx="6828441" cy="32471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5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先掌握四个</a:t>
            </a:r>
            <a:r>
              <a:rPr lang="zh-CN" alt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寄存器</a:t>
            </a:r>
            <a:endParaRPr lang="zh-CN" altLang="en-US" sz="2855" b="1" dirty="0">
              <a:solidFill>
                <a:srgbClr val="202020"/>
              </a:solidFill>
              <a:latin typeface="Noto Sans CJK SC" pitchFamily="34" charset="0"/>
              <a:ea typeface="Noto Sans CJK SC" pitchFamily="34" charset="-122"/>
              <a:cs typeface="Noto Sans CJK SC" pitchFamily="34" charset="-120"/>
            </a:endParaRPr>
          </a:p>
        </p:txBody>
      </p:sp>
      <p:sp>
        <p:nvSpPr>
          <p:cNvPr id="3" name="s5_original_7"/>
          <p:cNvSpPr/>
          <p:nvPr>
            <p:custDataLst>
              <p:tags r:id="rId2"/>
            </p:custDataLst>
          </p:nvPr>
        </p:nvSpPr>
        <p:spPr>
          <a:xfrm>
            <a:off x="822960" y="1687251"/>
            <a:ext cx="5159959" cy="1615196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4" name="s5_original_8"/>
          <p:cNvSpPr/>
          <p:nvPr>
            <p:custDataLst>
              <p:tags r:id="rId3"/>
            </p:custDataLst>
          </p:nvPr>
        </p:nvSpPr>
        <p:spPr>
          <a:xfrm>
            <a:off x="822960" y="1687251"/>
            <a:ext cx="47777" cy="1615196"/>
          </a:xfrm>
          <a:prstGeom prst="rect">
            <a:avLst/>
          </a:prstGeom>
          <a:solidFill>
            <a:srgbClr val="8B1515"/>
          </a:solidFill>
          <a:ln w="12065">
            <a:solidFill>
              <a:srgbClr val="8B1515"/>
            </a:solidFill>
            <a:prstDash val="solid"/>
          </a:ln>
        </p:spPr>
      </p:sp>
      <p:sp>
        <p:nvSpPr>
          <p:cNvPr id="5" name="s5_original_9"/>
          <p:cNvSpPr/>
          <p:nvPr>
            <p:custDataLst>
              <p:tags r:id="rId4"/>
            </p:custDataLst>
          </p:nvPr>
        </p:nvSpPr>
        <p:spPr>
          <a:xfrm>
            <a:off x="1022756" y="1854037"/>
            <a:ext cx="4760366" cy="4125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8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  </a:t>
            </a:r>
            <a:r>
              <a:rPr lang="zh-CN" altLang="en-US" sz="218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预分频</a:t>
            </a:r>
            <a:r>
              <a:rPr lang="zh-CN" altLang="en-US" sz="218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器</a:t>
            </a:r>
            <a:endParaRPr lang="zh-CN" altLang="en-US" sz="2185" b="1" dirty="0">
              <a:solidFill>
                <a:srgbClr val="8B1515"/>
              </a:solidFill>
              <a:latin typeface="Noto Sans CJK SC" pitchFamily="34" charset="0"/>
              <a:ea typeface="Noto Sans CJK SC" pitchFamily="34" charset="-122"/>
              <a:cs typeface="Noto Sans CJK SC" pitchFamily="34" charset="-120"/>
            </a:endParaRPr>
          </a:p>
        </p:txBody>
      </p:sp>
      <p:sp>
        <p:nvSpPr>
          <p:cNvPr id="6" name="s5_original_10"/>
          <p:cNvSpPr/>
          <p:nvPr>
            <p:custDataLst>
              <p:tags r:id="rId5"/>
            </p:custDataLst>
          </p:nvPr>
        </p:nvSpPr>
        <p:spPr>
          <a:xfrm>
            <a:off x="1022756" y="2389510"/>
            <a:ext cx="4760366" cy="77248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输入时钟按 PSC + 1 分频
</a:t>
            </a: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本课：PSC = 71</a:t>
            </a:r>
            <a:endParaRPr lang="en-US" sz="1995" dirty="0"/>
          </a:p>
        </p:txBody>
      </p:sp>
      <p:sp>
        <p:nvSpPr>
          <p:cNvPr id="7" name="s5_original_11"/>
          <p:cNvSpPr/>
          <p:nvPr>
            <p:custDataLst>
              <p:tags r:id="rId6"/>
            </p:custDataLst>
          </p:nvPr>
        </p:nvSpPr>
        <p:spPr>
          <a:xfrm>
            <a:off x="6269584" y="1687251"/>
            <a:ext cx="5177333" cy="1615196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8" name="s5_original_12"/>
          <p:cNvSpPr/>
          <p:nvPr>
            <p:custDataLst>
              <p:tags r:id="rId7"/>
            </p:custDataLst>
          </p:nvPr>
        </p:nvSpPr>
        <p:spPr>
          <a:xfrm>
            <a:off x="6269584" y="1687251"/>
            <a:ext cx="47777" cy="1615196"/>
          </a:xfrm>
          <a:prstGeom prst="rect">
            <a:avLst/>
          </a:prstGeom>
          <a:solidFill>
            <a:srgbClr val="8B1515"/>
          </a:solidFill>
          <a:ln w="12065">
            <a:solidFill>
              <a:srgbClr val="8B1515"/>
            </a:solidFill>
            <a:prstDash val="solid"/>
          </a:ln>
        </p:spPr>
      </p:sp>
      <p:sp>
        <p:nvSpPr>
          <p:cNvPr id="9" name="s5_original_13"/>
          <p:cNvSpPr/>
          <p:nvPr>
            <p:custDataLst>
              <p:tags r:id="rId8"/>
            </p:custDataLst>
          </p:nvPr>
        </p:nvSpPr>
        <p:spPr>
          <a:xfrm>
            <a:off x="6469380" y="1854037"/>
            <a:ext cx="4777740" cy="4125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8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  </a:t>
            </a:r>
            <a:r>
              <a:rPr lang="zh-CN" altLang="en-US" sz="218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计数器</a:t>
            </a:r>
            <a:endParaRPr lang="zh-CN" altLang="en-US" sz="2185" b="1" dirty="0">
              <a:solidFill>
                <a:srgbClr val="8B1515"/>
              </a:solidFill>
              <a:latin typeface="Noto Sans CJK SC" pitchFamily="34" charset="0"/>
              <a:ea typeface="Noto Sans CJK SC" pitchFamily="34" charset="-122"/>
              <a:cs typeface="Noto Sans CJK SC" pitchFamily="34" charset="-120"/>
            </a:endParaRPr>
          </a:p>
        </p:txBody>
      </p:sp>
      <p:sp>
        <p:nvSpPr>
          <p:cNvPr id="10" name="s5_original_14"/>
          <p:cNvSpPr/>
          <p:nvPr>
            <p:custDataLst>
              <p:tags r:id="rId9"/>
            </p:custDataLst>
          </p:nvPr>
        </p:nvSpPr>
        <p:spPr>
          <a:xfrm>
            <a:off x="6469380" y="2389510"/>
            <a:ext cx="4777740" cy="77248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每来一个计数节拍，向上加 1
</a:t>
            </a: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本课：0 → 1 → … → 999</a:t>
            </a:r>
            <a:endParaRPr lang="en-US" sz="1995" dirty="0"/>
          </a:p>
        </p:txBody>
      </p:sp>
      <p:sp>
        <p:nvSpPr>
          <p:cNvPr id="11" name="s5_original_15"/>
          <p:cNvSpPr/>
          <p:nvPr>
            <p:custDataLst>
              <p:tags r:id="rId10"/>
            </p:custDataLst>
          </p:nvPr>
        </p:nvSpPr>
        <p:spPr>
          <a:xfrm>
            <a:off x="822960" y="3565794"/>
            <a:ext cx="5159959" cy="1615196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12" name="s5_original_16"/>
          <p:cNvSpPr/>
          <p:nvPr>
            <p:custDataLst>
              <p:tags r:id="rId11"/>
            </p:custDataLst>
          </p:nvPr>
        </p:nvSpPr>
        <p:spPr>
          <a:xfrm>
            <a:off x="822960" y="3565794"/>
            <a:ext cx="47777" cy="1615196"/>
          </a:xfrm>
          <a:prstGeom prst="rect">
            <a:avLst/>
          </a:prstGeom>
          <a:solidFill>
            <a:srgbClr val="8B1515"/>
          </a:solidFill>
          <a:ln w="12065">
            <a:solidFill>
              <a:srgbClr val="8B1515"/>
            </a:solidFill>
            <a:prstDash val="solid"/>
          </a:ln>
        </p:spPr>
      </p:sp>
      <p:sp>
        <p:nvSpPr>
          <p:cNvPr id="13" name="s5_original_17"/>
          <p:cNvSpPr/>
          <p:nvPr>
            <p:custDataLst>
              <p:tags r:id="rId12"/>
            </p:custDataLst>
          </p:nvPr>
        </p:nvSpPr>
        <p:spPr>
          <a:xfrm>
            <a:off x="1022756" y="3732581"/>
            <a:ext cx="4760366" cy="4125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8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ARR  </a:t>
            </a:r>
            <a:r>
              <a:rPr lang="zh-CN" altLang="en-US" sz="218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自动</a:t>
            </a:r>
            <a:r>
              <a:rPr lang="zh-CN" altLang="en-US" sz="218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重装载寄存器</a:t>
            </a:r>
            <a:endParaRPr lang="zh-CN" altLang="en-US" sz="2185" b="1" dirty="0">
              <a:solidFill>
                <a:srgbClr val="8B1515"/>
              </a:solidFill>
              <a:latin typeface="Noto Sans CJK SC" pitchFamily="34" charset="0"/>
              <a:ea typeface="Noto Sans CJK SC" pitchFamily="34" charset="-122"/>
              <a:cs typeface="Noto Sans CJK SC" pitchFamily="34" charset="-120"/>
            </a:endParaRPr>
          </a:p>
        </p:txBody>
      </p:sp>
      <p:sp>
        <p:nvSpPr>
          <p:cNvPr id="14" name="s5_original_18"/>
          <p:cNvSpPr/>
          <p:nvPr>
            <p:custDataLst>
              <p:tags r:id="rId13"/>
            </p:custDataLst>
          </p:nvPr>
        </p:nvSpPr>
        <p:spPr>
          <a:xfrm>
            <a:off x="1022756" y="4268053"/>
            <a:ext cx="4760366" cy="77248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决定一个周期的计数上限
</a:t>
            </a: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本课：ARR = 999</a:t>
            </a:r>
            <a:endParaRPr lang="en-US" sz="1995" dirty="0"/>
          </a:p>
        </p:txBody>
      </p:sp>
      <p:sp>
        <p:nvSpPr>
          <p:cNvPr id="15" name="s5_original_19"/>
          <p:cNvSpPr/>
          <p:nvPr>
            <p:custDataLst>
              <p:tags r:id="rId14"/>
            </p:custDataLst>
          </p:nvPr>
        </p:nvSpPr>
        <p:spPr>
          <a:xfrm>
            <a:off x="6269584" y="3565794"/>
            <a:ext cx="5177333" cy="1615196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16" name="s5_original_20"/>
          <p:cNvSpPr/>
          <p:nvPr>
            <p:custDataLst>
              <p:tags r:id="rId15"/>
            </p:custDataLst>
          </p:nvPr>
        </p:nvSpPr>
        <p:spPr>
          <a:xfrm>
            <a:off x="6269584" y="3565794"/>
            <a:ext cx="47777" cy="1615196"/>
          </a:xfrm>
          <a:prstGeom prst="rect">
            <a:avLst/>
          </a:prstGeom>
          <a:solidFill>
            <a:srgbClr val="8B1515"/>
          </a:solidFill>
          <a:ln w="12065">
            <a:solidFill>
              <a:srgbClr val="8B1515"/>
            </a:solidFill>
            <a:prstDash val="solid"/>
          </a:ln>
        </p:spPr>
      </p:sp>
      <p:sp>
        <p:nvSpPr>
          <p:cNvPr id="17" name="s5_original_21"/>
          <p:cNvSpPr/>
          <p:nvPr>
            <p:custDataLst>
              <p:tags r:id="rId16"/>
            </p:custDataLst>
          </p:nvPr>
        </p:nvSpPr>
        <p:spPr>
          <a:xfrm>
            <a:off x="6469380" y="3732581"/>
            <a:ext cx="4777740" cy="4125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8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CCR1  </a:t>
            </a:r>
            <a:r>
              <a:rPr lang="zh-CN" altLang="en-US" sz="218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输出</a:t>
            </a:r>
            <a:r>
              <a:rPr lang="zh-CN" altLang="en-US" sz="218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比较寄存器</a:t>
            </a:r>
            <a:endParaRPr lang="zh-CN" altLang="en-US" sz="2185" b="1" dirty="0">
              <a:solidFill>
                <a:srgbClr val="8B1515"/>
              </a:solidFill>
              <a:latin typeface="Noto Sans CJK SC" pitchFamily="34" charset="0"/>
              <a:ea typeface="Noto Sans CJK SC" pitchFamily="34" charset="-122"/>
              <a:cs typeface="Noto Sans CJK SC" pitchFamily="34" charset="-120"/>
            </a:endParaRPr>
          </a:p>
        </p:txBody>
      </p:sp>
      <p:sp>
        <p:nvSpPr>
          <p:cNvPr id="18" name="s5_original_22"/>
          <p:cNvSpPr/>
          <p:nvPr>
            <p:custDataLst>
              <p:tags r:id="rId17"/>
            </p:custDataLst>
          </p:nvPr>
        </p:nvSpPr>
        <p:spPr>
          <a:xfrm>
            <a:off x="6469380" y="4268053"/>
            <a:ext cx="4777740" cy="77248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与 CNT 比较，决定高电平长度
</a:t>
            </a: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例：CCR1 = 250</a:t>
            </a:r>
            <a:endParaRPr lang="en-US" sz="19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>
                <a:latin typeface="等线" panose="02010600030101010101" charset="-122"/>
                <a:ea typeface="等线" panose="02010600030101010101" charset="-122"/>
              </a:rPr>
              <a:t>PWM</a:t>
            </a:r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简介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0963" y="1236373"/>
            <a:ext cx="110500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/>
              <a:t>PWM</a:t>
            </a:r>
            <a:r>
              <a:rPr lang="zh-CN" altLang="en-US" sz="2800"/>
              <a:t>（</a:t>
            </a:r>
            <a:r>
              <a:rPr lang="en-US" altLang="zh-CN" sz="2800"/>
              <a:t>Pulse Width Modulation</a:t>
            </a:r>
            <a:r>
              <a:rPr lang="zh-CN" altLang="en-US" sz="2800"/>
              <a:t>）脉冲宽度调制</a:t>
            </a:r>
            <a:endParaRPr lang="en-US" altLang="zh-CN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在具有惯性的系统中，可以通过对一系列脉冲的宽度进行调制，来等效地获得所需要的模拟参量，常应用于电机控速等领域</a:t>
            </a:r>
            <a:endParaRPr lang="en-US" altLang="zh-CN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/>
              <a:t>PWM</a:t>
            </a:r>
            <a:r>
              <a:rPr lang="zh-CN" altLang="en-US" sz="2800"/>
              <a:t>参数：</a:t>
            </a:r>
            <a:endParaRPr lang="en-US" altLang="zh-CN" sz="2800"/>
          </a:p>
          <a:p>
            <a:r>
              <a:rPr lang="en-US" altLang="zh-CN" sz="2800"/>
              <a:t>     </a:t>
            </a:r>
            <a:r>
              <a:rPr lang="zh-CN" altLang="en-US" sz="2800"/>
              <a:t>频率 </a:t>
            </a:r>
            <a:r>
              <a:rPr lang="en-US" altLang="zh-CN" sz="2800"/>
              <a:t>= 1 / T</a:t>
            </a:r>
            <a:r>
              <a:rPr lang="en-US" altLang="zh-CN" sz="2800" baseline="-25000"/>
              <a:t>S            </a:t>
            </a:r>
            <a:r>
              <a:rPr lang="zh-CN" altLang="en-US" sz="2800"/>
              <a:t>占空比 </a:t>
            </a:r>
            <a:r>
              <a:rPr lang="en-US" altLang="zh-CN" sz="2800"/>
              <a:t>= T</a:t>
            </a:r>
            <a:r>
              <a:rPr lang="en-US" altLang="zh-CN" sz="2800" baseline="-25000"/>
              <a:t>ON </a:t>
            </a:r>
            <a:r>
              <a:rPr lang="en-US" altLang="zh-CN" sz="2800"/>
              <a:t>/ T</a:t>
            </a:r>
            <a:r>
              <a:rPr lang="en-US" altLang="zh-CN" sz="2800" baseline="-25000"/>
              <a:t>S           </a:t>
            </a:r>
            <a:r>
              <a:rPr lang="zh-CN" altLang="en-US" sz="2800"/>
              <a:t>分辨率 </a:t>
            </a:r>
            <a:r>
              <a:rPr lang="en-US" altLang="zh-CN" sz="2800"/>
              <a:t>= </a:t>
            </a:r>
            <a:r>
              <a:rPr lang="zh-CN" altLang="en-US" sz="2800"/>
              <a:t>占空比变化步距</a:t>
            </a:r>
            <a:endParaRPr lang="en-US" altLang="zh-CN" sz="2800" baseline="-250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395" y="3703190"/>
            <a:ext cx="4974605" cy="25016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6" r="17058" b="31270"/>
          <a:stretch>
            <a:fillRect/>
          </a:stretch>
        </p:blipFill>
        <p:spPr>
          <a:xfrm>
            <a:off x="6568068" y="3703190"/>
            <a:ext cx="4581314" cy="25016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6_original_7"/>
          <p:cNvSpPr/>
          <p:nvPr/>
        </p:nvSpPr>
        <p:spPr>
          <a:xfrm>
            <a:off x="927405" y="936605"/>
            <a:ext cx="10337292" cy="42135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75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已知：ARR = 9，向上计数</a:t>
            </a:r>
            <a:endParaRPr lang="en-US" sz="2375" dirty="0"/>
          </a:p>
        </p:txBody>
      </p:sp>
      <p:sp>
        <p:nvSpPr>
          <p:cNvPr id="4" name="s6_original_8"/>
          <p:cNvSpPr/>
          <p:nvPr/>
        </p:nvSpPr>
        <p:spPr>
          <a:xfrm>
            <a:off x="927202" y="2529962"/>
            <a:ext cx="764438" cy="790042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5" name="s6_original_9"/>
          <p:cNvSpPr/>
          <p:nvPr/>
        </p:nvSpPr>
        <p:spPr>
          <a:xfrm>
            <a:off x="927202" y="2661636"/>
            <a:ext cx="764438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2850" dirty="0"/>
          </a:p>
        </p:txBody>
      </p:sp>
      <p:sp>
        <p:nvSpPr>
          <p:cNvPr id="6" name="s6_original_10"/>
          <p:cNvSpPr/>
          <p:nvPr/>
        </p:nvSpPr>
        <p:spPr>
          <a:xfrm>
            <a:off x="1709014" y="2916204"/>
            <a:ext cx="121615" cy="0"/>
          </a:xfrm>
          <a:prstGeom prst="line">
            <a:avLst/>
          </a:prstGeom>
          <a:solidFill>
            <a:srgbClr val="FFFFFF">
              <a:alpha val="0"/>
            </a:srgbClr>
          </a:solidFill>
          <a:ln w="21717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7" name="s6_original_11"/>
          <p:cNvSpPr/>
          <p:nvPr/>
        </p:nvSpPr>
        <p:spPr>
          <a:xfrm>
            <a:off x="1874063" y="2529962"/>
            <a:ext cx="764438" cy="790042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8" name="s6_original_12"/>
          <p:cNvSpPr/>
          <p:nvPr/>
        </p:nvSpPr>
        <p:spPr>
          <a:xfrm>
            <a:off x="1874063" y="2661636"/>
            <a:ext cx="764438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2850" dirty="0"/>
          </a:p>
        </p:txBody>
      </p:sp>
      <p:sp>
        <p:nvSpPr>
          <p:cNvPr id="9" name="s6_original_13"/>
          <p:cNvSpPr/>
          <p:nvPr/>
        </p:nvSpPr>
        <p:spPr>
          <a:xfrm>
            <a:off x="2655875" y="2916204"/>
            <a:ext cx="121615" cy="0"/>
          </a:xfrm>
          <a:prstGeom prst="line">
            <a:avLst/>
          </a:prstGeom>
          <a:solidFill>
            <a:srgbClr val="FFFFFF">
              <a:alpha val="0"/>
            </a:srgbClr>
          </a:solidFill>
          <a:ln w="21717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10" name="s6_original_14"/>
          <p:cNvSpPr/>
          <p:nvPr/>
        </p:nvSpPr>
        <p:spPr>
          <a:xfrm>
            <a:off x="2820924" y="2529962"/>
            <a:ext cx="764438" cy="790042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11" name="s6_original_15"/>
          <p:cNvSpPr/>
          <p:nvPr/>
        </p:nvSpPr>
        <p:spPr>
          <a:xfrm>
            <a:off x="2820924" y="2661636"/>
            <a:ext cx="764438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2850" dirty="0"/>
          </a:p>
        </p:txBody>
      </p:sp>
      <p:sp>
        <p:nvSpPr>
          <p:cNvPr id="12" name="s6_original_16"/>
          <p:cNvSpPr/>
          <p:nvPr/>
        </p:nvSpPr>
        <p:spPr>
          <a:xfrm>
            <a:off x="3602736" y="2916204"/>
            <a:ext cx="121615" cy="0"/>
          </a:xfrm>
          <a:prstGeom prst="line">
            <a:avLst/>
          </a:prstGeom>
          <a:solidFill>
            <a:srgbClr val="FFFFFF">
              <a:alpha val="0"/>
            </a:srgbClr>
          </a:solidFill>
          <a:ln w="21717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13" name="s6_original_17"/>
          <p:cNvSpPr/>
          <p:nvPr/>
        </p:nvSpPr>
        <p:spPr>
          <a:xfrm>
            <a:off x="3767785" y="2529962"/>
            <a:ext cx="764438" cy="790042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14" name="s6_original_18"/>
          <p:cNvSpPr/>
          <p:nvPr/>
        </p:nvSpPr>
        <p:spPr>
          <a:xfrm>
            <a:off x="3767785" y="2661636"/>
            <a:ext cx="764438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2850" dirty="0"/>
          </a:p>
        </p:txBody>
      </p:sp>
      <p:sp>
        <p:nvSpPr>
          <p:cNvPr id="15" name="s6_original_19"/>
          <p:cNvSpPr/>
          <p:nvPr/>
        </p:nvSpPr>
        <p:spPr>
          <a:xfrm>
            <a:off x="4549597" y="2916204"/>
            <a:ext cx="121615" cy="0"/>
          </a:xfrm>
          <a:prstGeom prst="line">
            <a:avLst/>
          </a:prstGeom>
          <a:solidFill>
            <a:srgbClr val="FFFFFF">
              <a:alpha val="0"/>
            </a:srgbClr>
          </a:solidFill>
          <a:ln w="21717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16" name="s6_original_20"/>
          <p:cNvSpPr/>
          <p:nvPr/>
        </p:nvSpPr>
        <p:spPr>
          <a:xfrm>
            <a:off x="4714646" y="2529962"/>
            <a:ext cx="764438" cy="790042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17" name="s6_original_21"/>
          <p:cNvSpPr/>
          <p:nvPr/>
        </p:nvSpPr>
        <p:spPr>
          <a:xfrm>
            <a:off x="4714646" y="2661636"/>
            <a:ext cx="764438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2850" dirty="0"/>
          </a:p>
        </p:txBody>
      </p:sp>
      <p:sp>
        <p:nvSpPr>
          <p:cNvPr id="18" name="s6_original_22"/>
          <p:cNvSpPr/>
          <p:nvPr/>
        </p:nvSpPr>
        <p:spPr>
          <a:xfrm>
            <a:off x="5496458" y="2916204"/>
            <a:ext cx="121615" cy="0"/>
          </a:xfrm>
          <a:prstGeom prst="line">
            <a:avLst/>
          </a:prstGeom>
          <a:solidFill>
            <a:srgbClr val="FFFFFF">
              <a:alpha val="0"/>
            </a:srgbClr>
          </a:solidFill>
          <a:ln w="21717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19" name="s6_original_23"/>
          <p:cNvSpPr/>
          <p:nvPr/>
        </p:nvSpPr>
        <p:spPr>
          <a:xfrm>
            <a:off x="5661508" y="2529962"/>
            <a:ext cx="764438" cy="790042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20" name="s6_original_24"/>
          <p:cNvSpPr/>
          <p:nvPr/>
        </p:nvSpPr>
        <p:spPr>
          <a:xfrm>
            <a:off x="5661508" y="2661636"/>
            <a:ext cx="764438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</a:t>
            </a:r>
            <a:endParaRPr lang="en-US" sz="2850" dirty="0"/>
          </a:p>
        </p:txBody>
      </p:sp>
      <p:sp>
        <p:nvSpPr>
          <p:cNvPr id="21" name="s6_original_25"/>
          <p:cNvSpPr/>
          <p:nvPr/>
        </p:nvSpPr>
        <p:spPr>
          <a:xfrm>
            <a:off x="6443320" y="2916204"/>
            <a:ext cx="121615" cy="0"/>
          </a:xfrm>
          <a:prstGeom prst="line">
            <a:avLst/>
          </a:prstGeom>
          <a:solidFill>
            <a:srgbClr val="FFFFFF">
              <a:alpha val="0"/>
            </a:srgbClr>
          </a:solidFill>
          <a:ln w="21717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22" name="s6_original_26"/>
          <p:cNvSpPr/>
          <p:nvPr/>
        </p:nvSpPr>
        <p:spPr>
          <a:xfrm>
            <a:off x="6608369" y="2529962"/>
            <a:ext cx="764438" cy="790042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23" name="s6_original_27"/>
          <p:cNvSpPr/>
          <p:nvPr/>
        </p:nvSpPr>
        <p:spPr>
          <a:xfrm>
            <a:off x="6608369" y="2661636"/>
            <a:ext cx="764438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</a:t>
            </a:r>
            <a:endParaRPr lang="en-US" sz="2850" dirty="0"/>
          </a:p>
        </p:txBody>
      </p:sp>
      <p:sp>
        <p:nvSpPr>
          <p:cNvPr id="24" name="s6_original_28"/>
          <p:cNvSpPr/>
          <p:nvPr/>
        </p:nvSpPr>
        <p:spPr>
          <a:xfrm>
            <a:off x="7390181" y="2916204"/>
            <a:ext cx="121615" cy="0"/>
          </a:xfrm>
          <a:prstGeom prst="line">
            <a:avLst/>
          </a:prstGeom>
          <a:solidFill>
            <a:srgbClr val="FFFFFF">
              <a:alpha val="0"/>
            </a:srgbClr>
          </a:solidFill>
          <a:ln w="21717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25" name="s6_original_29"/>
          <p:cNvSpPr/>
          <p:nvPr/>
        </p:nvSpPr>
        <p:spPr>
          <a:xfrm>
            <a:off x="7555230" y="2529962"/>
            <a:ext cx="764438" cy="790042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26" name="s6_original_30"/>
          <p:cNvSpPr/>
          <p:nvPr/>
        </p:nvSpPr>
        <p:spPr>
          <a:xfrm>
            <a:off x="7555230" y="2661636"/>
            <a:ext cx="764438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</a:t>
            </a:r>
            <a:endParaRPr lang="en-US" sz="2850" dirty="0"/>
          </a:p>
        </p:txBody>
      </p:sp>
      <p:sp>
        <p:nvSpPr>
          <p:cNvPr id="27" name="s6_original_31"/>
          <p:cNvSpPr/>
          <p:nvPr/>
        </p:nvSpPr>
        <p:spPr>
          <a:xfrm>
            <a:off x="8337042" y="2916204"/>
            <a:ext cx="121615" cy="0"/>
          </a:xfrm>
          <a:prstGeom prst="line">
            <a:avLst/>
          </a:prstGeom>
          <a:solidFill>
            <a:srgbClr val="FFFFFF">
              <a:alpha val="0"/>
            </a:srgbClr>
          </a:solidFill>
          <a:ln w="21717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28" name="s6_original_32"/>
          <p:cNvSpPr/>
          <p:nvPr/>
        </p:nvSpPr>
        <p:spPr>
          <a:xfrm>
            <a:off x="8502091" y="2529962"/>
            <a:ext cx="764438" cy="790042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29" name="s6_original_33"/>
          <p:cNvSpPr/>
          <p:nvPr/>
        </p:nvSpPr>
        <p:spPr>
          <a:xfrm>
            <a:off x="8502091" y="2661636"/>
            <a:ext cx="764438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8</a:t>
            </a:r>
            <a:endParaRPr lang="en-US" sz="2850" dirty="0"/>
          </a:p>
        </p:txBody>
      </p:sp>
      <p:sp>
        <p:nvSpPr>
          <p:cNvPr id="30" name="s6_original_34"/>
          <p:cNvSpPr/>
          <p:nvPr/>
        </p:nvSpPr>
        <p:spPr>
          <a:xfrm>
            <a:off x="9283903" y="2916204"/>
            <a:ext cx="121615" cy="0"/>
          </a:xfrm>
          <a:prstGeom prst="line">
            <a:avLst/>
          </a:prstGeom>
          <a:solidFill>
            <a:srgbClr val="FFFFFF">
              <a:alpha val="0"/>
            </a:srgbClr>
          </a:solidFill>
          <a:ln w="21717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31" name="s6_original_35"/>
          <p:cNvSpPr/>
          <p:nvPr/>
        </p:nvSpPr>
        <p:spPr>
          <a:xfrm>
            <a:off x="9448952" y="2529962"/>
            <a:ext cx="764438" cy="790042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32" name="s6_original_36"/>
          <p:cNvSpPr/>
          <p:nvPr/>
        </p:nvSpPr>
        <p:spPr>
          <a:xfrm>
            <a:off x="9448952" y="2661636"/>
            <a:ext cx="764438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9</a:t>
            </a:r>
            <a:endParaRPr lang="en-US" sz="2850" dirty="0"/>
          </a:p>
        </p:txBody>
      </p:sp>
      <p:sp>
        <p:nvSpPr>
          <p:cNvPr id="33" name="s6_original_37"/>
          <p:cNvSpPr/>
          <p:nvPr/>
        </p:nvSpPr>
        <p:spPr>
          <a:xfrm>
            <a:off x="10230764" y="2916204"/>
            <a:ext cx="121615" cy="0"/>
          </a:xfrm>
          <a:prstGeom prst="line">
            <a:avLst/>
          </a:prstGeom>
          <a:solidFill>
            <a:srgbClr val="FFFFFF">
              <a:alpha val="0"/>
            </a:srgbClr>
          </a:solidFill>
          <a:ln w="21717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34" name="s6_original_38"/>
          <p:cNvSpPr/>
          <p:nvPr/>
        </p:nvSpPr>
        <p:spPr>
          <a:xfrm>
            <a:off x="10395814" y="2529962"/>
            <a:ext cx="764438" cy="790042"/>
          </a:xfrm>
          <a:prstGeom prst="rect">
            <a:avLst/>
          </a:prstGeom>
          <a:solidFill>
            <a:srgbClr val="EAF6EF"/>
          </a:solidFill>
          <a:ln w="12065">
            <a:solidFill>
              <a:srgbClr val="2B7A59"/>
            </a:solidFill>
            <a:prstDash val="solid"/>
          </a:ln>
        </p:spPr>
      </p:sp>
      <p:sp>
        <p:nvSpPr>
          <p:cNvPr id="35" name="s6_original_39"/>
          <p:cNvSpPr/>
          <p:nvPr/>
        </p:nvSpPr>
        <p:spPr>
          <a:xfrm>
            <a:off x="10395814" y="2661636"/>
            <a:ext cx="764438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50" b="1" dirty="0">
                <a:solidFill>
                  <a:srgbClr val="2B7A5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?</a:t>
            </a:r>
            <a:endParaRPr lang="en-US" sz="2850" dirty="0"/>
          </a:p>
        </p:txBody>
      </p:sp>
      <p:sp>
        <p:nvSpPr>
          <p:cNvPr id="36" name="s6_original_40"/>
          <p:cNvSpPr/>
          <p:nvPr/>
        </p:nvSpPr>
        <p:spPr>
          <a:xfrm>
            <a:off x="1074877" y="3873033"/>
            <a:ext cx="9642348" cy="49158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6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问题 1：9 后面的下一拍是什么？</a:t>
            </a:r>
            <a:endParaRPr lang="en-US" sz="2565" dirty="0"/>
          </a:p>
        </p:txBody>
      </p:sp>
      <p:sp>
        <p:nvSpPr>
          <p:cNvPr id="37" name="s6_original_41"/>
          <p:cNvSpPr/>
          <p:nvPr/>
        </p:nvSpPr>
        <p:spPr>
          <a:xfrm>
            <a:off x="1074877" y="4513844"/>
            <a:ext cx="9642348" cy="49158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6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问题 2：一个完整周期是 9 拍，还是 10 拍？</a:t>
            </a:r>
            <a:endParaRPr lang="en-US" sz="25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7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 0 数到 9，包含的是 10 个状态</a:t>
            </a:r>
            <a:endParaRPr lang="en-US" sz="2855" dirty="0"/>
          </a:p>
        </p:txBody>
      </p:sp>
      <p:sp>
        <p:nvSpPr>
          <p:cNvPr id="3" name="s7_original_7"/>
          <p:cNvSpPr/>
          <p:nvPr/>
        </p:nvSpPr>
        <p:spPr>
          <a:xfrm>
            <a:off x="1283360" y="4373392"/>
            <a:ext cx="7071055" cy="0"/>
          </a:xfrm>
          <a:prstGeom prst="line">
            <a:avLst/>
          </a:prstGeom>
          <a:solidFill>
            <a:srgbClr val="FFFFFF">
              <a:alpha val="0"/>
            </a:srgbClr>
          </a:solidFill>
          <a:ln w="5429">
            <a:solidFill>
              <a:srgbClr val="DEDEDE"/>
            </a:solidFill>
            <a:prstDash val="solid"/>
          </a:ln>
        </p:spPr>
      </p:sp>
      <p:sp>
        <p:nvSpPr>
          <p:cNvPr id="4" name="s7_original_8"/>
          <p:cNvSpPr/>
          <p:nvPr/>
        </p:nvSpPr>
        <p:spPr>
          <a:xfrm>
            <a:off x="883768" y="4250497"/>
            <a:ext cx="251917" cy="24579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4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140" dirty="0"/>
          </a:p>
        </p:txBody>
      </p:sp>
      <p:sp>
        <p:nvSpPr>
          <p:cNvPr id="5" name="s7_original_9"/>
          <p:cNvSpPr/>
          <p:nvPr/>
        </p:nvSpPr>
        <p:spPr>
          <a:xfrm>
            <a:off x="1283360" y="4097365"/>
            <a:ext cx="7071055" cy="0"/>
          </a:xfrm>
          <a:prstGeom prst="line">
            <a:avLst/>
          </a:prstGeom>
          <a:solidFill>
            <a:srgbClr val="FFFFFF">
              <a:alpha val="0"/>
            </a:srgbClr>
          </a:solidFill>
          <a:ln w="5429">
            <a:solidFill>
              <a:srgbClr val="DEDEDE"/>
            </a:solidFill>
            <a:prstDash val="solid"/>
          </a:ln>
        </p:spPr>
      </p:sp>
      <p:sp>
        <p:nvSpPr>
          <p:cNvPr id="6" name="s7_original_10"/>
          <p:cNvSpPr/>
          <p:nvPr/>
        </p:nvSpPr>
        <p:spPr>
          <a:xfrm>
            <a:off x="883768" y="3974470"/>
            <a:ext cx="251917" cy="24579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4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140" dirty="0"/>
          </a:p>
        </p:txBody>
      </p:sp>
      <p:sp>
        <p:nvSpPr>
          <p:cNvPr id="7" name="s7_original_11"/>
          <p:cNvSpPr/>
          <p:nvPr/>
        </p:nvSpPr>
        <p:spPr>
          <a:xfrm>
            <a:off x="1283360" y="3821339"/>
            <a:ext cx="7071055" cy="0"/>
          </a:xfrm>
          <a:prstGeom prst="line">
            <a:avLst/>
          </a:prstGeom>
          <a:solidFill>
            <a:srgbClr val="FFFFFF">
              <a:alpha val="0"/>
            </a:srgbClr>
          </a:solidFill>
          <a:ln w="5429">
            <a:solidFill>
              <a:srgbClr val="DEDEDE"/>
            </a:solidFill>
            <a:prstDash val="solid"/>
          </a:ln>
        </p:spPr>
      </p:sp>
      <p:sp>
        <p:nvSpPr>
          <p:cNvPr id="8" name="s7_original_12"/>
          <p:cNvSpPr/>
          <p:nvPr/>
        </p:nvSpPr>
        <p:spPr>
          <a:xfrm>
            <a:off x="883768" y="3698443"/>
            <a:ext cx="251917" cy="24579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4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140" dirty="0"/>
          </a:p>
        </p:txBody>
      </p:sp>
      <p:sp>
        <p:nvSpPr>
          <p:cNvPr id="9" name="s7_original_13"/>
          <p:cNvSpPr/>
          <p:nvPr/>
        </p:nvSpPr>
        <p:spPr>
          <a:xfrm>
            <a:off x="1283360" y="3545312"/>
            <a:ext cx="7071055" cy="0"/>
          </a:xfrm>
          <a:prstGeom prst="line">
            <a:avLst/>
          </a:prstGeom>
          <a:solidFill>
            <a:srgbClr val="FFFFFF">
              <a:alpha val="0"/>
            </a:srgbClr>
          </a:solidFill>
          <a:ln w="5429">
            <a:solidFill>
              <a:srgbClr val="DEDEDE"/>
            </a:solidFill>
            <a:prstDash val="solid"/>
          </a:ln>
        </p:spPr>
      </p:sp>
      <p:sp>
        <p:nvSpPr>
          <p:cNvPr id="10" name="s7_original_14"/>
          <p:cNvSpPr/>
          <p:nvPr/>
        </p:nvSpPr>
        <p:spPr>
          <a:xfrm>
            <a:off x="883768" y="3422416"/>
            <a:ext cx="251917" cy="24579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4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140" dirty="0"/>
          </a:p>
        </p:txBody>
      </p:sp>
      <p:sp>
        <p:nvSpPr>
          <p:cNvPr id="11" name="s7_original_15"/>
          <p:cNvSpPr/>
          <p:nvPr/>
        </p:nvSpPr>
        <p:spPr>
          <a:xfrm>
            <a:off x="1283360" y="3269285"/>
            <a:ext cx="7071055" cy="0"/>
          </a:xfrm>
          <a:prstGeom prst="line">
            <a:avLst/>
          </a:prstGeom>
          <a:solidFill>
            <a:srgbClr val="FFFFFF">
              <a:alpha val="0"/>
            </a:srgbClr>
          </a:solidFill>
          <a:ln w="5429">
            <a:solidFill>
              <a:srgbClr val="DEDEDE"/>
            </a:solidFill>
            <a:prstDash val="solid"/>
          </a:ln>
        </p:spPr>
      </p:sp>
      <p:sp>
        <p:nvSpPr>
          <p:cNvPr id="12" name="s7_original_16"/>
          <p:cNvSpPr/>
          <p:nvPr/>
        </p:nvSpPr>
        <p:spPr>
          <a:xfrm>
            <a:off x="883768" y="3146389"/>
            <a:ext cx="251917" cy="24579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4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1140" dirty="0"/>
          </a:p>
        </p:txBody>
      </p:sp>
      <p:sp>
        <p:nvSpPr>
          <p:cNvPr id="13" name="s7_original_17"/>
          <p:cNvSpPr/>
          <p:nvPr/>
        </p:nvSpPr>
        <p:spPr>
          <a:xfrm>
            <a:off x="1283360" y="2993258"/>
            <a:ext cx="7071055" cy="0"/>
          </a:xfrm>
          <a:prstGeom prst="line">
            <a:avLst/>
          </a:prstGeom>
          <a:solidFill>
            <a:srgbClr val="FFFFFF">
              <a:alpha val="0"/>
            </a:srgbClr>
          </a:solidFill>
          <a:ln w="5429">
            <a:solidFill>
              <a:srgbClr val="DEDEDE"/>
            </a:solidFill>
            <a:prstDash val="solid"/>
          </a:ln>
        </p:spPr>
      </p:sp>
      <p:sp>
        <p:nvSpPr>
          <p:cNvPr id="14" name="s7_original_18"/>
          <p:cNvSpPr/>
          <p:nvPr/>
        </p:nvSpPr>
        <p:spPr>
          <a:xfrm>
            <a:off x="883768" y="2870363"/>
            <a:ext cx="251917" cy="24579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4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</a:t>
            </a:r>
            <a:endParaRPr lang="en-US" sz="1140" dirty="0"/>
          </a:p>
        </p:txBody>
      </p:sp>
      <p:sp>
        <p:nvSpPr>
          <p:cNvPr id="15" name="s7_original_19"/>
          <p:cNvSpPr/>
          <p:nvPr/>
        </p:nvSpPr>
        <p:spPr>
          <a:xfrm>
            <a:off x="1283360" y="2717231"/>
            <a:ext cx="7071055" cy="0"/>
          </a:xfrm>
          <a:prstGeom prst="line">
            <a:avLst/>
          </a:prstGeom>
          <a:solidFill>
            <a:srgbClr val="FFFFFF">
              <a:alpha val="0"/>
            </a:srgbClr>
          </a:solidFill>
          <a:ln w="5429">
            <a:solidFill>
              <a:srgbClr val="DEDEDE"/>
            </a:solidFill>
            <a:prstDash val="solid"/>
          </a:ln>
        </p:spPr>
      </p:sp>
      <p:sp>
        <p:nvSpPr>
          <p:cNvPr id="16" name="s7_original_20"/>
          <p:cNvSpPr/>
          <p:nvPr/>
        </p:nvSpPr>
        <p:spPr>
          <a:xfrm>
            <a:off x="883768" y="2594336"/>
            <a:ext cx="251917" cy="24579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4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</a:t>
            </a:r>
            <a:endParaRPr lang="en-US" sz="1140" dirty="0"/>
          </a:p>
        </p:txBody>
      </p:sp>
      <p:sp>
        <p:nvSpPr>
          <p:cNvPr id="17" name="s7_original_21"/>
          <p:cNvSpPr/>
          <p:nvPr/>
        </p:nvSpPr>
        <p:spPr>
          <a:xfrm>
            <a:off x="1283360" y="2441204"/>
            <a:ext cx="7071055" cy="0"/>
          </a:xfrm>
          <a:prstGeom prst="line">
            <a:avLst/>
          </a:prstGeom>
          <a:solidFill>
            <a:srgbClr val="FFFFFF">
              <a:alpha val="0"/>
            </a:srgbClr>
          </a:solidFill>
          <a:ln w="5429">
            <a:solidFill>
              <a:srgbClr val="DEDEDE"/>
            </a:solidFill>
            <a:prstDash val="solid"/>
          </a:ln>
        </p:spPr>
      </p:sp>
      <p:sp>
        <p:nvSpPr>
          <p:cNvPr id="18" name="s7_original_22"/>
          <p:cNvSpPr/>
          <p:nvPr/>
        </p:nvSpPr>
        <p:spPr>
          <a:xfrm>
            <a:off x="883768" y="2318309"/>
            <a:ext cx="251917" cy="24579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4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</a:t>
            </a:r>
            <a:endParaRPr lang="en-US" sz="1140" dirty="0"/>
          </a:p>
        </p:txBody>
      </p:sp>
      <p:sp>
        <p:nvSpPr>
          <p:cNvPr id="19" name="s7_original_23"/>
          <p:cNvSpPr/>
          <p:nvPr/>
        </p:nvSpPr>
        <p:spPr>
          <a:xfrm>
            <a:off x="1283360" y="2165177"/>
            <a:ext cx="7071055" cy="0"/>
          </a:xfrm>
          <a:prstGeom prst="line">
            <a:avLst/>
          </a:prstGeom>
          <a:solidFill>
            <a:srgbClr val="FFFFFF">
              <a:alpha val="0"/>
            </a:srgbClr>
          </a:solidFill>
          <a:ln w="5429">
            <a:solidFill>
              <a:srgbClr val="DEDEDE"/>
            </a:solidFill>
            <a:prstDash val="solid"/>
          </a:ln>
        </p:spPr>
      </p:sp>
      <p:sp>
        <p:nvSpPr>
          <p:cNvPr id="20" name="s7_original_24"/>
          <p:cNvSpPr/>
          <p:nvPr/>
        </p:nvSpPr>
        <p:spPr>
          <a:xfrm>
            <a:off x="883768" y="2042282"/>
            <a:ext cx="251917" cy="24579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4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8</a:t>
            </a:r>
            <a:endParaRPr lang="en-US" sz="1140" dirty="0"/>
          </a:p>
        </p:txBody>
      </p:sp>
      <p:sp>
        <p:nvSpPr>
          <p:cNvPr id="21" name="s7_original_25"/>
          <p:cNvSpPr/>
          <p:nvPr/>
        </p:nvSpPr>
        <p:spPr>
          <a:xfrm>
            <a:off x="1283360" y="1889150"/>
            <a:ext cx="7071055" cy="0"/>
          </a:xfrm>
          <a:prstGeom prst="line">
            <a:avLst/>
          </a:prstGeom>
          <a:solidFill>
            <a:srgbClr val="FFFFFF">
              <a:alpha val="0"/>
            </a:srgbClr>
          </a:solidFill>
          <a:ln w="5429">
            <a:solidFill>
              <a:srgbClr val="DEDEDE"/>
            </a:solidFill>
            <a:prstDash val="solid"/>
          </a:ln>
        </p:spPr>
      </p:sp>
      <p:sp>
        <p:nvSpPr>
          <p:cNvPr id="22" name="s7_original_26"/>
          <p:cNvSpPr/>
          <p:nvPr/>
        </p:nvSpPr>
        <p:spPr>
          <a:xfrm>
            <a:off x="883768" y="1766255"/>
            <a:ext cx="251917" cy="24579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4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9</a:t>
            </a:r>
            <a:endParaRPr lang="en-US" sz="1140" dirty="0"/>
          </a:p>
        </p:txBody>
      </p:sp>
      <p:sp>
        <p:nvSpPr>
          <p:cNvPr id="23" name="s7_original_27"/>
          <p:cNvSpPr/>
          <p:nvPr/>
        </p:nvSpPr>
        <p:spPr>
          <a:xfrm>
            <a:off x="1283360" y="4373392"/>
            <a:ext cx="707106" cy="0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24" name="s7_original_28"/>
          <p:cNvSpPr/>
          <p:nvPr/>
        </p:nvSpPr>
        <p:spPr>
          <a:xfrm flipV="1">
            <a:off x="1990466" y="4097365"/>
            <a:ext cx="0" cy="276027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25" name="s7_original_29"/>
          <p:cNvSpPr/>
          <p:nvPr/>
        </p:nvSpPr>
        <p:spPr>
          <a:xfrm>
            <a:off x="1465783" y="4531401"/>
            <a:ext cx="330098" cy="2633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2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520" dirty="0"/>
          </a:p>
        </p:txBody>
      </p:sp>
      <p:sp>
        <p:nvSpPr>
          <p:cNvPr id="26" name="s7_original_30"/>
          <p:cNvSpPr/>
          <p:nvPr/>
        </p:nvSpPr>
        <p:spPr>
          <a:xfrm>
            <a:off x="1990466" y="4097365"/>
            <a:ext cx="707106" cy="0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27" name="s7_original_31"/>
          <p:cNvSpPr/>
          <p:nvPr/>
        </p:nvSpPr>
        <p:spPr>
          <a:xfrm flipV="1">
            <a:off x="2697571" y="3821339"/>
            <a:ext cx="0" cy="276027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28" name="s7_original_32"/>
          <p:cNvSpPr/>
          <p:nvPr/>
        </p:nvSpPr>
        <p:spPr>
          <a:xfrm>
            <a:off x="2172889" y="4531401"/>
            <a:ext cx="330098" cy="2633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2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520" dirty="0"/>
          </a:p>
        </p:txBody>
      </p:sp>
      <p:sp>
        <p:nvSpPr>
          <p:cNvPr id="29" name="s7_original_33"/>
          <p:cNvSpPr/>
          <p:nvPr/>
        </p:nvSpPr>
        <p:spPr>
          <a:xfrm>
            <a:off x="2697571" y="3821339"/>
            <a:ext cx="707106" cy="0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30" name="s7_original_34"/>
          <p:cNvSpPr/>
          <p:nvPr/>
        </p:nvSpPr>
        <p:spPr>
          <a:xfrm flipV="1">
            <a:off x="3404677" y="3545312"/>
            <a:ext cx="0" cy="276027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31" name="s7_original_35"/>
          <p:cNvSpPr/>
          <p:nvPr/>
        </p:nvSpPr>
        <p:spPr>
          <a:xfrm>
            <a:off x="2879994" y="4531401"/>
            <a:ext cx="330098" cy="2633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2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520" dirty="0"/>
          </a:p>
        </p:txBody>
      </p:sp>
      <p:sp>
        <p:nvSpPr>
          <p:cNvPr id="32" name="s7_original_36"/>
          <p:cNvSpPr/>
          <p:nvPr/>
        </p:nvSpPr>
        <p:spPr>
          <a:xfrm>
            <a:off x="3404677" y="3545312"/>
            <a:ext cx="707106" cy="0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33" name="s7_original_37"/>
          <p:cNvSpPr/>
          <p:nvPr/>
        </p:nvSpPr>
        <p:spPr>
          <a:xfrm flipV="1">
            <a:off x="4111782" y="3269285"/>
            <a:ext cx="0" cy="276027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34" name="s7_original_38"/>
          <p:cNvSpPr/>
          <p:nvPr/>
        </p:nvSpPr>
        <p:spPr>
          <a:xfrm>
            <a:off x="3587100" y="4531401"/>
            <a:ext cx="330098" cy="2633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2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520" dirty="0"/>
          </a:p>
        </p:txBody>
      </p:sp>
      <p:sp>
        <p:nvSpPr>
          <p:cNvPr id="35" name="s7_original_39"/>
          <p:cNvSpPr/>
          <p:nvPr/>
        </p:nvSpPr>
        <p:spPr>
          <a:xfrm>
            <a:off x="4111782" y="3269285"/>
            <a:ext cx="707106" cy="0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36" name="s7_original_40"/>
          <p:cNvSpPr/>
          <p:nvPr/>
        </p:nvSpPr>
        <p:spPr>
          <a:xfrm flipV="1">
            <a:off x="4818888" y="2993258"/>
            <a:ext cx="0" cy="276027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37" name="s7_original_41"/>
          <p:cNvSpPr/>
          <p:nvPr/>
        </p:nvSpPr>
        <p:spPr>
          <a:xfrm>
            <a:off x="4294205" y="4531401"/>
            <a:ext cx="330098" cy="2633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2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1520" dirty="0"/>
          </a:p>
        </p:txBody>
      </p:sp>
      <p:sp>
        <p:nvSpPr>
          <p:cNvPr id="38" name="s7_original_42"/>
          <p:cNvSpPr/>
          <p:nvPr/>
        </p:nvSpPr>
        <p:spPr>
          <a:xfrm>
            <a:off x="4818888" y="2993258"/>
            <a:ext cx="707106" cy="0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39" name="s7_original_43"/>
          <p:cNvSpPr/>
          <p:nvPr/>
        </p:nvSpPr>
        <p:spPr>
          <a:xfrm flipV="1">
            <a:off x="5525994" y="2717231"/>
            <a:ext cx="0" cy="276027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40" name="s7_original_44"/>
          <p:cNvSpPr/>
          <p:nvPr/>
        </p:nvSpPr>
        <p:spPr>
          <a:xfrm>
            <a:off x="5001311" y="4531401"/>
            <a:ext cx="330098" cy="2633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2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</a:t>
            </a:r>
            <a:endParaRPr lang="en-US" sz="1520" dirty="0"/>
          </a:p>
        </p:txBody>
      </p:sp>
      <p:sp>
        <p:nvSpPr>
          <p:cNvPr id="41" name="s7_original_45"/>
          <p:cNvSpPr/>
          <p:nvPr/>
        </p:nvSpPr>
        <p:spPr>
          <a:xfrm>
            <a:off x="5525994" y="2717231"/>
            <a:ext cx="707106" cy="0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42" name="s7_original_46"/>
          <p:cNvSpPr/>
          <p:nvPr/>
        </p:nvSpPr>
        <p:spPr>
          <a:xfrm flipV="1">
            <a:off x="6233099" y="2441204"/>
            <a:ext cx="0" cy="276027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43" name="s7_original_47"/>
          <p:cNvSpPr/>
          <p:nvPr/>
        </p:nvSpPr>
        <p:spPr>
          <a:xfrm>
            <a:off x="5708417" y="4531401"/>
            <a:ext cx="330098" cy="2633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2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</a:t>
            </a:r>
            <a:endParaRPr lang="en-US" sz="1520" dirty="0"/>
          </a:p>
        </p:txBody>
      </p:sp>
      <p:sp>
        <p:nvSpPr>
          <p:cNvPr id="44" name="s7_original_48"/>
          <p:cNvSpPr/>
          <p:nvPr/>
        </p:nvSpPr>
        <p:spPr>
          <a:xfrm>
            <a:off x="6233099" y="2441204"/>
            <a:ext cx="707106" cy="0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45" name="s7_original_49"/>
          <p:cNvSpPr/>
          <p:nvPr/>
        </p:nvSpPr>
        <p:spPr>
          <a:xfrm flipV="1">
            <a:off x="6940205" y="2165177"/>
            <a:ext cx="0" cy="276027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46" name="s7_original_50"/>
          <p:cNvSpPr/>
          <p:nvPr/>
        </p:nvSpPr>
        <p:spPr>
          <a:xfrm>
            <a:off x="6415522" y="4531401"/>
            <a:ext cx="330098" cy="2633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2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</a:t>
            </a:r>
            <a:endParaRPr lang="en-US" sz="1520" dirty="0"/>
          </a:p>
        </p:txBody>
      </p:sp>
      <p:sp>
        <p:nvSpPr>
          <p:cNvPr id="47" name="s7_original_51"/>
          <p:cNvSpPr/>
          <p:nvPr/>
        </p:nvSpPr>
        <p:spPr>
          <a:xfrm>
            <a:off x="6940205" y="2165177"/>
            <a:ext cx="707106" cy="0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48" name="s7_original_52"/>
          <p:cNvSpPr/>
          <p:nvPr/>
        </p:nvSpPr>
        <p:spPr>
          <a:xfrm flipV="1">
            <a:off x="7647310" y="1889150"/>
            <a:ext cx="0" cy="276027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49" name="s7_original_53"/>
          <p:cNvSpPr/>
          <p:nvPr/>
        </p:nvSpPr>
        <p:spPr>
          <a:xfrm>
            <a:off x="7122628" y="4531401"/>
            <a:ext cx="330098" cy="2633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2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8</a:t>
            </a:r>
            <a:endParaRPr lang="en-US" sz="1520" dirty="0"/>
          </a:p>
        </p:txBody>
      </p:sp>
      <p:sp>
        <p:nvSpPr>
          <p:cNvPr id="50" name="s7_original_54"/>
          <p:cNvSpPr/>
          <p:nvPr/>
        </p:nvSpPr>
        <p:spPr>
          <a:xfrm>
            <a:off x="7647310" y="1889150"/>
            <a:ext cx="707106" cy="0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51" name="s7_original_55"/>
          <p:cNvSpPr/>
          <p:nvPr/>
        </p:nvSpPr>
        <p:spPr>
          <a:xfrm>
            <a:off x="7829733" y="4531401"/>
            <a:ext cx="330098" cy="2633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2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9</a:t>
            </a:r>
            <a:endParaRPr lang="en-US" sz="1520" dirty="0"/>
          </a:p>
        </p:txBody>
      </p:sp>
      <p:sp>
        <p:nvSpPr>
          <p:cNvPr id="52" name="s7_original_56"/>
          <p:cNvSpPr/>
          <p:nvPr/>
        </p:nvSpPr>
        <p:spPr>
          <a:xfrm>
            <a:off x="8354416" y="1889150"/>
            <a:ext cx="0" cy="2484242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53" name="s7_original_57"/>
          <p:cNvSpPr/>
          <p:nvPr/>
        </p:nvSpPr>
        <p:spPr>
          <a:xfrm>
            <a:off x="8354416" y="4373392"/>
            <a:ext cx="547268" cy="0"/>
          </a:xfrm>
          <a:prstGeom prst="line">
            <a:avLst/>
          </a:prstGeom>
          <a:solidFill>
            <a:srgbClr val="FFFFFF">
              <a:alpha val="0"/>
            </a:srgbClr>
          </a:solidFill>
          <a:ln w="31369">
            <a:solidFill>
              <a:srgbClr val="8B1515"/>
            </a:solidFill>
            <a:prstDash val="solid"/>
          </a:ln>
        </p:spPr>
      </p:sp>
      <p:sp>
        <p:nvSpPr>
          <p:cNvPr id="54" name="s7_original_58"/>
          <p:cNvSpPr/>
          <p:nvPr/>
        </p:nvSpPr>
        <p:spPr>
          <a:xfrm>
            <a:off x="909828" y="1397569"/>
            <a:ext cx="590702" cy="2633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1425" dirty="0"/>
          </a:p>
        </p:txBody>
      </p:sp>
      <p:sp>
        <p:nvSpPr>
          <p:cNvPr id="55" name="s7_original_59"/>
          <p:cNvSpPr/>
          <p:nvPr/>
        </p:nvSpPr>
        <p:spPr>
          <a:xfrm>
            <a:off x="7034022" y="4926421"/>
            <a:ext cx="1320394" cy="2633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3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计数拍</a:t>
            </a:r>
            <a:endParaRPr lang="en-US" sz="1330" dirty="0"/>
          </a:p>
        </p:txBody>
      </p:sp>
      <p:sp>
        <p:nvSpPr>
          <p:cNvPr id="56" name="s7_original_60"/>
          <p:cNvSpPr/>
          <p:nvPr/>
        </p:nvSpPr>
        <p:spPr>
          <a:xfrm>
            <a:off x="9049360" y="1897929"/>
            <a:ext cx="2380183" cy="2457907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57" name="s7_original_61"/>
          <p:cNvSpPr/>
          <p:nvPr/>
        </p:nvSpPr>
        <p:spPr>
          <a:xfrm>
            <a:off x="9188348" y="2073493"/>
            <a:ext cx="2102206" cy="66714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1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 拍</a:t>
            </a:r>
            <a:endParaRPr lang="en-US" sz="3610" dirty="0"/>
          </a:p>
        </p:txBody>
      </p:sp>
      <p:sp>
        <p:nvSpPr>
          <p:cNvPr id="58" name="s7_original_62"/>
          <p:cNvSpPr/>
          <p:nvPr/>
        </p:nvSpPr>
        <p:spPr>
          <a:xfrm>
            <a:off x="9179662" y="2775753"/>
            <a:ext cx="2119579" cy="3950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不是 9 拍</a:t>
            </a:r>
            <a:endParaRPr lang="en-US" sz="1900" dirty="0"/>
          </a:p>
        </p:txBody>
      </p:sp>
      <p:sp>
        <p:nvSpPr>
          <p:cNvPr id="59" name="s7_original_63"/>
          <p:cNvSpPr/>
          <p:nvPr/>
        </p:nvSpPr>
        <p:spPr>
          <a:xfrm>
            <a:off x="9205722" y="3267334"/>
            <a:ext cx="2067458" cy="93927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1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 也占一拍</a:t>
            </a:r>
            <a:endParaRPr lang="en-US" sz="16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8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硬件路径</a:t>
            </a:r>
            <a:endParaRPr lang="en-US" sz="2855" dirty="0"/>
          </a:p>
        </p:txBody>
      </p:sp>
      <p:sp>
        <p:nvSpPr>
          <p:cNvPr id="3" name="s8_original_7"/>
          <p:cNvSpPr/>
          <p:nvPr/>
        </p:nvSpPr>
        <p:spPr>
          <a:xfrm>
            <a:off x="822960" y="2731861"/>
            <a:ext cx="2032711" cy="1202619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4" name="s8_original_8"/>
          <p:cNvSpPr/>
          <p:nvPr/>
        </p:nvSpPr>
        <p:spPr>
          <a:xfrm>
            <a:off x="901141" y="2924983"/>
            <a:ext cx="1876349" cy="3950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TIM3 时钟</a:t>
            </a:r>
            <a:endParaRPr lang="en-US" sz="2090" dirty="0"/>
          </a:p>
        </p:txBody>
      </p:sp>
      <p:sp>
        <p:nvSpPr>
          <p:cNvPr id="5" name="s8_original_9"/>
          <p:cNvSpPr/>
          <p:nvPr/>
        </p:nvSpPr>
        <p:spPr>
          <a:xfrm>
            <a:off x="909828" y="3478012"/>
            <a:ext cx="1858975" cy="25456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75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72 MHz</a:t>
            </a:r>
            <a:endParaRPr lang="en-US" sz="1375" dirty="0"/>
          </a:p>
        </p:txBody>
      </p:sp>
      <p:sp>
        <p:nvSpPr>
          <p:cNvPr id="6" name="s8_original_10"/>
          <p:cNvSpPr/>
          <p:nvPr/>
        </p:nvSpPr>
        <p:spPr>
          <a:xfrm>
            <a:off x="2868701" y="3337560"/>
            <a:ext cx="95555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7" name="s8_original_11"/>
          <p:cNvSpPr/>
          <p:nvPr/>
        </p:nvSpPr>
        <p:spPr>
          <a:xfrm>
            <a:off x="2977286" y="2731861"/>
            <a:ext cx="2032711" cy="1202619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8" name="s8_original_12"/>
          <p:cNvSpPr/>
          <p:nvPr/>
        </p:nvSpPr>
        <p:spPr>
          <a:xfrm>
            <a:off x="3055468" y="2924983"/>
            <a:ext cx="1876349" cy="3950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 = 71</a:t>
            </a:r>
            <a:endParaRPr lang="en-US" sz="2090" dirty="0"/>
          </a:p>
        </p:txBody>
      </p:sp>
      <p:sp>
        <p:nvSpPr>
          <p:cNvPr id="9" name="s8_original_13"/>
          <p:cNvSpPr/>
          <p:nvPr/>
        </p:nvSpPr>
        <p:spPr>
          <a:xfrm>
            <a:off x="3064154" y="3478012"/>
            <a:ext cx="1858975" cy="25456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75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 72 拍进一拍</a:t>
            </a:r>
            <a:endParaRPr lang="en-US" sz="1375" dirty="0"/>
          </a:p>
        </p:txBody>
      </p:sp>
      <p:sp>
        <p:nvSpPr>
          <p:cNvPr id="10" name="s8_original_14"/>
          <p:cNvSpPr/>
          <p:nvPr/>
        </p:nvSpPr>
        <p:spPr>
          <a:xfrm>
            <a:off x="5023028" y="3337560"/>
            <a:ext cx="95555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11" name="s8_original_15"/>
          <p:cNvSpPr/>
          <p:nvPr/>
        </p:nvSpPr>
        <p:spPr>
          <a:xfrm>
            <a:off x="5122926" y="2731861"/>
            <a:ext cx="2032711" cy="1202619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12" name="s8_original_16"/>
          <p:cNvSpPr/>
          <p:nvPr/>
        </p:nvSpPr>
        <p:spPr>
          <a:xfrm>
            <a:off x="5201107" y="2924983"/>
            <a:ext cx="1876349" cy="3950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2090" dirty="0"/>
          </a:p>
        </p:txBody>
      </p:sp>
      <p:sp>
        <p:nvSpPr>
          <p:cNvPr id="13" name="s8_original_17"/>
          <p:cNvSpPr/>
          <p:nvPr/>
        </p:nvSpPr>
        <p:spPr>
          <a:xfrm>
            <a:off x="5209794" y="3478012"/>
            <a:ext cx="1858975" cy="25456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75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 → 999</a:t>
            </a:r>
            <a:endParaRPr lang="en-US" sz="1375" dirty="0"/>
          </a:p>
        </p:txBody>
      </p:sp>
      <p:sp>
        <p:nvSpPr>
          <p:cNvPr id="14" name="s8_original_18"/>
          <p:cNvSpPr/>
          <p:nvPr/>
        </p:nvSpPr>
        <p:spPr>
          <a:xfrm>
            <a:off x="7168667" y="3337560"/>
            <a:ext cx="95555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15" name="s8_original_19"/>
          <p:cNvSpPr/>
          <p:nvPr/>
        </p:nvSpPr>
        <p:spPr>
          <a:xfrm>
            <a:off x="7268566" y="2731861"/>
            <a:ext cx="2032711" cy="1202619"/>
          </a:xfrm>
          <a:prstGeom prst="rect">
            <a:avLst/>
          </a:prstGeom>
          <a:solidFill>
            <a:srgbClr val="F7F1F1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16" name="s8_original_20"/>
          <p:cNvSpPr/>
          <p:nvPr/>
        </p:nvSpPr>
        <p:spPr>
          <a:xfrm>
            <a:off x="7346747" y="2924983"/>
            <a:ext cx="1876349" cy="3950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 &lt; CCR1 ?</a:t>
            </a:r>
            <a:endParaRPr lang="en-US" sz="1900" dirty="0"/>
          </a:p>
        </p:txBody>
      </p:sp>
      <p:sp>
        <p:nvSpPr>
          <p:cNvPr id="17" name="s8_original_21"/>
          <p:cNvSpPr/>
          <p:nvPr/>
        </p:nvSpPr>
        <p:spPr>
          <a:xfrm>
            <a:off x="7355434" y="3478012"/>
            <a:ext cx="1858975" cy="25456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75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硬件比较器</a:t>
            </a:r>
            <a:endParaRPr lang="en-US" sz="1375" dirty="0"/>
          </a:p>
        </p:txBody>
      </p:sp>
      <p:sp>
        <p:nvSpPr>
          <p:cNvPr id="18" name="s8_original_22"/>
          <p:cNvSpPr/>
          <p:nvPr/>
        </p:nvSpPr>
        <p:spPr>
          <a:xfrm>
            <a:off x="9314307" y="3337560"/>
            <a:ext cx="95555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19" name="s8_original_23"/>
          <p:cNvSpPr/>
          <p:nvPr/>
        </p:nvSpPr>
        <p:spPr>
          <a:xfrm>
            <a:off x="9414205" y="2731861"/>
            <a:ext cx="2032711" cy="1202619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20" name="s8_original_24"/>
          <p:cNvSpPr/>
          <p:nvPr/>
        </p:nvSpPr>
        <p:spPr>
          <a:xfrm>
            <a:off x="9492386" y="2924983"/>
            <a:ext cx="1876349" cy="3950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PA6 输出</a:t>
            </a:r>
            <a:endParaRPr lang="en-US" sz="2090" dirty="0"/>
          </a:p>
        </p:txBody>
      </p:sp>
      <p:sp>
        <p:nvSpPr>
          <p:cNvPr id="21" name="s8_original_25"/>
          <p:cNvSpPr/>
          <p:nvPr/>
        </p:nvSpPr>
        <p:spPr>
          <a:xfrm>
            <a:off x="9501073" y="3478012"/>
            <a:ext cx="1858975" cy="25456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75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TIM3_CH1</a:t>
            </a:r>
            <a:endParaRPr lang="en-US" sz="1375" dirty="0"/>
          </a:p>
        </p:txBody>
      </p:sp>
      <p:sp>
        <p:nvSpPr>
          <p:cNvPr id="22" name="s8_original_26"/>
          <p:cNvSpPr/>
          <p:nvPr/>
        </p:nvSpPr>
        <p:spPr>
          <a:xfrm>
            <a:off x="5122926" y="1634581"/>
            <a:ext cx="2032711" cy="658368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23" name="s8_original_27"/>
          <p:cNvSpPr/>
          <p:nvPr/>
        </p:nvSpPr>
        <p:spPr>
          <a:xfrm>
            <a:off x="5209794" y="1801368"/>
            <a:ext cx="1858975" cy="30723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85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ARR = 999</a:t>
            </a:r>
            <a:endParaRPr lang="en-US" sz="2185" dirty="0"/>
          </a:p>
        </p:txBody>
      </p:sp>
      <p:sp>
        <p:nvSpPr>
          <p:cNvPr id="24" name="s8_original_28"/>
          <p:cNvSpPr/>
          <p:nvPr/>
        </p:nvSpPr>
        <p:spPr>
          <a:xfrm>
            <a:off x="6139282" y="2328062"/>
            <a:ext cx="0" cy="368686"/>
          </a:xfrm>
          <a:prstGeom prst="line">
            <a:avLst/>
          </a:prstGeom>
          <a:solidFill>
            <a:srgbClr val="FFFFFF">
              <a:alpha val="0"/>
            </a:srgbClr>
          </a:solidFill>
          <a:ln w="21717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25" name="s8_original_29"/>
          <p:cNvSpPr/>
          <p:nvPr/>
        </p:nvSpPr>
        <p:spPr>
          <a:xfrm>
            <a:off x="7268566" y="4461175"/>
            <a:ext cx="2032711" cy="675924"/>
          </a:xfrm>
          <a:prstGeom prst="rect">
            <a:avLst/>
          </a:prstGeom>
          <a:solidFill>
            <a:srgbClr val="FFF4E2"/>
          </a:solidFill>
          <a:ln w="12065">
            <a:solidFill>
              <a:srgbClr val="FFF4E2"/>
            </a:solidFill>
            <a:prstDash val="solid"/>
          </a:ln>
        </p:spPr>
      </p:sp>
      <p:sp>
        <p:nvSpPr>
          <p:cNvPr id="26" name="s8_original_30"/>
          <p:cNvSpPr/>
          <p:nvPr/>
        </p:nvSpPr>
        <p:spPr>
          <a:xfrm>
            <a:off x="7329373" y="4645518"/>
            <a:ext cx="1911096" cy="2984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0" b="1" dirty="0">
                <a:solidFill>
                  <a:srgbClr val="BD812C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CCR1 = 250</a:t>
            </a:r>
            <a:endParaRPr lang="en-US" sz="2090" dirty="0"/>
          </a:p>
        </p:txBody>
      </p:sp>
      <p:sp>
        <p:nvSpPr>
          <p:cNvPr id="27" name="s8_original_31"/>
          <p:cNvSpPr/>
          <p:nvPr/>
        </p:nvSpPr>
        <p:spPr>
          <a:xfrm flipV="1">
            <a:off x="8284921" y="3978372"/>
            <a:ext cx="0" cy="438912"/>
          </a:xfrm>
          <a:prstGeom prst="line">
            <a:avLst/>
          </a:prstGeom>
          <a:solidFill>
            <a:srgbClr val="FFFFFF">
              <a:alpha val="0"/>
            </a:srgbClr>
          </a:solidFill>
          <a:ln w="21717">
            <a:solidFill>
              <a:srgbClr val="BD812C"/>
            </a:solidFill>
            <a:prstDash val="solid"/>
            <a:tailEnd type="triangle"/>
          </a:ln>
        </p:spPr>
      </p:sp>
      <p:sp>
        <p:nvSpPr>
          <p:cNvPr id="28" name="s8_original_32"/>
          <p:cNvSpPr/>
          <p:nvPr/>
        </p:nvSpPr>
        <p:spPr>
          <a:xfrm>
            <a:off x="9605315" y="4891308"/>
            <a:ext cx="1676552" cy="0"/>
          </a:xfrm>
          <a:prstGeom prst="line">
            <a:avLst/>
          </a:prstGeom>
          <a:solidFill>
            <a:srgbClr val="FFFFFF">
              <a:alpha val="0"/>
            </a:srgbClr>
          </a:solidFill>
          <a:ln w="9652">
            <a:solidFill>
              <a:srgbClr val="DEDEDE"/>
            </a:solidFill>
            <a:prstDash val="solid"/>
          </a:ln>
        </p:spPr>
      </p:sp>
      <p:sp>
        <p:nvSpPr>
          <p:cNvPr id="29" name="s8_original_33"/>
          <p:cNvSpPr/>
          <p:nvPr/>
        </p:nvSpPr>
        <p:spPr>
          <a:xfrm flipV="1">
            <a:off x="9605315" y="4469953"/>
            <a:ext cx="0" cy="421356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0" name="s8_original_34"/>
          <p:cNvSpPr/>
          <p:nvPr/>
        </p:nvSpPr>
        <p:spPr>
          <a:xfrm>
            <a:off x="9605315" y="4469953"/>
            <a:ext cx="20956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1" name="s8_original_35"/>
          <p:cNvSpPr/>
          <p:nvPr/>
        </p:nvSpPr>
        <p:spPr>
          <a:xfrm>
            <a:off x="9814884" y="4469953"/>
            <a:ext cx="0" cy="421356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2" name="s8_original_36"/>
          <p:cNvSpPr/>
          <p:nvPr/>
        </p:nvSpPr>
        <p:spPr>
          <a:xfrm>
            <a:off x="9814884" y="4891308"/>
            <a:ext cx="62870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3" name="s8_original_37"/>
          <p:cNvSpPr/>
          <p:nvPr/>
        </p:nvSpPr>
        <p:spPr>
          <a:xfrm flipV="1">
            <a:off x="10443591" y="4469953"/>
            <a:ext cx="0" cy="421356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4" name="s8_original_38"/>
          <p:cNvSpPr/>
          <p:nvPr/>
        </p:nvSpPr>
        <p:spPr>
          <a:xfrm>
            <a:off x="10443591" y="4469953"/>
            <a:ext cx="20956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5" name="s8_original_39"/>
          <p:cNvSpPr/>
          <p:nvPr/>
        </p:nvSpPr>
        <p:spPr>
          <a:xfrm>
            <a:off x="10653160" y="4469953"/>
            <a:ext cx="0" cy="421356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6" name="s8_original_40"/>
          <p:cNvSpPr/>
          <p:nvPr/>
        </p:nvSpPr>
        <p:spPr>
          <a:xfrm>
            <a:off x="10653160" y="4891308"/>
            <a:ext cx="62870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7" name="s8_original_41"/>
          <p:cNvSpPr/>
          <p:nvPr/>
        </p:nvSpPr>
        <p:spPr>
          <a:xfrm>
            <a:off x="10443591" y="4364614"/>
            <a:ext cx="0" cy="623255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38" name="s8_original_42"/>
          <p:cNvSpPr/>
          <p:nvPr/>
        </p:nvSpPr>
        <p:spPr>
          <a:xfrm>
            <a:off x="9614002" y="5066873"/>
            <a:ext cx="1711300" cy="2370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2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 kHz / 25%</a:t>
            </a:r>
            <a:endParaRPr lang="en-US" sz="14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输出比较简介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0963" y="1236373"/>
            <a:ext cx="110500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/>
              <a:t>OC</a:t>
            </a:r>
            <a:r>
              <a:rPr lang="zh-CN" altLang="en-US" sz="2800"/>
              <a:t>（</a:t>
            </a:r>
            <a:r>
              <a:rPr lang="en-US" altLang="zh-CN" sz="2800"/>
              <a:t>Output Compare</a:t>
            </a:r>
            <a:r>
              <a:rPr lang="zh-CN" altLang="en-US" sz="2800"/>
              <a:t>）输出比较</a:t>
            </a:r>
            <a:endParaRPr lang="en-US" altLang="zh-CN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输出比较可以通过比较</a:t>
            </a:r>
            <a:r>
              <a:rPr lang="en-US" altLang="zh-CN" sz="2800"/>
              <a:t>CNT</a:t>
            </a:r>
            <a:r>
              <a:rPr lang="zh-CN" altLang="en-US" sz="2800"/>
              <a:t>与</a:t>
            </a:r>
            <a:r>
              <a:rPr lang="en-US" altLang="zh-CN" sz="2800"/>
              <a:t>CCR</a:t>
            </a:r>
            <a:r>
              <a:rPr lang="zh-CN" altLang="en-US" sz="2800"/>
              <a:t>寄存器值的关系，来对输出电平进行置</a:t>
            </a:r>
            <a:r>
              <a:rPr lang="en-US" altLang="zh-CN" sz="2800"/>
              <a:t>1</a:t>
            </a:r>
            <a:r>
              <a:rPr lang="zh-CN" altLang="en-US" sz="2800"/>
              <a:t>、置</a:t>
            </a:r>
            <a:r>
              <a:rPr lang="en-US" altLang="zh-CN" sz="2800"/>
              <a:t>0</a:t>
            </a:r>
            <a:r>
              <a:rPr lang="zh-CN" altLang="en-US" sz="2800"/>
              <a:t>或翻转的操作，用于输出一定频率和占空比的</a:t>
            </a:r>
            <a:r>
              <a:rPr lang="en-US" altLang="zh-CN" sz="2800"/>
              <a:t>PWM</a:t>
            </a:r>
            <a:r>
              <a:rPr lang="zh-CN" altLang="en-US" sz="2800"/>
              <a:t>波形</a:t>
            </a:r>
            <a:endParaRPr lang="en-US" altLang="zh-CN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每个高级定时器和通用定时器都拥有</a:t>
            </a:r>
            <a:r>
              <a:rPr lang="en-US" altLang="zh-CN" sz="2800"/>
              <a:t>4</a:t>
            </a:r>
            <a:r>
              <a:rPr lang="zh-CN" altLang="en-US" sz="2800"/>
              <a:t>个输出比较通道</a:t>
            </a:r>
            <a:endParaRPr lang="en-US" altLang="zh-CN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高级定时器的前</a:t>
            </a:r>
            <a:r>
              <a:rPr lang="en-US" altLang="zh-CN" sz="2800"/>
              <a:t>3</a:t>
            </a:r>
            <a:r>
              <a:rPr lang="zh-CN" altLang="en-US" sz="2800"/>
              <a:t>个通道额外拥有死区生成和互补输出的功能</a:t>
            </a:r>
            <a:endParaRPr lang="en-US" altLang="zh-CN" sz="2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输出比较通道</a:t>
            </a:r>
            <a:r>
              <a:rPr lang="en-US" altLang="zh-CN" sz="3200">
                <a:latin typeface="等线" panose="02010600030101010101" charset="-122"/>
                <a:ea typeface="等线" panose="02010600030101010101" charset="-122"/>
              </a:rPr>
              <a:t>(</a:t>
            </a:r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通用</a:t>
            </a:r>
            <a:r>
              <a:rPr lang="en-US" altLang="zh-CN" sz="3200">
                <a:latin typeface="等线" panose="02010600030101010101" charset="-122"/>
                <a:ea typeface="等线" panose="02010600030101010101" charset="-122"/>
              </a:rPr>
              <a:t>)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96000" y="1738231"/>
            <a:ext cx="9000000" cy="391714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输出比较模式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graphicFrame>
        <p:nvGraphicFramePr>
          <p:cNvPr id="5" name="表格 2"/>
          <p:cNvGraphicFramePr>
            <a:graphicFrameLocks noGrp="1"/>
          </p:cNvGraphicFramePr>
          <p:nvPr/>
        </p:nvGraphicFramePr>
        <p:xfrm>
          <a:off x="674212" y="1108844"/>
          <a:ext cx="10843576" cy="489533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09176"/>
                <a:gridCol w="8534400"/>
              </a:tblGrid>
              <a:tr h="4313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模式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描述</a:t>
                      </a:r>
                      <a:endParaRPr lang="zh-CN" altLang="en-US" sz="2000"/>
                    </a:p>
                  </a:txBody>
                  <a:tcPr anchor="ctr"/>
                </a:tc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冻结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/>
                        <a:t>CNT=CCR</a:t>
                      </a:r>
                      <a:r>
                        <a:rPr lang="zh-CN" altLang="en-US" sz="2000"/>
                        <a:t>时，</a:t>
                      </a:r>
                      <a:r>
                        <a:rPr lang="en-US" altLang="zh-CN" sz="2000"/>
                        <a:t>REF</a:t>
                      </a:r>
                      <a:r>
                        <a:rPr lang="zh-CN" altLang="en-US" sz="2000"/>
                        <a:t>保持为原状态</a:t>
                      </a:r>
                      <a:endParaRPr lang="zh-CN" altLang="en-US" sz="2000"/>
                    </a:p>
                  </a:txBody>
                  <a:tcPr anchor="ctr"/>
                </a:tc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匹配时置有效电平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/>
                        <a:t>CNT=CCR</a:t>
                      </a:r>
                      <a:r>
                        <a:rPr lang="zh-CN" altLang="en-US" sz="2000"/>
                        <a:t>时，</a:t>
                      </a:r>
                      <a:r>
                        <a:rPr lang="en-US" altLang="zh-CN" sz="2000"/>
                        <a:t>REF</a:t>
                      </a:r>
                      <a:r>
                        <a:rPr lang="zh-CN" altLang="en-US" sz="2000"/>
                        <a:t>置有效电平</a:t>
                      </a:r>
                      <a:endParaRPr lang="zh-CN" altLang="en-US" sz="2000"/>
                    </a:p>
                  </a:txBody>
                  <a:tcPr anchor="ctr"/>
                </a:tc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匹配时置无效电平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/>
                        <a:t>CNT=CCR</a:t>
                      </a:r>
                      <a:r>
                        <a:rPr lang="zh-CN" altLang="en-US" sz="2000"/>
                        <a:t>时，</a:t>
                      </a:r>
                      <a:r>
                        <a:rPr lang="en-US" altLang="zh-CN" sz="2000"/>
                        <a:t>REF</a:t>
                      </a:r>
                      <a:r>
                        <a:rPr lang="zh-CN" altLang="en-US" sz="2000"/>
                        <a:t>置无效电平</a:t>
                      </a:r>
                      <a:endParaRPr lang="zh-CN" altLang="en-US" sz="2000"/>
                    </a:p>
                  </a:txBody>
                  <a:tcPr anchor="ctr"/>
                </a:tc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匹配时电平翻转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/>
                        <a:t>CNT=CCR</a:t>
                      </a:r>
                      <a:r>
                        <a:rPr lang="zh-CN" altLang="en-US" sz="2000"/>
                        <a:t>时，</a:t>
                      </a:r>
                      <a:r>
                        <a:rPr lang="en-US" altLang="zh-CN" sz="2000"/>
                        <a:t>REF</a:t>
                      </a:r>
                      <a:r>
                        <a:rPr lang="zh-CN" altLang="en-US" sz="2000"/>
                        <a:t>电平翻转</a:t>
                      </a:r>
                      <a:endParaRPr lang="zh-CN" altLang="en-US" sz="2000"/>
                    </a:p>
                  </a:txBody>
                  <a:tcPr anchor="ctr"/>
                </a:tc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强制为无效电平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/>
                        <a:t>CNT</a:t>
                      </a:r>
                      <a:r>
                        <a:rPr lang="zh-CN" altLang="en-US" sz="2000"/>
                        <a:t>与</a:t>
                      </a:r>
                      <a:r>
                        <a:rPr lang="en-US" altLang="zh-CN" sz="2000"/>
                        <a:t>CCR</a:t>
                      </a:r>
                      <a:r>
                        <a:rPr lang="zh-CN" altLang="en-US" sz="2000"/>
                        <a:t>无效，</a:t>
                      </a:r>
                      <a:r>
                        <a:rPr lang="en-US" altLang="zh-CN" sz="2000"/>
                        <a:t>REF</a:t>
                      </a:r>
                      <a:r>
                        <a:rPr lang="zh-CN" altLang="en-US" sz="2000"/>
                        <a:t>强制为无效电平</a:t>
                      </a:r>
                      <a:endParaRPr lang="zh-CN" altLang="en-US" sz="2000"/>
                    </a:p>
                  </a:txBody>
                  <a:tcPr anchor="ctr"/>
                </a:tc>
              </a:tr>
              <a:tr h="46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/>
                        <a:t>强制为有效电平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/>
                        <a:t>CNT</a:t>
                      </a:r>
                      <a:r>
                        <a:rPr lang="zh-CN" altLang="en-US" sz="2000"/>
                        <a:t>与</a:t>
                      </a:r>
                      <a:r>
                        <a:rPr lang="en-US" altLang="zh-CN" sz="2000"/>
                        <a:t>CCR</a:t>
                      </a:r>
                      <a:r>
                        <a:rPr lang="zh-CN" altLang="en-US" sz="2000"/>
                        <a:t>无效，</a:t>
                      </a:r>
                      <a:r>
                        <a:rPr lang="en-US" altLang="zh-CN" sz="2000"/>
                        <a:t>REF</a:t>
                      </a:r>
                      <a:r>
                        <a:rPr lang="zh-CN" altLang="en-US" sz="2000"/>
                        <a:t>强制为有效电平</a:t>
                      </a:r>
                      <a:endParaRPr lang="zh-CN" altLang="en-US" sz="2000"/>
                    </a:p>
                  </a:txBody>
                  <a:tcPr anchor="ctr"/>
                </a:tc>
              </a:tr>
              <a:tr h="82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/>
                        <a:t>PWM</a:t>
                      </a:r>
                      <a:r>
                        <a:rPr lang="zh-CN" altLang="en-US" sz="2000"/>
                        <a:t>模式</a:t>
                      </a:r>
                      <a:r>
                        <a:rPr lang="en-US" altLang="zh-CN" sz="2000"/>
                        <a:t>1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向上计数：</a:t>
                      </a:r>
                      <a:r>
                        <a:rPr lang="en-US" altLang="zh-CN" sz="2000"/>
                        <a:t>CNT&lt;CCR</a:t>
                      </a:r>
                      <a:r>
                        <a:rPr lang="zh-CN" altLang="en-US" sz="2000"/>
                        <a:t>时，</a:t>
                      </a:r>
                      <a:r>
                        <a:rPr lang="en-US" altLang="zh-CN" sz="2000"/>
                        <a:t>REF</a:t>
                      </a:r>
                      <a:r>
                        <a:rPr lang="zh-CN" altLang="en-US" sz="2000"/>
                        <a:t>置有效电平，</a:t>
                      </a:r>
                      <a:r>
                        <a:rPr lang="en-US" altLang="zh-CN" sz="2000"/>
                        <a:t>CNT</a:t>
                      </a:r>
                      <a:r>
                        <a:rPr lang="zh-CN" altLang="en-US" sz="2000"/>
                        <a:t>≥</a:t>
                      </a:r>
                      <a:r>
                        <a:rPr lang="en-US" altLang="zh-CN" sz="2000"/>
                        <a:t>CCR</a:t>
                      </a:r>
                      <a:r>
                        <a:rPr lang="zh-CN" altLang="en-US" sz="2000"/>
                        <a:t>时，</a:t>
                      </a:r>
                      <a:r>
                        <a:rPr lang="en-US" altLang="zh-CN" sz="2000"/>
                        <a:t>REF</a:t>
                      </a:r>
                      <a:r>
                        <a:rPr lang="zh-CN" altLang="en-US" sz="2000"/>
                        <a:t>置无效电平</a:t>
                      </a:r>
                      <a:endParaRPr lang="en-US" altLang="zh-CN" sz="20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/>
                        <a:t>向下计数：</a:t>
                      </a:r>
                      <a:r>
                        <a:rPr lang="en-US" altLang="zh-CN" sz="2000"/>
                        <a:t>CNT&gt;CCR</a:t>
                      </a:r>
                      <a:r>
                        <a:rPr lang="zh-CN" altLang="en-US" sz="2000"/>
                        <a:t>时，</a:t>
                      </a:r>
                      <a:r>
                        <a:rPr lang="en-US" altLang="zh-CN" sz="2000"/>
                        <a:t>REF</a:t>
                      </a:r>
                      <a:r>
                        <a:rPr lang="zh-CN" altLang="en-US" sz="2000"/>
                        <a:t>置无效电平，</a:t>
                      </a:r>
                      <a:r>
                        <a:rPr lang="en-US" altLang="zh-CN" sz="2000"/>
                        <a:t>CNT</a:t>
                      </a:r>
                      <a:r>
                        <a:rPr lang="zh-CN" altLang="en-US" sz="2000"/>
                        <a:t>≤</a:t>
                      </a:r>
                      <a:r>
                        <a:rPr lang="en-US" altLang="zh-CN" sz="2000"/>
                        <a:t>CCR</a:t>
                      </a:r>
                      <a:r>
                        <a:rPr lang="zh-CN" altLang="en-US" sz="2000"/>
                        <a:t>时，</a:t>
                      </a:r>
                      <a:r>
                        <a:rPr lang="en-US" altLang="zh-CN" sz="2000"/>
                        <a:t>REF</a:t>
                      </a:r>
                      <a:r>
                        <a:rPr lang="zh-CN" altLang="en-US" sz="2000"/>
                        <a:t>置有效电平</a:t>
                      </a:r>
                      <a:endParaRPr lang="en-US" altLang="zh-CN" sz="2000"/>
                    </a:p>
                  </a:txBody>
                  <a:tcPr anchor="ctr"/>
                </a:tc>
              </a:tr>
              <a:tr h="828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000"/>
                        <a:t>PWM</a:t>
                      </a:r>
                      <a:r>
                        <a:rPr lang="zh-CN" altLang="en-US" sz="2000"/>
                        <a:t>模式</a:t>
                      </a:r>
                      <a:r>
                        <a:rPr lang="en-US" altLang="zh-CN" sz="2000"/>
                        <a:t>2</a:t>
                      </a:r>
                      <a:endParaRPr lang="zh-CN" alt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/>
                        <a:t>向上计数：</a:t>
                      </a:r>
                      <a:r>
                        <a:rPr lang="en-US" altLang="zh-CN" sz="2000"/>
                        <a:t>CNT&lt;CCR</a:t>
                      </a:r>
                      <a:r>
                        <a:rPr lang="zh-CN" altLang="en-US" sz="2000"/>
                        <a:t>时，</a:t>
                      </a:r>
                      <a:r>
                        <a:rPr lang="en-US" altLang="zh-CN" sz="2000"/>
                        <a:t>REF</a:t>
                      </a:r>
                      <a:r>
                        <a:rPr lang="zh-CN" altLang="en-US" sz="2000"/>
                        <a:t>置无效电平，</a:t>
                      </a:r>
                      <a:r>
                        <a:rPr lang="en-US" altLang="zh-CN" sz="2000"/>
                        <a:t>CNT</a:t>
                      </a:r>
                      <a:r>
                        <a:rPr lang="zh-CN" altLang="en-US" sz="2000"/>
                        <a:t>≥</a:t>
                      </a:r>
                      <a:r>
                        <a:rPr lang="en-US" altLang="zh-CN" sz="2000"/>
                        <a:t>CCR</a:t>
                      </a:r>
                      <a:r>
                        <a:rPr lang="zh-CN" altLang="en-US" sz="2000"/>
                        <a:t>时，</a:t>
                      </a:r>
                      <a:r>
                        <a:rPr lang="en-US" altLang="zh-CN" sz="2000"/>
                        <a:t>REF</a:t>
                      </a:r>
                      <a:r>
                        <a:rPr lang="zh-CN" altLang="en-US" sz="2000"/>
                        <a:t>置有效电平</a:t>
                      </a:r>
                      <a:endParaRPr lang="en-US" altLang="zh-CN" sz="200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/>
                        <a:t>向下计数：</a:t>
                      </a:r>
                      <a:r>
                        <a:rPr lang="en-US" altLang="zh-CN" sz="2000"/>
                        <a:t>CNT&gt;CCR</a:t>
                      </a:r>
                      <a:r>
                        <a:rPr lang="zh-CN" altLang="en-US" sz="2000"/>
                        <a:t>时，</a:t>
                      </a:r>
                      <a:r>
                        <a:rPr lang="en-US" altLang="zh-CN" sz="2000"/>
                        <a:t>REF</a:t>
                      </a:r>
                      <a:r>
                        <a:rPr lang="zh-CN" altLang="en-US" sz="2000"/>
                        <a:t>置有效电平，</a:t>
                      </a:r>
                      <a:r>
                        <a:rPr lang="en-US" altLang="zh-CN" sz="2000"/>
                        <a:t>CNT</a:t>
                      </a:r>
                      <a:r>
                        <a:rPr lang="zh-CN" altLang="en-US" sz="2000"/>
                        <a:t>≤</a:t>
                      </a:r>
                      <a:r>
                        <a:rPr lang="en-US" altLang="zh-CN" sz="2000"/>
                        <a:t>CCR</a:t>
                      </a:r>
                      <a:r>
                        <a:rPr lang="zh-CN" altLang="en-US" sz="2000"/>
                        <a:t>时，</a:t>
                      </a:r>
                      <a:r>
                        <a:rPr lang="en-US" altLang="zh-CN" sz="2000"/>
                        <a:t>REF</a:t>
                      </a:r>
                      <a:r>
                        <a:rPr lang="zh-CN" altLang="en-US" sz="2000"/>
                        <a:t>置无效电平</a:t>
                      </a:r>
                      <a:endParaRPr lang="en-US" altLang="zh-CN" sz="200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4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比较器的规则：CNT &lt; CCR1 时输出高</a:t>
            </a:r>
            <a:endParaRPr lang="en-US" sz="2855" dirty="0"/>
          </a:p>
        </p:txBody>
      </p:sp>
      <p:sp>
        <p:nvSpPr>
          <p:cNvPr id="3" name="s14_original_7"/>
          <p:cNvSpPr/>
          <p:nvPr/>
        </p:nvSpPr>
        <p:spPr>
          <a:xfrm>
            <a:off x="875081" y="1634581"/>
            <a:ext cx="3935120" cy="298460"/>
          </a:xfrm>
          <a:prstGeom prst="rect">
            <a:avLst/>
          </a:prstGeom>
          <a:solidFill>
            <a:srgbClr val="F7F1F1"/>
          </a:solidFill>
          <a:ln w="12065">
            <a:solidFill>
              <a:srgbClr val="F7F1F1"/>
            </a:solidFill>
            <a:prstDash val="solid"/>
          </a:ln>
        </p:spPr>
      </p:sp>
      <p:sp>
        <p:nvSpPr>
          <p:cNvPr id="4" name="s14_original_8"/>
          <p:cNvSpPr/>
          <p:nvPr/>
        </p:nvSpPr>
        <p:spPr>
          <a:xfrm>
            <a:off x="961949" y="1643360"/>
            <a:ext cx="3761384" cy="27212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9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ARR = 9，CCR1 = 3</a:t>
            </a:r>
            <a:endParaRPr lang="en-US" sz="1095" dirty="0"/>
          </a:p>
        </p:txBody>
      </p:sp>
      <p:sp>
        <p:nvSpPr>
          <p:cNvPr id="5" name="s14_original_9"/>
          <p:cNvSpPr/>
          <p:nvPr/>
        </p:nvSpPr>
        <p:spPr>
          <a:xfrm>
            <a:off x="840334" y="2371954"/>
            <a:ext cx="781812" cy="45646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1900" dirty="0"/>
          </a:p>
        </p:txBody>
      </p:sp>
      <p:sp>
        <p:nvSpPr>
          <p:cNvPr id="6" name="s14_original_10"/>
          <p:cNvSpPr/>
          <p:nvPr/>
        </p:nvSpPr>
        <p:spPr>
          <a:xfrm>
            <a:off x="840334" y="3197108"/>
            <a:ext cx="781812" cy="45646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输出</a:t>
            </a:r>
            <a:endParaRPr lang="en-US" sz="1900" dirty="0"/>
          </a:p>
        </p:txBody>
      </p:sp>
      <p:sp>
        <p:nvSpPr>
          <p:cNvPr id="7" name="s14_original_11"/>
          <p:cNvSpPr/>
          <p:nvPr/>
        </p:nvSpPr>
        <p:spPr>
          <a:xfrm>
            <a:off x="1700327" y="2249058"/>
            <a:ext cx="859993" cy="632033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8" name="s14_original_12"/>
          <p:cNvSpPr/>
          <p:nvPr/>
        </p:nvSpPr>
        <p:spPr>
          <a:xfrm>
            <a:off x="1700327" y="2345619"/>
            <a:ext cx="859993" cy="43013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7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2470" dirty="0"/>
          </a:p>
        </p:txBody>
      </p:sp>
      <p:sp>
        <p:nvSpPr>
          <p:cNvPr id="9" name="s14_original_13"/>
          <p:cNvSpPr/>
          <p:nvPr/>
        </p:nvSpPr>
        <p:spPr>
          <a:xfrm>
            <a:off x="1700327" y="3082991"/>
            <a:ext cx="859993" cy="658368"/>
          </a:xfrm>
          <a:prstGeom prst="rect">
            <a:avLst/>
          </a:prstGeom>
          <a:solidFill>
            <a:srgbClr val="8B1515"/>
          </a:solidFill>
          <a:ln w="12065">
            <a:solidFill>
              <a:srgbClr val="8B1515"/>
            </a:solidFill>
            <a:prstDash val="solid"/>
          </a:ln>
        </p:spPr>
      </p:sp>
      <p:sp>
        <p:nvSpPr>
          <p:cNvPr id="10" name="s14_original_14"/>
          <p:cNvSpPr/>
          <p:nvPr/>
        </p:nvSpPr>
        <p:spPr>
          <a:xfrm>
            <a:off x="1700327" y="3205886"/>
            <a:ext cx="859993" cy="40379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8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</a:t>
            </a:r>
            <a:endParaRPr lang="en-US" sz="2280" dirty="0"/>
          </a:p>
        </p:txBody>
      </p:sp>
      <p:sp>
        <p:nvSpPr>
          <p:cNvPr id="11" name="s14_original_15"/>
          <p:cNvSpPr/>
          <p:nvPr/>
        </p:nvSpPr>
        <p:spPr>
          <a:xfrm>
            <a:off x="2655875" y="2249058"/>
            <a:ext cx="859993" cy="632033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12" name="s14_original_16"/>
          <p:cNvSpPr/>
          <p:nvPr/>
        </p:nvSpPr>
        <p:spPr>
          <a:xfrm>
            <a:off x="2655875" y="2345619"/>
            <a:ext cx="859993" cy="43013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7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2470" dirty="0"/>
          </a:p>
        </p:txBody>
      </p:sp>
      <p:sp>
        <p:nvSpPr>
          <p:cNvPr id="13" name="s14_original_17"/>
          <p:cNvSpPr/>
          <p:nvPr/>
        </p:nvSpPr>
        <p:spPr>
          <a:xfrm>
            <a:off x="2655875" y="3082991"/>
            <a:ext cx="859993" cy="658368"/>
          </a:xfrm>
          <a:prstGeom prst="rect">
            <a:avLst/>
          </a:prstGeom>
          <a:solidFill>
            <a:srgbClr val="8B1515"/>
          </a:solidFill>
          <a:ln w="12065">
            <a:solidFill>
              <a:srgbClr val="8B1515"/>
            </a:solidFill>
            <a:prstDash val="solid"/>
          </a:ln>
        </p:spPr>
      </p:sp>
      <p:sp>
        <p:nvSpPr>
          <p:cNvPr id="14" name="s14_original_18"/>
          <p:cNvSpPr/>
          <p:nvPr/>
        </p:nvSpPr>
        <p:spPr>
          <a:xfrm>
            <a:off x="2655875" y="3205886"/>
            <a:ext cx="859993" cy="40379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8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</a:t>
            </a:r>
            <a:endParaRPr lang="en-US" sz="2280" dirty="0"/>
          </a:p>
        </p:txBody>
      </p:sp>
      <p:sp>
        <p:nvSpPr>
          <p:cNvPr id="15" name="s14_original_19"/>
          <p:cNvSpPr/>
          <p:nvPr/>
        </p:nvSpPr>
        <p:spPr>
          <a:xfrm>
            <a:off x="3611423" y="2249058"/>
            <a:ext cx="859993" cy="632033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16" name="s14_original_20"/>
          <p:cNvSpPr/>
          <p:nvPr/>
        </p:nvSpPr>
        <p:spPr>
          <a:xfrm>
            <a:off x="3611423" y="2345619"/>
            <a:ext cx="859993" cy="43013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7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2470" dirty="0"/>
          </a:p>
        </p:txBody>
      </p:sp>
      <p:sp>
        <p:nvSpPr>
          <p:cNvPr id="17" name="s14_original_21"/>
          <p:cNvSpPr/>
          <p:nvPr/>
        </p:nvSpPr>
        <p:spPr>
          <a:xfrm>
            <a:off x="3611423" y="3082991"/>
            <a:ext cx="859993" cy="658368"/>
          </a:xfrm>
          <a:prstGeom prst="rect">
            <a:avLst/>
          </a:prstGeom>
          <a:solidFill>
            <a:srgbClr val="8B1515"/>
          </a:solidFill>
          <a:ln w="12065">
            <a:solidFill>
              <a:srgbClr val="8B1515"/>
            </a:solidFill>
            <a:prstDash val="solid"/>
          </a:ln>
        </p:spPr>
      </p:sp>
      <p:sp>
        <p:nvSpPr>
          <p:cNvPr id="18" name="s14_original_22"/>
          <p:cNvSpPr/>
          <p:nvPr/>
        </p:nvSpPr>
        <p:spPr>
          <a:xfrm>
            <a:off x="3611423" y="3205886"/>
            <a:ext cx="859993" cy="40379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8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</a:t>
            </a:r>
            <a:endParaRPr lang="en-US" sz="2280" dirty="0"/>
          </a:p>
        </p:txBody>
      </p:sp>
      <p:sp>
        <p:nvSpPr>
          <p:cNvPr id="19" name="s14_original_23"/>
          <p:cNvSpPr/>
          <p:nvPr/>
        </p:nvSpPr>
        <p:spPr>
          <a:xfrm>
            <a:off x="4566971" y="2249058"/>
            <a:ext cx="859993" cy="632033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20" name="s14_original_24"/>
          <p:cNvSpPr/>
          <p:nvPr/>
        </p:nvSpPr>
        <p:spPr>
          <a:xfrm>
            <a:off x="4566971" y="2345619"/>
            <a:ext cx="859993" cy="43013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7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2470" dirty="0"/>
          </a:p>
        </p:txBody>
      </p:sp>
      <p:sp>
        <p:nvSpPr>
          <p:cNvPr id="21" name="s14_original_25"/>
          <p:cNvSpPr/>
          <p:nvPr/>
        </p:nvSpPr>
        <p:spPr>
          <a:xfrm>
            <a:off x="4566971" y="3082991"/>
            <a:ext cx="859993" cy="658368"/>
          </a:xfrm>
          <a:prstGeom prst="rect">
            <a:avLst/>
          </a:prstGeom>
          <a:solidFill>
            <a:srgbClr val="EFEFEF"/>
          </a:solidFill>
          <a:ln w="12065">
            <a:solidFill>
              <a:srgbClr val="EFEFEF"/>
            </a:solidFill>
            <a:prstDash val="solid"/>
          </a:ln>
        </p:spPr>
      </p:sp>
      <p:sp>
        <p:nvSpPr>
          <p:cNvPr id="22" name="s14_original_26"/>
          <p:cNvSpPr/>
          <p:nvPr/>
        </p:nvSpPr>
        <p:spPr>
          <a:xfrm>
            <a:off x="4566971" y="3205886"/>
            <a:ext cx="859993" cy="40379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80" b="1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低</a:t>
            </a:r>
            <a:endParaRPr lang="en-US" sz="2280" dirty="0"/>
          </a:p>
        </p:txBody>
      </p:sp>
      <p:sp>
        <p:nvSpPr>
          <p:cNvPr id="23" name="s14_original_27"/>
          <p:cNvSpPr/>
          <p:nvPr/>
        </p:nvSpPr>
        <p:spPr>
          <a:xfrm>
            <a:off x="5522519" y="2249058"/>
            <a:ext cx="859993" cy="632033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24" name="s14_original_28"/>
          <p:cNvSpPr/>
          <p:nvPr/>
        </p:nvSpPr>
        <p:spPr>
          <a:xfrm>
            <a:off x="5522519" y="2345619"/>
            <a:ext cx="859993" cy="43013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7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2470" dirty="0"/>
          </a:p>
        </p:txBody>
      </p:sp>
      <p:sp>
        <p:nvSpPr>
          <p:cNvPr id="25" name="s14_original_29"/>
          <p:cNvSpPr/>
          <p:nvPr/>
        </p:nvSpPr>
        <p:spPr>
          <a:xfrm>
            <a:off x="5522519" y="3082991"/>
            <a:ext cx="859993" cy="658368"/>
          </a:xfrm>
          <a:prstGeom prst="rect">
            <a:avLst/>
          </a:prstGeom>
          <a:solidFill>
            <a:srgbClr val="EFEFEF"/>
          </a:solidFill>
          <a:ln w="12065">
            <a:solidFill>
              <a:srgbClr val="EFEFEF"/>
            </a:solidFill>
            <a:prstDash val="solid"/>
          </a:ln>
        </p:spPr>
      </p:sp>
      <p:sp>
        <p:nvSpPr>
          <p:cNvPr id="26" name="s14_original_30"/>
          <p:cNvSpPr/>
          <p:nvPr/>
        </p:nvSpPr>
        <p:spPr>
          <a:xfrm>
            <a:off x="5522519" y="3205886"/>
            <a:ext cx="859993" cy="40379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80" b="1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低</a:t>
            </a:r>
            <a:endParaRPr lang="en-US" sz="2280" dirty="0"/>
          </a:p>
        </p:txBody>
      </p:sp>
      <p:sp>
        <p:nvSpPr>
          <p:cNvPr id="27" name="s14_original_31"/>
          <p:cNvSpPr/>
          <p:nvPr/>
        </p:nvSpPr>
        <p:spPr>
          <a:xfrm>
            <a:off x="6478067" y="2249058"/>
            <a:ext cx="859993" cy="632033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28" name="s14_original_32"/>
          <p:cNvSpPr/>
          <p:nvPr/>
        </p:nvSpPr>
        <p:spPr>
          <a:xfrm>
            <a:off x="6478067" y="2345619"/>
            <a:ext cx="859993" cy="43013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7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</a:t>
            </a:r>
            <a:endParaRPr lang="en-US" sz="2470" dirty="0"/>
          </a:p>
        </p:txBody>
      </p:sp>
      <p:sp>
        <p:nvSpPr>
          <p:cNvPr id="29" name="s14_original_33"/>
          <p:cNvSpPr/>
          <p:nvPr/>
        </p:nvSpPr>
        <p:spPr>
          <a:xfrm>
            <a:off x="6478067" y="3082991"/>
            <a:ext cx="859993" cy="658368"/>
          </a:xfrm>
          <a:prstGeom prst="rect">
            <a:avLst/>
          </a:prstGeom>
          <a:solidFill>
            <a:srgbClr val="EFEFEF"/>
          </a:solidFill>
          <a:ln w="12065">
            <a:solidFill>
              <a:srgbClr val="EFEFEF"/>
            </a:solidFill>
            <a:prstDash val="solid"/>
          </a:ln>
        </p:spPr>
      </p:sp>
      <p:sp>
        <p:nvSpPr>
          <p:cNvPr id="30" name="s14_original_34"/>
          <p:cNvSpPr/>
          <p:nvPr/>
        </p:nvSpPr>
        <p:spPr>
          <a:xfrm>
            <a:off x="6478067" y="3205886"/>
            <a:ext cx="859993" cy="40379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80" b="1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低</a:t>
            </a:r>
            <a:endParaRPr lang="en-US" sz="2280" dirty="0"/>
          </a:p>
        </p:txBody>
      </p:sp>
      <p:sp>
        <p:nvSpPr>
          <p:cNvPr id="31" name="s14_original_35"/>
          <p:cNvSpPr/>
          <p:nvPr/>
        </p:nvSpPr>
        <p:spPr>
          <a:xfrm>
            <a:off x="7433615" y="2249058"/>
            <a:ext cx="859993" cy="632033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32" name="s14_original_36"/>
          <p:cNvSpPr/>
          <p:nvPr/>
        </p:nvSpPr>
        <p:spPr>
          <a:xfrm>
            <a:off x="7433615" y="2345619"/>
            <a:ext cx="859993" cy="43013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7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</a:t>
            </a:r>
            <a:endParaRPr lang="en-US" sz="2470" dirty="0"/>
          </a:p>
        </p:txBody>
      </p:sp>
      <p:sp>
        <p:nvSpPr>
          <p:cNvPr id="33" name="s14_original_37"/>
          <p:cNvSpPr/>
          <p:nvPr/>
        </p:nvSpPr>
        <p:spPr>
          <a:xfrm>
            <a:off x="7433615" y="3082991"/>
            <a:ext cx="859993" cy="658368"/>
          </a:xfrm>
          <a:prstGeom prst="rect">
            <a:avLst/>
          </a:prstGeom>
          <a:solidFill>
            <a:srgbClr val="EFEFEF"/>
          </a:solidFill>
          <a:ln w="12065">
            <a:solidFill>
              <a:srgbClr val="EFEFEF"/>
            </a:solidFill>
            <a:prstDash val="solid"/>
          </a:ln>
        </p:spPr>
      </p:sp>
      <p:sp>
        <p:nvSpPr>
          <p:cNvPr id="34" name="s14_original_38"/>
          <p:cNvSpPr/>
          <p:nvPr/>
        </p:nvSpPr>
        <p:spPr>
          <a:xfrm>
            <a:off x="7433615" y="3205886"/>
            <a:ext cx="859993" cy="40379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80" b="1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低</a:t>
            </a:r>
            <a:endParaRPr lang="en-US" sz="2280" dirty="0"/>
          </a:p>
        </p:txBody>
      </p:sp>
      <p:sp>
        <p:nvSpPr>
          <p:cNvPr id="35" name="s14_original_39"/>
          <p:cNvSpPr/>
          <p:nvPr/>
        </p:nvSpPr>
        <p:spPr>
          <a:xfrm>
            <a:off x="8389163" y="2249058"/>
            <a:ext cx="859993" cy="632033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36" name="s14_original_40"/>
          <p:cNvSpPr/>
          <p:nvPr/>
        </p:nvSpPr>
        <p:spPr>
          <a:xfrm>
            <a:off x="8389163" y="2345619"/>
            <a:ext cx="859993" cy="43013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7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</a:t>
            </a:r>
            <a:endParaRPr lang="en-US" sz="2470" dirty="0"/>
          </a:p>
        </p:txBody>
      </p:sp>
      <p:sp>
        <p:nvSpPr>
          <p:cNvPr id="37" name="s14_original_41"/>
          <p:cNvSpPr/>
          <p:nvPr/>
        </p:nvSpPr>
        <p:spPr>
          <a:xfrm>
            <a:off x="8389163" y="3082991"/>
            <a:ext cx="859993" cy="658368"/>
          </a:xfrm>
          <a:prstGeom prst="rect">
            <a:avLst/>
          </a:prstGeom>
          <a:solidFill>
            <a:srgbClr val="EFEFEF"/>
          </a:solidFill>
          <a:ln w="12065">
            <a:solidFill>
              <a:srgbClr val="EFEFEF"/>
            </a:solidFill>
            <a:prstDash val="solid"/>
          </a:ln>
        </p:spPr>
      </p:sp>
      <p:sp>
        <p:nvSpPr>
          <p:cNvPr id="38" name="s14_original_42"/>
          <p:cNvSpPr/>
          <p:nvPr/>
        </p:nvSpPr>
        <p:spPr>
          <a:xfrm>
            <a:off x="8389163" y="3205886"/>
            <a:ext cx="859993" cy="40379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80" b="1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低</a:t>
            </a:r>
            <a:endParaRPr lang="en-US" sz="2280" dirty="0"/>
          </a:p>
        </p:txBody>
      </p:sp>
      <p:sp>
        <p:nvSpPr>
          <p:cNvPr id="39" name="s14_original_43"/>
          <p:cNvSpPr/>
          <p:nvPr/>
        </p:nvSpPr>
        <p:spPr>
          <a:xfrm>
            <a:off x="9344711" y="2249058"/>
            <a:ext cx="859993" cy="632033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40" name="s14_original_44"/>
          <p:cNvSpPr/>
          <p:nvPr/>
        </p:nvSpPr>
        <p:spPr>
          <a:xfrm>
            <a:off x="9344711" y="2345619"/>
            <a:ext cx="859993" cy="43013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7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8</a:t>
            </a:r>
            <a:endParaRPr lang="en-US" sz="2470" dirty="0"/>
          </a:p>
        </p:txBody>
      </p:sp>
      <p:sp>
        <p:nvSpPr>
          <p:cNvPr id="41" name="s14_original_45"/>
          <p:cNvSpPr/>
          <p:nvPr/>
        </p:nvSpPr>
        <p:spPr>
          <a:xfrm>
            <a:off x="9344711" y="3082991"/>
            <a:ext cx="859993" cy="658368"/>
          </a:xfrm>
          <a:prstGeom prst="rect">
            <a:avLst/>
          </a:prstGeom>
          <a:solidFill>
            <a:srgbClr val="EFEFEF"/>
          </a:solidFill>
          <a:ln w="12065">
            <a:solidFill>
              <a:srgbClr val="EFEFEF"/>
            </a:solidFill>
            <a:prstDash val="solid"/>
          </a:ln>
        </p:spPr>
      </p:sp>
      <p:sp>
        <p:nvSpPr>
          <p:cNvPr id="42" name="s14_original_46"/>
          <p:cNvSpPr/>
          <p:nvPr/>
        </p:nvSpPr>
        <p:spPr>
          <a:xfrm>
            <a:off x="9344711" y="3205886"/>
            <a:ext cx="859993" cy="40379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80" b="1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低</a:t>
            </a:r>
            <a:endParaRPr lang="en-US" sz="2280" dirty="0"/>
          </a:p>
        </p:txBody>
      </p:sp>
      <p:sp>
        <p:nvSpPr>
          <p:cNvPr id="43" name="s14_original_47"/>
          <p:cNvSpPr/>
          <p:nvPr/>
        </p:nvSpPr>
        <p:spPr>
          <a:xfrm>
            <a:off x="10300259" y="2249058"/>
            <a:ext cx="859993" cy="632033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44" name="s14_original_48"/>
          <p:cNvSpPr/>
          <p:nvPr/>
        </p:nvSpPr>
        <p:spPr>
          <a:xfrm>
            <a:off x="10300259" y="2345619"/>
            <a:ext cx="859993" cy="43013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7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9</a:t>
            </a:r>
            <a:endParaRPr lang="en-US" sz="2470" dirty="0"/>
          </a:p>
        </p:txBody>
      </p:sp>
      <p:sp>
        <p:nvSpPr>
          <p:cNvPr id="45" name="s14_original_49"/>
          <p:cNvSpPr/>
          <p:nvPr/>
        </p:nvSpPr>
        <p:spPr>
          <a:xfrm>
            <a:off x="10300259" y="3082991"/>
            <a:ext cx="859993" cy="658368"/>
          </a:xfrm>
          <a:prstGeom prst="rect">
            <a:avLst/>
          </a:prstGeom>
          <a:solidFill>
            <a:srgbClr val="EFEFEF"/>
          </a:solidFill>
          <a:ln w="12065">
            <a:solidFill>
              <a:srgbClr val="EFEFEF"/>
            </a:solidFill>
            <a:prstDash val="solid"/>
          </a:ln>
        </p:spPr>
      </p:sp>
      <p:sp>
        <p:nvSpPr>
          <p:cNvPr id="46" name="s14_original_50"/>
          <p:cNvSpPr/>
          <p:nvPr/>
        </p:nvSpPr>
        <p:spPr>
          <a:xfrm>
            <a:off x="10300259" y="3205886"/>
            <a:ext cx="859993" cy="40379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80" b="1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低</a:t>
            </a:r>
            <a:endParaRPr lang="en-US" sz="2280" dirty="0"/>
          </a:p>
        </p:txBody>
      </p:sp>
      <p:sp>
        <p:nvSpPr>
          <p:cNvPr id="47" name="s14_original_51"/>
          <p:cNvSpPr/>
          <p:nvPr/>
        </p:nvSpPr>
        <p:spPr>
          <a:xfrm>
            <a:off x="1717700" y="4127602"/>
            <a:ext cx="3848252" cy="4652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高电平占 3 拍</a:t>
            </a:r>
            <a:endParaRPr lang="en-US" sz="2660" dirty="0"/>
          </a:p>
        </p:txBody>
      </p:sp>
      <p:sp>
        <p:nvSpPr>
          <p:cNvPr id="48" name="s14_original_52"/>
          <p:cNvSpPr/>
          <p:nvPr/>
        </p:nvSpPr>
        <p:spPr>
          <a:xfrm>
            <a:off x="6495440" y="4127602"/>
            <a:ext cx="4378147" cy="46524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完整周期有 10 拍</a:t>
            </a:r>
            <a:endParaRPr lang="en-US" sz="2660" dirty="0"/>
          </a:p>
        </p:txBody>
      </p:sp>
      <p:sp>
        <p:nvSpPr>
          <p:cNvPr id="49" name="s14_original_53"/>
          <p:cNvSpPr/>
          <p:nvPr/>
        </p:nvSpPr>
        <p:spPr>
          <a:xfrm>
            <a:off x="822960" y="5382890"/>
            <a:ext cx="10623956" cy="482803"/>
          </a:xfrm>
          <a:prstGeom prst="rect">
            <a:avLst/>
          </a:prstGeom>
          <a:solidFill>
            <a:srgbClr val="F7F1F1"/>
          </a:solidFill>
          <a:ln w="12065">
            <a:solidFill>
              <a:srgbClr val="F7F1F1"/>
            </a:solidFill>
            <a:prstDash val="solid"/>
          </a:ln>
        </p:spPr>
      </p:sp>
      <p:sp>
        <p:nvSpPr>
          <p:cNvPr id="50" name="s14_original_54"/>
          <p:cNvSpPr/>
          <p:nvPr/>
        </p:nvSpPr>
        <p:spPr>
          <a:xfrm>
            <a:off x="1014070" y="5426781"/>
            <a:ext cx="10233050" cy="37746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5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 = 3 / 10 = 30%         比较的是 CNT &lt; CCR1，而不是 CNT ≤ CCR1。</a:t>
            </a:r>
            <a:endParaRPr lang="en-US" sz="1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>
                <a:latin typeface="等线" panose="02010600030101010101" charset="-122"/>
                <a:ea typeface="等线" panose="02010600030101010101" charset="-122"/>
              </a:rPr>
              <a:t>PWM</a:t>
            </a:r>
            <a:r>
              <a:rPr lang="zh-CN" altLang="en-US" sz="3200">
                <a:latin typeface="等线" panose="02010600030101010101" charset="-122"/>
              </a:rPr>
              <a:t>基本结构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24933" y="1185344"/>
            <a:ext cx="11142133" cy="497839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51207" y="1541260"/>
            <a:ext cx="4049204" cy="2558542"/>
          </a:xfrm>
          <a:prstGeom prst="rect">
            <a:avLst/>
          </a:prstGeom>
          <a:solidFill>
            <a:srgbClr val="FF3FF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/>
              <a:t>    时基单元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9" name="矩形 8"/>
          <p:cNvSpPr/>
          <p:nvPr/>
        </p:nvSpPr>
        <p:spPr>
          <a:xfrm>
            <a:off x="3042119" y="1908437"/>
            <a:ext cx="1476274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ARR</a:t>
            </a:r>
            <a:endParaRPr lang="en-US" altLang="zh-CN"/>
          </a:p>
          <a:p>
            <a:pPr algn="ctr"/>
            <a:r>
              <a:rPr lang="zh-CN" altLang="en-US"/>
              <a:t>自动重装器</a:t>
            </a:r>
            <a:endParaRPr lang="en-US" altLang="zh-CN"/>
          </a:p>
        </p:txBody>
      </p:sp>
      <p:sp>
        <p:nvSpPr>
          <p:cNvPr id="14" name="矩形 13"/>
          <p:cNvSpPr/>
          <p:nvPr/>
        </p:nvSpPr>
        <p:spPr>
          <a:xfrm>
            <a:off x="3042117" y="3057641"/>
            <a:ext cx="1476274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CNT</a:t>
            </a:r>
            <a:endParaRPr lang="en-US" altLang="zh-CN"/>
          </a:p>
          <a:p>
            <a:pPr algn="ctr"/>
            <a:r>
              <a:rPr lang="zh-CN" altLang="en-US"/>
              <a:t>计数器</a:t>
            </a:r>
            <a:endParaRPr lang="en-US" altLang="zh-CN"/>
          </a:p>
        </p:txBody>
      </p:sp>
      <p:sp>
        <p:nvSpPr>
          <p:cNvPr id="15" name="矩形 14"/>
          <p:cNvSpPr/>
          <p:nvPr/>
        </p:nvSpPr>
        <p:spPr>
          <a:xfrm>
            <a:off x="1213070" y="3057642"/>
            <a:ext cx="1476273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PSC</a:t>
            </a:r>
            <a:endParaRPr lang="en-US" altLang="zh-CN"/>
          </a:p>
          <a:p>
            <a:pPr algn="ctr"/>
            <a:r>
              <a:rPr lang="zh-CN" altLang="en-US"/>
              <a:t>预分频器</a:t>
            </a:r>
            <a:endParaRPr lang="en-US" altLang="zh-CN"/>
          </a:p>
        </p:txBody>
      </p:sp>
      <p:cxnSp>
        <p:nvCxnSpPr>
          <p:cNvPr id="27" name="直接箭头连接符 26"/>
          <p:cNvCxnSpPr/>
          <p:nvPr/>
        </p:nvCxnSpPr>
        <p:spPr>
          <a:xfrm>
            <a:off x="739424" y="3395135"/>
            <a:ext cx="4744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endCxn id="14" idx="1"/>
          </p:cNvCxnSpPr>
          <p:nvPr/>
        </p:nvCxnSpPr>
        <p:spPr>
          <a:xfrm flipV="1">
            <a:off x="2689343" y="3395134"/>
            <a:ext cx="352774" cy="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2689343" y="4206844"/>
            <a:ext cx="7656925" cy="1595645"/>
          </a:xfrm>
          <a:prstGeom prst="rect">
            <a:avLst/>
          </a:prstGeom>
          <a:solidFill>
            <a:srgbClr val="FF3FF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zh-CN" altLang="en-US"/>
              <a:t>    输出比较单元</a:t>
            </a:r>
            <a:r>
              <a:rPr lang="en-US" altLang="zh-CN"/>
              <a:t>×4</a:t>
            </a:r>
            <a:endParaRPr lang="en-US" altLang="zh-CN"/>
          </a:p>
        </p:txBody>
      </p:sp>
      <p:sp>
        <p:nvSpPr>
          <p:cNvPr id="29" name="箭头: 上下 28"/>
          <p:cNvSpPr/>
          <p:nvPr/>
        </p:nvSpPr>
        <p:spPr>
          <a:xfrm>
            <a:off x="3637099" y="2583422"/>
            <a:ext cx="308674" cy="474219"/>
          </a:xfrm>
          <a:prstGeom prst="up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3042117" y="4551836"/>
            <a:ext cx="1472457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CCR</a:t>
            </a:r>
            <a:endParaRPr lang="en-US" altLang="zh-CN"/>
          </a:p>
          <a:p>
            <a:pPr algn="ctr"/>
            <a:r>
              <a:rPr lang="zh-CN" altLang="en-US"/>
              <a:t>捕获</a:t>
            </a:r>
            <a:r>
              <a:rPr lang="en-US" altLang="zh-CN"/>
              <a:t>/</a:t>
            </a:r>
            <a:r>
              <a:rPr lang="zh-CN" altLang="en-US"/>
              <a:t>比较器</a:t>
            </a:r>
            <a:endParaRPr lang="en-US" altLang="zh-CN"/>
          </a:p>
        </p:txBody>
      </p:sp>
      <p:sp>
        <p:nvSpPr>
          <p:cNvPr id="41" name="箭头: 上下 40"/>
          <p:cNvSpPr/>
          <p:nvPr/>
        </p:nvSpPr>
        <p:spPr>
          <a:xfrm>
            <a:off x="3637099" y="3732626"/>
            <a:ext cx="308674" cy="819210"/>
          </a:xfrm>
          <a:prstGeom prst="up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4" name="直接箭头连接符 43"/>
          <p:cNvCxnSpPr/>
          <p:nvPr/>
        </p:nvCxnSpPr>
        <p:spPr>
          <a:xfrm>
            <a:off x="4514574" y="4862691"/>
            <a:ext cx="38583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矩形 44"/>
          <p:cNvSpPr/>
          <p:nvPr/>
        </p:nvSpPr>
        <p:spPr>
          <a:xfrm>
            <a:off x="4889722" y="4542223"/>
            <a:ext cx="3346245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CNT&lt;CCR</a:t>
            </a:r>
            <a:r>
              <a:rPr lang="zh-CN" altLang="en-US"/>
              <a:t>时，</a:t>
            </a:r>
            <a:r>
              <a:rPr lang="en-US" altLang="zh-CN"/>
              <a:t>REF</a:t>
            </a:r>
            <a:r>
              <a:rPr lang="zh-CN" altLang="en-US"/>
              <a:t>置有效电平</a:t>
            </a:r>
            <a:endParaRPr lang="en-US" altLang="zh-CN"/>
          </a:p>
          <a:p>
            <a:pPr algn="ctr"/>
            <a:r>
              <a:rPr lang="en-US" altLang="zh-CN"/>
              <a:t>CNT</a:t>
            </a:r>
            <a:r>
              <a:rPr lang="zh-CN" altLang="en-US"/>
              <a:t>≥</a:t>
            </a:r>
            <a:r>
              <a:rPr lang="en-US" altLang="zh-CN"/>
              <a:t>CCR</a:t>
            </a:r>
            <a:r>
              <a:rPr lang="zh-CN" altLang="en-US"/>
              <a:t>时，</a:t>
            </a:r>
            <a:r>
              <a:rPr lang="en-US" altLang="zh-CN"/>
              <a:t>REF</a:t>
            </a:r>
            <a:r>
              <a:rPr lang="zh-CN" altLang="en-US"/>
              <a:t>置无效电平</a:t>
            </a:r>
            <a:endParaRPr lang="en-US" altLang="zh-CN"/>
          </a:p>
        </p:txBody>
      </p:sp>
      <p:cxnSp>
        <p:nvCxnSpPr>
          <p:cNvPr id="46" name="直接箭头连接符 45"/>
          <p:cNvCxnSpPr/>
          <p:nvPr/>
        </p:nvCxnSpPr>
        <p:spPr>
          <a:xfrm>
            <a:off x="8235967" y="4862691"/>
            <a:ext cx="624218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8082846" y="4502972"/>
            <a:ext cx="930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REF</a:t>
            </a:r>
            <a:endParaRPr lang="en-US" altLang="zh-CN" sz="2800"/>
          </a:p>
        </p:txBody>
      </p:sp>
      <p:sp>
        <p:nvSpPr>
          <p:cNvPr id="50" name="矩形 49"/>
          <p:cNvSpPr/>
          <p:nvPr/>
        </p:nvSpPr>
        <p:spPr>
          <a:xfrm>
            <a:off x="8857165" y="4551836"/>
            <a:ext cx="1206881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极性选择</a:t>
            </a:r>
            <a:endParaRPr lang="en-US" altLang="zh-CN"/>
          </a:p>
          <a:p>
            <a:pPr algn="ctr"/>
            <a:r>
              <a:rPr lang="zh-CN" altLang="en-US"/>
              <a:t>输出使能</a:t>
            </a:r>
            <a:endParaRPr lang="en-US" altLang="zh-CN"/>
          </a:p>
        </p:txBody>
      </p:sp>
      <p:sp>
        <p:nvSpPr>
          <p:cNvPr id="54" name="矩形 53"/>
          <p:cNvSpPr/>
          <p:nvPr/>
        </p:nvSpPr>
        <p:spPr>
          <a:xfrm>
            <a:off x="10584990" y="4542223"/>
            <a:ext cx="764952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GPIO</a:t>
            </a:r>
            <a:endParaRPr lang="en-US" altLang="zh-CN"/>
          </a:p>
        </p:txBody>
      </p:sp>
      <p:cxnSp>
        <p:nvCxnSpPr>
          <p:cNvPr id="55" name="直接箭头连接符 54"/>
          <p:cNvCxnSpPr>
            <a:endCxn id="54" idx="1"/>
          </p:cNvCxnSpPr>
          <p:nvPr/>
        </p:nvCxnSpPr>
        <p:spPr>
          <a:xfrm>
            <a:off x="10064046" y="4862691"/>
            <a:ext cx="52094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矩形 90"/>
          <p:cNvSpPr/>
          <p:nvPr/>
        </p:nvSpPr>
        <p:spPr>
          <a:xfrm>
            <a:off x="5253185" y="171065"/>
            <a:ext cx="6525664" cy="3705699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/>
          </a:p>
        </p:txBody>
      </p:sp>
      <p:grpSp>
        <p:nvGrpSpPr>
          <p:cNvPr id="110" name="组合 109"/>
          <p:cNvGrpSpPr/>
          <p:nvPr/>
        </p:nvGrpSpPr>
        <p:grpSpPr>
          <a:xfrm>
            <a:off x="5671005" y="467637"/>
            <a:ext cx="5481138" cy="3105150"/>
            <a:chOff x="5674490" y="417247"/>
            <a:chExt cx="5481138" cy="3105150"/>
          </a:xfrm>
        </p:grpSpPr>
        <p:grpSp>
          <p:nvGrpSpPr>
            <p:cNvPr id="111" name="组合 110"/>
            <p:cNvGrpSpPr/>
            <p:nvPr/>
          </p:nvGrpSpPr>
          <p:grpSpPr>
            <a:xfrm>
              <a:off x="6152445" y="417247"/>
              <a:ext cx="5003183" cy="3105150"/>
              <a:chOff x="4723089" y="3222064"/>
              <a:chExt cx="5003183" cy="3105150"/>
            </a:xfrm>
          </p:grpSpPr>
          <p:cxnSp>
            <p:nvCxnSpPr>
              <p:cNvPr id="115" name="直接箭头连接符 114"/>
              <p:cNvCxnSpPr/>
              <p:nvPr/>
            </p:nvCxnSpPr>
            <p:spPr>
              <a:xfrm flipV="1">
                <a:off x="4723092" y="3222064"/>
                <a:ext cx="0" cy="1254048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直接连接符 115"/>
              <p:cNvCxnSpPr/>
              <p:nvPr/>
            </p:nvCxnSpPr>
            <p:spPr>
              <a:xfrm flipV="1">
                <a:off x="5190387" y="3309694"/>
                <a:ext cx="0" cy="301752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7" name="直接连接符 116"/>
              <p:cNvCxnSpPr/>
              <p:nvPr/>
            </p:nvCxnSpPr>
            <p:spPr>
              <a:xfrm flipV="1">
                <a:off x="6202461" y="3309694"/>
                <a:ext cx="0" cy="301752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/>
              <p:cNvCxnSpPr/>
              <p:nvPr/>
            </p:nvCxnSpPr>
            <p:spPr>
              <a:xfrm flipV="1">
                <a:off x="6653637" y="3309694"/>
                <a:ext cx="0" cy="301752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9" name="直接连接符 118"/>
              <p:cNvCxnSpPr/>
              <p:nvPr/>
            </p:nvCxnSpPr>
            <p:spPr>
              <a:xfrm flipV="1">
                <a:off x="8159788" y="3309694"/>
                <a:ext cx="0" cy="301752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0" name="直接连接符 119"/>
              <p:cNvCxnSpPr/>
              <p:nvPr/>
            </p:nvCxnSpPr>
            <p:spPr>
              <a:xfrm flipV="1">
                <a:off x="7681829" y="3309694"/>
                <a:ext cx="0" cy="301752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1" name="直接连接符 120"/>
              <p:cNvCxnSpPr/>
              <p:nvPr/>
            </p:nvCxnSpPr>
            <p:spPr>
              <a:xfrm>
                <a:off x="4723089" y="3491645"/>
                <a:ext cx="4593608" cy="0"/>
              </a:xfrm>
              <a:prstGeom prst="line">
                <a:avLst/>
              </a:prstGeom>
              <a:ln w="28575">
                <a:solidFill>
                  <a:srgbClr val="FFC000"/>
                </a:solidFill>
                <a:prstDash val="soli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2" name="直接箭头连接符 121"/>
              <p:cNvCxnSpPr/>
              <p:nvPr/>
            </p:nvCxnSpPr>
            <p:spPr>
              <a:xfrm>
                <a:off x="4723092" y="4476112"/>
                <a:ext cx="5003180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3" name="直接连接符 122"/>
              <p:cNvCxnSpPr/>
              <p:nvPr/>
            </p:nvCxnSpPr>
            <p:spPr>
              <a:xfrm flipV="1">
                <a:off x="4723092" y="3492574"/>
                <a:ext cx="1479370" cy="983538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4" name="直接连接符 123"/>
              <p:cNvCxnSpPr/>
              <p:nvPr/>
            </p:nvCxnSpPr>
            <p:spPr>
              <a:xfrm flipV="1">
                <a:off x="6202462" y="3492574"/>
                <a:ext cx="1479370" cy="983538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5" name="直接连接符 124"/>
              <p:cNvCxnSpPr/>
              <p:nvPr/>
            </p:nvCxnSpPr>
            <p:spPr>
              <a:xfrm flipV="1">
                <a:off x="6202461" y="3492574"/>
                <a:ext cx="1" cy="983538"/>
              </a:xfrm>
              <a:prstGeom prst="line">
                <a:avLst/>
              </a:prstGeom>
              <a:ln w="28575">
                <a:solidFill>
                  <a:srgbClr val="0070C0"/>
                </a:solidFill>
                <a:prstDash val="soli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6" name="直接连接符 125"/>
              <p:cNvCxnSpPr/>
              <p:nvPr/>
            </p:nvCxnSpPr>
            <p:spPr>
              <a:xfrm flipV="1">
                <a:off x="7681830" y="3492574"/>
                <a:ext cx="1479370" cy="983538"/>
              </a:xfrm>
              <a:prstGeom prst="line">
                <a:avLst/>
              </a:prstGeom>
              <a:ln w="28575">
                <a:solidFill>
                  <a:srgbClr val="0070C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7" name="直接连接符 126"/>
              <p:cNvCxnSpPr/>
              <p:nvPr/>
            </p:nvCxnSpPr>
            <p:spPr>
              <a:xfrm flipV="1">
                <a:off x="7681829" y="3492574"/>
                <a:ext cx="1" cy="983538"/>
              </a:xfrm>
              <a:prstGeom prst="line">
                <a:avLst/>
              </a:prstGeom>
              <a:ln w="28575">
                <a:solidFill>
                  <a:srgbClr val="0070C0"/>
                </a:solidFill>
                <a:prstDash val="soli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8" name="直接连接符 127"/>
              <p:cNvCxnSpPr/>
              <p:nvPr/>
            </p:nvCxnSpPr>
            <p:spPr>
              <a:xfrm>
                <a:off x="4723089" y="4158436"/>
                <a:ext cx="459360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9" name="直接箭头连接符 128"/>
              <p:cNvCxnSpPr/>
              <p:nvPr/>
            </p:nvCxnSpPr>
            <p:spPr>
              <a:xfrm>
                <a:off x="4723092" y="6152897"/>
                <a:ext cx="5003180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0" name="直接箭头连接符 129"/>
              <p:cNvCxnSpPr/>
              <p:nvPr/>
            </p:nvCxnSpPr>
            <p:spPr>
              <a:xfrm flipV="1">
                <a:off x="4723092" y="4898849"/>
                <a:ext cx="0" cy="1254048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1" name="直接连接符 130"/>
              <p:cNvCxnSpPr/>
              <p:nvPr/>
            </p:nvCxnSpPr>
            <p:spPr>
              <a:xfrm>
                <a:off x="4723089" y="5240557"/>
                <a:ext cx="467298" cy="0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2" name="直接连接符 131"/>
              <p:cNvCxnSpPr/>
              <p:nvPr/>
            </p:nvCxnSpPr>
            <p:spPr>
              <a:xfrm>
                <a:off x="5190387" y="6152897"/>
                <a:ext cx="1012074" cy="0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3" name="直接连接符 132"/>
              <p:cNvCxnSpPr/>
              <p:nvPr/>
            </p:nvCxnSpPr>
            <p:spPr>
              <a:xfrm>
                <a:off x="6207223" y="5252409"/>
                <a:ext cx="454770" cy="0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4" name="直接连接符 133"/>
              <p:cNvCxnSpPr/>
              <p:nvPr/>
            </p:nvCxnSpPr>
            <p:spPr>
              <a:xfrm>
                <a:off x="6661993" y="6152897"/>
                <a:ext cx="1019836" cy="0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/>
              <p:cNvCxnSpPr/>
              <p:nvPr/>
            </p:nvCxnSpPr>
            <p:spPr>
              <a:xfrm>
                <a:off x="7700257" y="5234344"/>
                <a:ext cx="459531" cy="0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6" name="直接连接符 135"/>
              <p:cNvCxnSpPr/>
              <p:nvPr/>
            </p:nvCxnSpPr>
            <p:spPr>
              <a:xfrm>
                <a:off x="8159788" y="6152897"/>
                <a:ext cx="1029584" cy="0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7" name="直接连接符 136"/>
              <p:cNvCxnSpPr/>
              <p:nvPr/>
            </p:nvCxnSpPr>
            <p:spPr>
              <a:xfrm>
                <a:off x="5190387" y="5246770"/>
                <a:ext cx="0" cy="909379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8" name="直接连接符 137"/>
              <p:cNvCxnSpPr/>
              <p:nvPr/>
            </p:nvCxnSpPr>
            <p:spPr>
              <a:xfrm>
                <a:off x="6202461" y="5246770"/>
                <a:ext cx="0" cy="909379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9" name="直接连接符 138"/>
              <p:cNvCxnSpPr/>
              <p:nvPr/>
            </p:nvCxnSpPr>
            <p:spPr>
              <a:xfrm>
                <a:off x="6653490" y="5246770"/>
                <a:ext cx="0" cy="909379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0" name="直接连接符 139"/>
              <p:cNvCxnSpPr/>
              <p:nvPr/>
            </p:nvCxnSpPr>
            <p:spPr>
              <a:xfrm>
                <a:off x="7681829" y="5246770"/>
                <a:ext cx="0" cy="909379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1" name="直接连接符 140"/>
              <p:cNvCxnSpPr/>
              <p:nvPr/>
            </p:nvCxnSpPr>
            <p:spPr>
              <a:xfrm>
                <a:off x="8159788" y="5246770"/>
                <a:ext cx="0" cy="909379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12" name="文本框 111"/>
            <p:cNvSpPr txBox="1"/>
            <p:nvPr/>
          </p:nvSpPr>
          <p:spPr>
            <a:xfrm>
              <a:off x="5674490" y="1514799"/>
              <a:ext cx="497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/>
                <a:t>0</a:t>
              </a:r>
              <a:endParaRPr lang="en-US" altLang="zh-CN" sz="2000"/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5674490" y="1198460"/>
              <a:ext cx="497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/>
                <a:t>30</a:t>
              </a:r>
              <a:endParaRPr lang="en-US" altLang="zh-CN" sz="2000"/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5674490" y="538301"/>
              <a:ext cx="497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/>
                <a:t>99</a:t>
              </a:r>
              <a:endParaRPr lang="en-US" altLang="zh-CN" sz="2000"/>
            </a:p>
          </p:txBody>
        </p:sp>
      </p:grpSp>
      <p:sp>
        <p:nvSpPr>
          <p:cNvPr id="56" name="矩形 55"/>
          <p:cNvSpPr/>
          <p:nvPr/>
        </p:nvSpPr>
        <p:spPr>
          <a:xfrm>
            <a:off x="856274" y="4551836"/>
            <a:ext cx="1472457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运行控制</a:t>
            </a:r>
            <a:endParaRPr lang="en-US" altLang="zh-CN"/>
          </a:p>
        </p:txBody>
      </p:sp>
      <p:sp>
        <p:nvSpPr>
          <p:cNvPr id="57" name="箭头: 右 56"/>
          <p:cNvSpPr/>
          <p:nvPr/>
        </p:nvSpPr>
        <p:spPr>
          <a:xfrm rot="16200000">
            <a:off x="1364577" y="4171019"/>
            <a:ext cx="452034" cy="309600"/>
          </a:xfrm>
          <a:prstGeom prst="rightArrow">
            <a:avLst/>
          </a:prstGeom>
          <a:solidFill>
            <a:srgbClr val="C1A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3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PWM 改变的是脉宽，不是高电平电压</a:t>
            </a:r>
            <a:endParaRPr lang="en-US" sz="2855" dirty="0"/>
          </a:p>
        </p:txBody>
      </p:sp>
      <p:sp>
        <p:nvSpPr>
          <p:cNvPr id="3" name="s13_original_7"/>
          <p:cNvSpPr/>
          <p:nvPr/>
        </p:nvSpPr>
        <p:spPr>
          <a:xfrm>
            <a:off x="875081" y="1889150"/>
            <a:ext cx="877367" cy="4125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7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25%</a:t>
            </a:r>
            <a:endParaRPr lang="en-US" sz="2375" dirty="0"/>
          </a:p>
        </p:txBody>
      </p:sp>
      <p:sp>
        <p:nvSpPr>
          <p:cNvPr id="4" name="s13_original_8"/>
          <p:cNvSpPr/>
          <p:nvPr/>
        </p:nvSpPr>
        <p:spPr>
          <a:xfrm>
            <a:off x="2334463" y="2231502"/>
            <a:ext cx="8295894" cy="0"/>
          </a:xfrm>
          <a:prstGeom prst="line">
            <a:avLst/>
          </a:prstGeom>
          <a:solidFill>
            <a:srgbClr val="FFFFFF">
              <a:alpha val="0"/>
            </a:srgbClr>
          </a:solidFill>
          <a:ln w="9652">
            <a:solidFill>
              <a:srgbClr val="DEDEDE"/>
            </a:solidFill>
            <a:prstDash val="solid"/>
          </a:ln>
        </p:spPr>
      </p:sp>
      <p:sp>
        <p:nvSpPr>
          <p:cNvPr id="5" name="s13_original_9"/>
          <p:cNvSpPr/>
          <p:nvPr/>
        </p:nvSpPr>
        <p:spPr>
          <a:xfrm>
            <a:off x="2334463" y="1748699"/>
            <a:ext cx="1036987" cy="482803"/>
          </a:xfrm>
          <a:prstGeom prst="rect">
            <a:avLst/>
          </a:prstGeom>
          <a:solidFill>
            <a:srgbClr val="8B1515">
              <a:alpha val="12000"/>
            </a:srgbClr>
          </a:solidFill>
          <a:ln w="12065">
            <a:solidFill>
              <a:srgbClr val="8B1515">
                <a:alpha val="0"/>
              </a:srgbClr>
            </a:solidFill>
            <a:prstDash val="solid"/>
          </a:ln>
        </p:spPr>
      </p:sp>
      <p:sp>
        <p:nvSpPr>
          <p:cNvPr id="6" name="s13_original_10"/>
          <p:cNvSpPr/>
          <p:nvPr/>
        </p:nvSpPr>
        <p:spPr>
          <a:xfrm flipV="1">
            <a:off x="2334463" y="1748699"/>
            <a:ext cx="0" cy="482803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7" name="s13_original_11"/>
          <p:cNvSpPr/>
          <p:nvPr/>
        </p:nvSpPr>
        <p:spPr>
          <a:xfrm>
            <a:off x="2334463" y="1748699"/>
            <a:ext cx="103698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8" name="s13_original_12"/>
          <p:cNvSpPr/>
          <p:nvPr/>
        </p:nvSpPr>
        <p:spPr>
          <a:xfrm>
            <a:off x="3371450" y="1748699"/>
            <a:ext cx="0" cy="482803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9" name="s13_original_13"/>
          <p:cNvSpPr/>
          <p:nvPr/>
        </p:nvSpPr>
        <p:spPr>
          <a:xfrm>
            <a:off x="3371450" y="2231502"/>
            <a:ext cx="3110960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0" name="s13_original_14"/>
          <p:cNvSpPr/>
          <p:nvPr/>
        </p:nvSpPr>
        <p:spPr>
          <a:xfrm>
            <a:off x="6482410" y="1748699"/>
            <a:ext cx="1036987" cy="482803"/>
          </a:xfrm>
          <a:prstGeom prst="rect">
            <a:avLst/>
          </a:prstGeom>
          <a:solidFill>
            <a:srgbClr val="8B1515">
              <a:alpha val="12000"/>
            </a:srgbClr>
          </a:solidFill>
          <a:ln w="12065">
            <a:solidFill>
              <a:srgbClr val="8B1515">
                <a:alpha val="0"/>
              </a:srgbClr>
            </a:solidFill>
            <a:prstDash val="solid"/>
          </a:ln>
        </p:spPr>
      </p:sp>
      <p:sp>
        <p:nvSpPr>
          <p:cNvPr id="11" name="s13_original_15"/>
          <p:cNvSpPr/>
          <p:nvPr/>
        </p:nvSpPr>
        <p:spPr>
          <a:xfrm flipV="1">
            <a:off x="6482410" y="1748699"/>
            <a:ext cx="0" cy="482803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2" name="s13_original_16"/>
          <p:cNvSpPr/>
          <p:nvPr/>
        </p:nvSpPr>
        <p:spPr>
          <a:xfrm>
            <a:off x="6482410" y="1748699"/>
            <a:ext cx="103698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3" name="s13_original_17"/>
          <p:cNvSpPr/>
          <p:nvPr/>
        </p:nvSpPr>
        <p:spPr>
          <a:xfrm>
            <a:off x="7519397" y="1748699"/>
            <a:ext cx="0" cy="482803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4" name="s13_original_18"/>
          <p:cNvSpPr/>
          <p:nvPr/>
        </p:nvSpPr>
        <p:spPr>
          <a:xfrm>
            <a:off x="7519397" y="2231502"/>
            <a:ext cx="3110960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5" name="s13_original_19"/>
          <p:cNvSpPr/>
          <p:nvPr/>
        </p:nvSpPr>
        <p:spPr>
          <a:xfrm>
            <a:off x="6482410" y="1643360"/>
            <a:ext cx="0" cy="684703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16" name="s13_original_20"/>
          <p:cNvSpPr/>
          <p:nvPr/>
        </p:nvSpPr>
        <p:spPr>
          <a:xfrm>
            <a:off x="1717700" y="1660916"/>
            <a:ext cx="521208" cy="1931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4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3.3 V</a:t>
            </a:r>
            <a:endParaRPr lang="en-US" sz="1045" dirty="0"/>
          </a:p>
        </p:txBody>
      </p:sp>
      <p:sp>
        <p:nvSpPr>
          <p:cNvPr id="17" name="s13_original_21"/>
          <p:cNvSpPr/>
          <p:nvPr/>
        </p:nvSpPr>
        <p:spPr>
          <a:xfrm>
            <a:off x="1769821" y="2134941"/>
            <a:ext cx="451714" cy="1931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4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 V</a:t>
            </a:r>
            <a:endParaRPr lang="en-US" sz="1045" dirty="0"/>
          </a:p>
        </p:txBody>
      </p:sp>
      <p:sp>
        <p:nvSpPr>
          <p:cNvPr id="18" name="s13_original_22"/>
          <p:cNvSpPr/>
          <p:nvPr/>
        </p:nvSpPr>
        <p:spPr>
          <a:xfrm>
            <a:off x="9101480" y="1459017"/>
            <a:ext cx="2128266" cy="2370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3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250 μs / 周期</a:t>
            </a:r>
            <a:endParaRPr lang="en-US" sz="1235" dirty="0"/>
          </a:p>
        </p:txBody>
      </p:sp>
      <p:sp>
        <p:nvSpPr>
          <p:cNvPr id="19" name="s13_original_23"/>
          <p:cNvSpPr/>
          <p:nvPr/>
        </p:nvSpPr>
        <p:spPr>
          <a:xfrm>
            <a:off x="875081" y="2854757"/>
            <a:ext cx="877367" cy="4125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7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50%</a:t>
            </a:r>
            <a:endParaRPr lang="en-US" sz="2375" dirty="0"/>
          </a:p>
        </p:txBody>
      </p:sp>
      <p:sp>
        <p:nvSpPr>
          <p:cNvPr id="20" name="s13_original_24"/>
          <p:cNvSpPr/>
          <p:nvPr/>
        </p:nvSpPr>
        <p:spPr>
          <a:xfrm>
            <a:off x="2334463" y="3197108"/>
            <a:ext cx="8295894" cy="0"/>
          </a:xfrm>
          <a:prstGeom prst="line">
            <a:avLst/>
          </a:prstGeom>
          <a:solidFill>
            <a:srgbClr val="FFFFFF">
              <a:alpha val="0"/>
            </a:srgbClr>
          </a:solidFill>
          <a:ln w="9652">
            <a:solidFill>
              <a:srgbClr val="DEDEDE"/>
            </a:solidFill>
            <a:prstDash val="solid"/>
          </a:ln>
        </p:spPr>
      </p:sp>
      <p:sp>
        <p:nvSpPr>
          <p:cNvPr id="21" name="s13_original_25"/>
          <p:cNvSpPr/>
          <p:nvPr/>
        </p:nvSpPr>
        <p:spPr>
          <a:xfrm>
            <a:off x="2334463" y="2714305"/>
            <a:ext cx="2073974" cy="482803"/>
          </a:xfrm>
          <a:prstGeom prst="rect">
            <a:avLst/>
          </a:prstGeom>
          <a:solidFill>
            <a:srgbClr val="8B1515">
              <a:alpha val="12000"/>
            </a:srgbClr>
          </a:solidFill>
          <a:ln w="12065">
            <a:solidFill>
              <a:srgbClr val="8B1515">
                <a:alpha val="0"/>
              </a:srgbClr>
            </a:solidFill>
            <a:prstDash val="solid"/>
          </a:ln>
        </p:spPr>
      </p:sp>
      <p:sp>
        <p:nvSpPr>
          <p:cNvPr id="22" name="s13_original_26"/>
          <p:cNvSpPr/>
          <p:nvPr/>
        </p:nvSpPr>
        <p:spPr>
          <a:xfrm flipV="1">
            <a:off x="2334463" y="2714305"/>
            <a:ext cx="0" cy="482803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3" name="s13_original_27"/>
          <p:cNvSpPr/>
          <p:nvPr/>
        </p:nvSpPr>
        <p:spPr>
          <a:xfrm>
            <a:off x="2334463" y="2714305"/>
            <a:ext cx="2073974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4" name="s13_original_28"/>
          <p:cNvSpPr/>
          <p:nvPr/>
        </p:nvSpPr>
        <p:spPr>
          <a:xfrm>
            <a:off x="4408437" y="2714305"/>
            <a:ext cx="0" cy="482803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5" name="s13_original_29"/>
          <p:cNvSpPr/>
          <p:nvPr/>
        </p:nvSpPr>
        <p:spPr>
          <a:xfrm>
            <a:off x="4408437" y="3197108"/>
            <a:ext cx="2073974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6" name="s13_original_30"/>
          <p:cNvSpPr/>
          <p:nvPr/>
        </p:nvSpPr>
        <p:spPr>
          <a:xfrm>
            <a:off x="6482410" y="2714305"/>
            <a:ext cx="2073974" cy="482803"/>
          </a:xfrm>
          <a:prstGeom prst="rect">
            <a:avLst/>
          </a:prstGeom>
          <a:solidFill>
            <a:srgbClr val="8B1515">
              <a:alpha val="12000"/>
            </a:srgbClr>
          </a:solidFill>
          <a:ln w="12065">
            <a:solidFill>
              <a:srgbClr val="8B1515">
                <a:alpha val="0"/>
              </a:srgbClr>
            </a:solidFill>
            <a:prstDash val="solid"/>
          </a:ln>
        </p:spPr>
      </p:sp>
      <p:sp>
        <p:nvSpPr>
          <p:cNvPr id="27" name="s13_original_31"/>
          <p:cNvSpPr/>
          <p:nvPr/>
        </p:nvSpPr>
        <p:spPr>
          <a:xfrm flipV="1">
            <a:off x="6482410" y="2714305"/>
            <a:ext cx="0" cy="482803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8" name="s13_original_32"/>
          <p:cNvSpPr/>
          <p:nvPr/>
        </p:nvSpPr>
        <p:spPr>
          <a:xfrm>
            <a:off x="6482410" y="2714305"/>
            <a:ext cx="2073974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9" name="s13_original_33"/>
          <p:cNvSpPr/>
          <p:nvPr/>
        </p:nvSpPr>
        <p:spPr>
          <a:xfrm>
            <a:off x="8556384" y="2714305"/>
            <a:ext cx="0" cy="482803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0" name="s13_original_34"/>
          <p:cNvSpPr/>
          <p:nvPr/>
        </p:nvSpPr>
        <p:spPr>
          <a:xfrm>
            <a:off x="8556384" y="3197108"/>
            <a:ext cx="2073974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1" name="s13_original_35"/>
          <p:cNvSpPr/>
          <p:nvPr/>
        </p:nvSpPr>
        <p:spPr>
          <a:xfrm>
            <a:off x="6482410" y="2608966"/>
            <a:ext cx="0" cy="684703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32" name="s13_original_36"/>
          <p:cNvSpPr/>
          <p:nvPr/>
        </p:nvSpPr>
        <p:spPr>
          <a:xfrm>
            <a:off x="1717700" y="2626523"/>
            <a:ext cx="521208" cy="1931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4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3.3 V</a:t>
            </a:r>
            <a:endParaRPr lang="en-US" sz="1045" dirty="0"/>
          </a:p>
        </p:txBody>
      </p:sp>
      <p:sp>
        <p:nvSpPr>
          <p:cNvPr id="33" name="s13_original_37"/>
          <p:cNvSpPr/>
          <p:nvPr/>
        </p:nvSpPr>
        <p:spPr>
          <a:xfrm>
            <a:off x="1769821" y="3100548"/>
            <a:ext cx="451714" cy="1931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4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 V</a:t>
            </a:r>
            <a:endParaRPr lang="en-US" sz="1045" dirty="0"/>
          </a:p>
        </p:txBody>
      </p:sp>
      <p:sp>
        <p:nvSpPr>
          <p:cNvPr id="34" name="s13_original_38"/>
          <p:cNvSpPr/>
          <p:nvPr/>
        </p:nvSpPr>
        <p:spPr>
          <a:xfrm>
            <a:off x="9101480" y="2424623"/>
            <a:ext cx="2128266" cy="2370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3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500 μs / 周期</a:t>
            </a:r>
            <a:endParaRPr lang="en-US" sz="1235" dirty="0"/>
          </a:p>
        </p:txBody>
      </p:sp>
      <p:sp>
        <p:nvSpPr>
          <p:cNvPr id="35" name="s13_original_39"/>
          <p:cNvSpPr/>
          <p:nvPr/>
        </p:nvSpPr>
        <p:spPr>
          <a:xfrm>
            <a:off x="875081" y="3820363"/>
            <a:ext cx="877367" cy="4125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7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75%</a:t>
            </a:r>
            <a:endParaRPr lang="en-US" sz="2375" dirty="0"/>
          </a:p>
        </p:txBody>
      </p:sp>
      <p:sp>
        <p:nvSpPr>
          <p:cNvPr id="36" name="s13_original_40"/>
          <p:cNvSpPr/>
          <p:nvPr/>
        </p:nvSpPr>
        <p:spPr>
          <a:xfrm>
            <a:off x="2334463" y="4162715"/>
            <a:ext cx="8295894" cy="0"/>
          </a:xfrm>
          <a:prstGeom prst="line">
            <a:avLst/>
          </a:prstGeom>
          <a:solidFill>
            <a:srgbClr val="FFFFFF">
              <a:alpha val="0"/>
            </a:srgbClr>
          </a:solidFill>
          <a:ln w="9652">
            <a:solidFill>
              <a:srgbClr val="DEDEDE"/>
            </a:solidFill>
            <a:prstDash val="solid"/>
          </a:ln>
        </p:spPr>
      </p:sp>
      <p:sp>
        <p:nvSpPr>
          <p:cNvPr id="37" name="s13_original_41"/>
          <p:cNvSpPr/>
          <p:nvPr/>
        </p:nvSpPr>
        <p:spPr>
          <a:xfrm>
            <a:off x="2334463" y="3679911"/>
            <a:ext cx="3110960" cy="482803"/>
          </a:xfrm>
          <a:prstGeom prst="rect">
            <a:avLst/>
          </a:prstGeom>
          <a:solidFill>
            <a:srgbClr val="8B1515">
              <a:alpha val="12000"/>
            </a:srgbClr>
          </a:solidFill>
          <a:ln w="12065">
            <a:solidFill>
              <a:srgbClr val="8B1515">
                <a:alpha val="0"/>
              </a:srgbClr>
            </a:solidFill>
            <a:prstDash val="solid"/>
          </a:ln>
        </p:spPr>
      </p:sp>
      <p:sp>
        <p:nvSpPr>
          <p:cNvPr id="38" name="s13_original_42"/>
          <p:cNvSpPr/>
          <p:nvPr/>
        </p:nvSpPr>
        <p:spPr>
          <a:xfrm flipV="1">
            <a:off x="2334463" y="3679911"/>
            <a:ext cx="0" cy="482803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9" name="s13_original_43"/>
          <p:cNvSpPr/>
          <p:nvPr/>
        </p:nvSpPr>
        <p:spPr>
          <a:xfrm>
            <a:off x="2334463" y="3679911"/>
            <a:ext cx="3110960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40" name="s13_original_44"/>
          <p:cNvSpPr/>
          <p:nvPr/>
        </p:nvSpPr>
        <p:spPr>
          <a:xfrm>
            <a:off x="5445423" y="3679911"/>
            <a:ext cx="0" cy="482803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41" name="s13_original_45"/>
          <p:cNvSpPr/>
          <p:nvPr/>
        </p:nvSpPr>
        <p:spPr>
          <a:xfrm>
            <a:off x="5445423" y="4162715"/>
            <a:ext cx="103698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42" name="s13_original_46"/>
          <p:cNvSpPr/>
          <p:nvPr/>
        </p:nvSpPr>
        <p:spPr>
          <a:xfrm>
            <a:off x="6482410" y="3679911"/>
            <a:ext cx="3110960" cy="482803"/>
          </a:xfrm>
          <a:prstGeom prst="rect">
            <a:avLst/>
          </a:prstGeom>
          <a:solidFill>
            <a:srgbClr val="8B1515">
              <a:alpha val="12000"/>
            </a:srgbClr>
          </a:solidFill>
          <a:ln w="12065">
            <a:solidFill>
              <a:srgbClr val="8B1515">
                <a:alpha val="0"/>
              </a:srgbClr>
            </a:solidFill>
            <a:prstDash val="solid"/>
          </a:ln>
        </p:spPr>
      </p:sp>
      <p:sp>
        <p:nvSpPr>
          <p:cNvPr id="43" name="s13_original_47"/>
          <p:cNvSpPr/>
          <p:nvPr/>
        </p:nvSpPr>
        <p:spPr>
          <a:xfrm flipV="1">
            <a:off x="6482410" y="3679911"/>
            <a:ext cx="0" cy="482803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44" name="s13_original_48"/>
          <p:cNvSpPr/>
          <p:nvPr/>
        </p:nvSpPr>
        <p:spPr>
          <a:xfrm>
            <a:off x="6482410" y="3679911"/>
            <a:ext cx="3110960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45" name="s13_original_49"/>
          <p:cNvSpPr/>
          <p:nvPr/>
        </p:nvSpPr>
        <p:spPr>
          <a:xfrm>
            <a:off x="9593370" y="3679911"/>
            <a:ext cx="0" cy="482803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46" name="s13_original_50"/>
          <p:cNvSpPr/>
          <p:nvPr/>
        </p:nvSpPr>
        <p:spPr>
          <a:xfrm>
            <a:off x="9593370" y="4162715"/>
            <a:ext cx="103698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47" name="s13_original_51"/>
          <p:cNvSpPr/>
          <p:nvPr/>
        </p:nvSpPr>
        <p:spPr>
          <a:xfrm>
            <a:off x="6482410" y="3574572"/>
            <a:ext cx="0" cy="684703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48" name="s13_original_52"/>
          <p:cNvSpPr/>
          <p:nvPr/>
        </p:nvSpPr>
        <p:spPr>
          <a:xfrm>
            <a:off x="1717700" y="3592129"/>
            <a:ext cx="521208" cy="1931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4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3.3 V</a:t>
            </a:r>
            <a:endParaRPr lang="en-US" sz="1045" dirty="0"/>
          </a:p>
        </p:txBody>
      </p:sp>
      <p:sp>
        <p:nvSpPr>
          <p:cNvPr id="49" name="s13_original_53"/>
          <p:cNvSpPr/>
          <p:nvPr/>
        </p:nvSpPr>
        <p:spPr>
          <a:xfrm>
            <a:off x="1769821" y="4066154"/>
            <a:ext cx="451714" cy="1931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4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 V</a:t>
            </a:r>
            <a:endParaRPr lang="en-US" sz="1045" dirty="0"/>
          </a:p>
        </p:txBody>
      </p:sp>
      <p:sp>
        <p:nvSpPr>
          <p:cNvPr id="50" name="s13_original_54"/>
          <p:cNvSpPr/>
          <p:nvPr/>
        </p:nvSpPr>
        <p:spPr>
          <a:xfrm>
            <a:off x="2108606" y="4285610"/>
            <a:ext cx="451714" cy="1931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4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045" dirty="0"/>
          </a:p>
        </p:txBody>
      </p:sp>
      <p:sp>
        <p:nvSpPr>
          <p:cNvPr id="51" name="s13_original_55"/>
          <p:cNvSpPr/>
          <p:nvPr/>
        </p:nvSpPr>
        <p:spPr>
          <a:xfrm>
            <a:off x="6256553" y="4285610"/>
            <a:ext cx="451714" cy="1931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4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045" dirty="0"/>
          </a:p>
        </p:txBody>
      </p:sp>
      <p:sp>
        <p:nvSpPr>
          <p:cNvPr id="52" name="s13_original_56"/>
          <p:cNvSpPr/>
          <p:nvPr/>
        </p:nvSpPr>
        <p:spPr>
          <a:xfrm>
            <a:off x="10404500" y="4285610"/>
            <a:ext cx="451714" cy="1931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4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 ms</a:t>
            </a:r>
            <a:endParaRPr lang="en-US" sz="1045" dirty="0"/>
          </a:p>
        </p:txBody>
      </p:sp>
      <p:sp>
        <p:nvSpPr>
          <p:cNvPr id="53" name="s13_original_57"/>
          <p:cNvSpPr/>
          <p:nvPr/>
        </p:nvSpPr>
        <p:spPr>
          <a:xfrm>
            <a:off x="9101480" y="3390229"/>
            <a:ext cx="2128266" cy="23701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3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750 μs / 周期</a:t>
            </a:r>
            <a:endParaRPr lang="en-US" sz="1235" dirty="0"/>
          </a:p>
        </p:txBody>
      </p:sp>
      <p:sp>
        <p:nvSpPr>
          <p:cNvPr id="54" name="s13_original_58"/>
          <p:cNvSpPr/>
          <p:nvPr/>
        </p:nvSpPr>
        <p:spPr>
          <a:xfrm>
            <a:off x="822960" y="4908865"/>
            <a:ext cx="10623956" cy="588142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55" name="s13_original_59"/>
          <p:cNvSpPr/>
          <p:nvPr/>
        </p:nvSpPr>
        <p:spPr>
          <a:xfrm>
            <a:off x="1022756" y="5031760"/>
            <a:ext cx="10215677" cy="33357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75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 = tHIGH / T = CCR1 / (ARR + 1)</a:t>
            </a:r>
            <a:endParaRPr lang="en-US" sz="23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舵机简介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0963" y="1236373"/>
            <a:ext cx="110500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舵机是一种根据输入</a:t>
            </a:r>
            <a:r>
              <a:rPr lang="en-US" altLang="zh-CN" sz="2800"/>
              <a:t>PWM</a:t>
            </a:r>
            <a:r>
              <a:rPr lang="zh-CN" altLang="en-US" sz="2800"/>
              <a:t>信号占空比来控制输出角度的装置</a:t>
            </a:r>
            <a:endParaRPr lang="en-US" altLang="zh-CN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输入</a:t>
            </a:r>
            <a:r>
              <a:rPr lang="en-US" altLang="zh-CN" sz="2800"/>
              <a:t>PWM</a:t>
            </a:r>
            <a:r>
              <a:rPr lang="zh-CN" altLang="en-US" sz="2800"/>
              <a:t>信号要求：周期为</a:t>
            </a:r>
            <a:r>
              <a:rPr lang="en-US" altLang="zh-CN" sz="2800"/>
              <a:t>20ms</a:t>
            </a:r>
            <a:r>
              <a:rPr lang="zh-CN" altLang="en-US" sz="2800"/>
              <a:t>，高电平宽度为</a:t>
            </a:r>
            <a:r>
              <a:rPr lang="en-US" altLang="zh-CN" sz="2800"/>
              <a:t>0.5ms~2.5ms</a:t>
            </a:r>
            <a:endParaRPr lang="en-US" altLang="zh-CN" sz="2800"/>
          </a:p>
        </p:txBody>
      </p:sp>
      <p:pic>
        <p:nvPicPr>
          <p:cNvPr id="1030" name="Picture 6" descr="https://gimg2.baidu.com/image_search/src=http%3A%2F%2Fwww.chinabaike.com%2Fuploads%2Fallimg%2F110411%2F2330511418-1.jpg&amp;refer=http%3A%2F%2Fwww.chinabaike.com&amp;app=2002&amp;size=f9999,10000&amp;q=a80&amp;n=0&amp;g=0n&amp;fmt=jpeg?sec=1646831977&amp;t=d31e8ec4273de9da0a251316a9982c0b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" r="3964" b="8336"/>
          <a:stretch>
            <a:fillRect/>
          </a:stretch>
        </p:blipFill>
        <p:spPr bwMode="auto">
          <a:xfrm>
            <a:off x="7786657" y="2679878"/>
            <a:ext cx="3383646" cy="338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img0.baidu.com/it/u=2669513282,929330867&amp;fm=253&amp;fmt=auto&amp;app=138&amp;f=JPEG?w=500&amp;h=5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80" y="2679878"/>
            <a:ext cx="3383424" cy="338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img1.baidu.com/it/u=3615405252,2060650159&amp;fm=253&amp;fmt=auto&amp;app=138&amp;f=JPEG?w=500&amp;h=667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1" t="13711" r="3573" b="4814"/>
          <a:stretch>
            <a:fillRect/>
          </a:stretch>
        </p:blipFill>
        <p:spPr bwMode="auto">
          <a:xfrm>
            <a:off x="4591556" y="2679878"/>
            <a:ext cx="2862549" cy="338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2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zh-CN" alt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频率</a:t>
            </a:r>
            <a:r>
              <a:rPr lang="zh-CN" alt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计算</a:t>
            </a:r>
            <a:endParaRPr lang="zh-CN" altLang="en-US" sz="2855" b="1" dirty="0">
              <a:solidFill>
                <a:srgbClr val="202020"/>
              </a:solidFill>
              <a:latin typeface="Noto Sans CJK SC" pitchFamily="34" charset="0"/>
              <a:ea typeface="Noto Sans CJK SC" pitchFamily="34" charset="-122"/>
              <a:cs typeface="Noto Sans CJK SC" pitchFamily="34" charset="-120"/>
            </a:endParaRPr>
          </a:p>
        </p:txBody>
      </p:sp>
      <p:sp>
        <p:nvSpPr>
          <p:cNvPr id="3" name="s12_original_7"/>
          <p:cNvSpPr/>
          <p:nvPr/>
        </p:nvSpPr>
        <p:spPr>
          <a:xfrm>
            <a:off x="822960" y="1634581"/>
            <a:ext cx="10623956" cy="1264067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4" name="s12_original_8"/>
          <p:cNvSpPr/>
          <p:nvPr/>
        </p:nvSpPr>
        <p:spPr>
          <a:xfrm>
            <a:off x="1100938" y="1810146"/>
            <a:ext cx="10015880" cy="37746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75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fCNT = fTIM / (PSC + 1)</a:t>
            </a:r>
            <a:endParaRPr lang="en-US" sz="2375" dirty="0"/>
          </a:p>
        </p:txBody>
      </p:sp>
      <p:sp>
        <p:nvSpPr>
          <p:cNvPr id="5" name="s12_original_9"/>
          <p:cNvSpPr/>
          <p:nvPr/>
        </p:nvSpPr>
        <p:spPr>
          <a:xfrm>
            <a:off x="1100938" y="2354397"/>
            <a:ext cx="10015880" cy="37746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7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fPWM = fTIM / [(PSC + 1) × (ARR + 1)]</a:t>
            </a:r>
            <a:endParaRPr lang="en-US" sz="2375" dirty="0"/>
          </a:p>
        </p:txBody>
      </p:sp>
      <p:sp>
        <p:nvSpPr>
          <p:cNvPr id="6" name="s12_original_10"/>
          <p:cNvSpPr/>
          <p:nvPr>
            <p:custDataLst>
              <p:tags r:id="rId2"/>
            </p:custDataLst>
          </p:nvPr>
        </p:nvSpPr>
        <p:spPr>
          <a:xfrm>
            <a:off x="822960" y="3179552"/>
            <a:ext cx="5151272" cy="1878543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7" name="s12_original_11"/>
          <p:cNvSpPr/>
          <p:nvPr>
            <p:custDataLst>
              <p:tags r:id="rId3"/>
            </p:custDataLst>
          </p:nvPr>
        </p:nvSpPr>
        <p:spPr>
          <a:xfrm>
            <a:off x="961949" y="3355116"/>
            <a:ext cx="4873295" cy="66714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1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 MHz</a:t>
            </a:r>
            <a:endParaRPr lang="en-US" sz="3610" dirty="0"/>
          </a:p>
        </p:txBody>
      </p:sp>
      <p:sp>
        <p:nvSpPr>
          <p:cNvPr id="8" name="s12_original_12"/>
          <p:cNvSpPr/>
          <p:nvPr>
            <p:custDataLst>
              <p:tags r:id="rId4"/>
            </p:custDataLst>
          </p:nvPr>
        </p:nvSpPr>
        <p:spPr>
          <a:xfrm>
            <a:off x="953262" y="4057376"/>
            <a:ext cx="4890668" cy="3950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72 MHz ÷ (71 + 1)</a:t>
            </a:r>
            <a:endParaRPr lang="en-US" sz="1900" dirty="0"/>
          </a:p>
        </p:txBody>
      </p:sp>
      <p:sp>
        <p:nvSpPr>
          <p:cNvPr id="9" name="s12_original_13"/>
          <p:cNvSpPr/>
          <p:nvPr>
            <p:custDataLst>
              <p:tags r:id="rId5"/>
            </p:custDataLst>
          </p:nvPr>
        </p:nvSpPr>
        <p:spPr>
          <a:xfrm>
            <a:off x="979322" y="4548957"/>
            <a:ext cx="4838548" cy="35990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1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每一个计数拍 = 1 μs</a:t>
            </a:r>
            <a:endParaRPr lang="en-US" sz="1615" dirty="0"/>
          </a:p>
        </p:txBody>
      </p:sp>
      <p:sp>
        <p:nvSpPr>
          <p:cNvPr id="10" name="s12_original_14"/>
          <p:cNvSpPr/>
          <p:nvPr>
            <p:custDataLst>
              <p:tags r:id="rId6"/>
            </p:custDataLst>
          </p:nvPr>
        </p:nvSpPr>
        <p:spPr>
          <a:xfrm>
            <a:off x="6269584" y="3179552"/>
            <a:ext cx="5177333" cy="1878543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11" name="s12_original_15"/>
          <p:cNvSpPr/>
          <p:nvPr>
            <p:custDataLst>
              <p:tags r:id="rId7"/>
            </p:custDataLst>
          </p:nvPr>
        </p:nvSpPr>
        <p:spPr>
          <a:xfrm>
            <a:off x="6408572" y="3355116"/>
            <a:ext cx="4899355" cy="66714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1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 kHz</a:t>
            </a:r>
            <a:endParaRPr lang="en-US" sz="3610" dirty="0"/>
          </a:p>
        </p:txBody>
      </p:sp>
      <p:sp>
        <p:nvSpPr>
          <p:cNvPr id="12" name="s12_original_16"/>
          <p:cNvSpPr/>
          <p:nvPr>
            <p:custDataLst>
              <p:tags r:id="rId8"/>
            </p:custDataLst>
          </p:nvPr>
        </p:nvSpPr>
        <p:spPr>
          <a:xfrm>
            <a:off x="6399886" y="4057376"/>
            <a:ext cx="4916729" cy="3950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 MHz ÷ (999 + 1)</a:t>
            </a:r>
            <a:endParaRPr lang="en-US" sz="1900" dirty="0"/>
          </a:p>
        </p:txBody>
      </p:sp>
      <p:sp>
        <p:nvSpPr>
          <p:cNvPr id="13" name="s12_original_17"/>
          <p:cNvSpPr/>
          <p:nvPr>
            <p:custDataLst>
              <p:tags r:id="rId9"/>
            </p:custDataLst>
          </p:nvPr>
        </p:nvSpPr>
        <p:spPr>
          <a:xfrm>
            <a:off x="6425946" y="4548957"/>
            <a:ext cx="4864608" cy="35990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1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1000 拍 = 1 ms / 周期</a:t>
            </a:r>
            <a:endParaRPr lang="en-US" sz="161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5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自己设计：2 kHz、25% 占空比</a:t>
            </a:r>
            <a:endParaRPr lang="en-US" sz="2855" dirty="0"/>
          </a:p>
        </p:txBody>
      </p:sp>
      <p:sp>
        <p:nvSpPr>
          <p:cNvPr id="7" name="s15_original_11"/>
          <p:cNvSpPr/>
          <p:nvPr>
            <p:custDataLst>
              <p:tags r:id="rId2"/>
            </p:custDataLst>
          </p:nvPr>
        </p:nvSpPr>
        <p:spPr>
          <a:xfrm>
            <a:off x="2520290" y="2246879"/>
            <a:ext cx="469087" cy="43013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8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</a:t>
            </a:r>
            <a:endParaRPr lang="en-US" sz="2185" dirty="0"/>
          </a:p>
        </p:txBody>
      </p:sp>
      <p:sp>
        <p:nvSpPr>
          <p:cNvPr id="8" name="s15_original_12"/>
          <p:cNvSpPr/>
          <p:nvPr>
            <p:custDataLst>
              <p:tags r:id="rId3"/>
            </p:custDataLst>
          </p:nvPr>
        </p:nvSpPr>
        <p:spPr>
          <a:xfrm>
            <a:off x="3180486" y="2246879"/>
            <a:ext cx="6636715" cy="72859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已知 TIM3CLK = 72 MHz，PSC = 71。</a:t>
            </a:r>
            <a:endParaRPr lang="en-US" sz="2185" dirty="0"/>
          </a:p>
        </p:txBody>
      </p:sp>
      <p:sp>
        <p:nvSpPr>
          <p:cNvPr id="9" name="s15_original_13"/>
          <p:cNvSpPr/>
          <p:nvPr>
            <p:custDataLst>
              <p:tags r:id="rId4"/>
            </p:custDataLst>
          </p:nvPr>
        </p:nvSpPr>
        <p:spPr>
          <a:xfrm>
            <a:off x="2520290" y="3168594"/>
            <a:ext cx="469087" cy="43013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8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</a:t>
            </a:r>
            <a:endParaRPr lang="en-US" sz="2185" dirty="0"/>
          </a:p>
        </p:txBody>
      </p:sp>
      <p:sp>
        <p:nvSpPr>
          <p:cNvPr id="10" name="s15_original_14"/>
          <p:cNvSpPr/>
          <p:nvPr>
            <p:custDataLst>
              <p:tags r:id="rId5"/>
            </p:custDataLst>
          </p:nvPr>
        </p:nvSpPr>
        <p:spPr>
          <a:xfrm>
            <a:off x="3180486" y="3168594"/>
            <a:ext cx="6636715" cy="72859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目标：fPWM = 2 kHz，占空比 = 25%。</a:t>
            </a:r>
            <a:endParaRPr lang="en-US" sz="2185" dirty="0"/>
          </a:p>
        </p:txBody>
      </p:sp>
      <p:sp>
        <p:nvSpPr>
          <p:cNvPr id="11" name="s15_original_15"/>
          <p:cNvSpPr/>
          <p:nvPr>
            <p:custDataLst>
              <p:tags r:id="rId6"/>
            </p:custDataLst>
          </p:nvPr>
        </p:nvSpPr>
        <p:spPr>
          <a:xfrm>
            <a:off x="2520290" y="4090309"/>
            <a:ext cx="469087" cy="43013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8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</a:t>
            </a:r>
            <a:endParaRPr lang="en-US" sz="2185" dirty="0"/>
          </a:p>
        </p:txBody>
      </p:sp>
      <p:sp>
        <p:nvSpPr>
          <p:cNvPr id="12" name="s15_original_16"/>
          <p:cNvSpPr/>
          <p:nvPr>
            <p:custDataLst>
              <p:tags r:id="rId7"/>
            </p:custDataLst>
          </p:nvPr>
        </p:nvSpPr>
        <p:spPr>
          <a:xfrm>
            <a:off x="3180486" y="4090309"/>
            <a:ext cx="6636715" cy="72859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每轮拍数 = ____；ARR = ____；CCR1 = ____。</a:t>
            </a:r>
            <a:endParaRPr lang="en-US" sz="218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6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 kHz 的参数：ARR = 499，CCR1 = 125</a:t>
            </a:r>
            <a:endParaRPr lang="en-US" sz="2855" dirty="0"/>
          </a:p>
        </p:txBody>
      </p:sp>
      <p:sp>
        <p:nvSpPr>
          <p:cNvPr id="3" name="s16_original_7"/>
          <p:cNvSpPr/>
          <p:nvPr/>
        </p:nvSpPr>
        <p:spPr>
          <a:xfrm>
            <a:off x="822960" y="1766255"/>
            <a:ext cx="10623956" cy="860268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4" name="s16_original_8"/>
          <p:cNvSpPr/>
          <p:nvPr/>
        </p:nvSpPr>
        <p:spPr>
          <a:xfrm>
            <a:off x="1040130" y="1976933"/>
            <a:ext cx="599389" cy="40379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6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</a:t>
            </a:r>
            <a:endParaRPr lang="en-US" sz="2565" dirty="0"/>
          </a:p>
        </p:txBody>
      </p:sp>
      <p:sp>
        <p:nvSpPr>
          <p:cNvPr id="5" name="s16_original_9"/>
          <p:cNvSpPr/>
          <p:nvPr/>
        </p:nvSpPr>
        <p:spPr>
          <a:xfrm>
            <a:off x="1856689" y="1871594"/>
            <a:ext cx="2623414" cy="2984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10" b="1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先求计数频率</a:t>
            </a:r>
            <a:endParaRPr lang="en-US" sz="1710" dirty="0"/>
          </a:p>
        </p:txBody>
      </p:sp>
      <p:sp>
        <p:nvSpPr>
          <p:cNvPr id="6" name="s16_original_10"/>
          <p:cNvSpPr/>
          <p:nvPr/>
        </p:nvSpPr>
        <p:spPr>
          <a:xfrm>
            <a:off x="1856689" y="2231502"/>
            <a:ext cx="9294876" cy="2809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7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72 MHz ÷ 72 = 1 MHz</a:t>
            </a:r>
            <a:endParaRPr lang="en-US" sz="2470" dirty="0"/>
          </a:p>
        </p:txBody>
      </p:sp>
      <p:sp>
        <p:nvSpPr>
          <p:cNvPr id="7" name="s16_original_11"/>
          <p:cNvSpPr/>
          <p:nvPr/>
        </p:nvSpPr>
        <p:spPr>
          <a:xfrm>
            <a:off x="822960" y="2802087"/>
            <a:ext cx="10623956" cy="860268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8" name="s16_original_12"/>
          <p:cNvSpPr/>
          <p:nvPr/>
        </p:nvSpPr>
        <p:spPr>
          <a:xfrm>
            <a:off x="1040130" y="3012765"/>
            <a:ext cx="599389" cy="40379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6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</a:t>
            </a:r>
            <a:endParaRPr lang="en-US" sz="2565" dirty="0"/>
          </a:p>
        </p:txBody>
      </p:sp>
      <p:sp>
        <p:nvSpPr>
          <p:cNvPr id="9" name="s16_original_13"/>
          <p:cNvSpPr/>
          <p:nvPr/>
        </p:nvSpPr>
        <p:spPr>
          <a:xfrm>
            <a:off x="1856689" y="2907426"/>
            <a:ext cx="2623414" cy="2984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10" b="1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再求一轮拍数</a:t>
            </a:r>
            <a:endParaRPr lang="en-US" sz="1710" dirty="0"/>
          </a:p>
        </p:txBody>
      </p:sp>
      <p:sp>
        <p:nvSpPr>
          <p:cNvPr id="10" name="s16_original_14"/>
          <p:cNvSpPr/>
          <p:nvPr/>
        </p:nvSpPr>
        <p:spPr>
          <a:xfrm>
            <a:off x="1856689" y="3267334"/>
            <a:ext cx="9294876" cy="2809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7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 MHz ÷ 2 kHz = 500 拍</a:t>
            </a:r>
            <a:endParaRPr lang="en-US" sz="2470" dirty="0"/>
          </a:p>
        </p:txBody>
      </p:sp>
      <p:sp>
        <p:nvSpPr>
          <p:cNvPr id="11" name="s16_original_15"/>
          <p:cNvSpPr/>
          <p:nvPr/>
        </p:nvSpPr>
        <p:spPr>
          <a:xfrm>
            <a:off x="822960" y="3837920"/>
            <a:ext cx="10623956" cy="860268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12" name="s16_original_16"/>
          <p:cNvSpPr/>
          <p:nvPr/>
        </p:nvSpPr>
        <p:spPr>
          <a:xfrm>
            <a:off x="1040130" y="4048597"/>
            <a:ext cx="599389" cy="40379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6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</a:t>
            </a:r>
            <a:endParaRPr lang="en-US" sz="2565" dirty="0"/>
          </a:p>
        </p:txBody>
      </p:sp>
      <p:sp>
        <p:nvSpPr>
          <p:cNvPr id="13" name="s16_original_17"/>
          <p:cNvSpPr/>
          <p:nvPr/>
        </p:nvSpPr>
        <p:spPr>
          <a:xfrm>
            <a:off x="1856689" y="3943259"/>
            <a:ext cx="2623414" cy="2984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10" b="1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最后填寄存器</a:t>
            </a:r>
            <a:endParaRPr lang="en-US" sz="1710" dirty="0"/>
          </a:p>
        </p:txBody>
      </p:sp>
      <p:sp>
        <p:nvSpPr>
          <p:cNvPr id="14" name="s16_original_18"/>
          <p:cNvSpPr/>
          <p:nvPr/>
        </p:nvSpPr>
        <p:spPr>
          <a:xfrm>
            <a:off x="1856689" y="4303166"/>
            <a:ext cx="9294876" cy="2809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9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ARR = 500 − 1 = 499；CCR1 = 500 × 25% = 125</a:t>
            </a:r>
            <a:endParaRPr lang="en-US" sz="2090" dirty="0"/>
          </a:p>
        </p:txBody>
      </p:sp>
      <p:sp>
        <p:nvSpPr>
          <p:cNvPr id="15" name="s16_original_19"/>
          <p:cNvSpPr/>
          <p:nvPr/>
        </p:nvSpPr>
        <p:spPr>
          <a:xfrm>
            <a:off x="822960" y="5400446"/>
            <a:ext cx="10623956" cy="482803"/>
          </a:xfrm>
          <a:prstGeom prst="rect">
            <a:avLst/>
          </a:prstGeom>
          <a:solidFill>
            <a:srgbClr val="F7F1F1"/>
          </a:solidFill>
          <a:ln w="12065">
            <a:solidFill>
              <a:srgbClr val="F7F1F1"/>
            </a:solidFill>
            <a:prstDash val="solid"/>
          </a:ln>
        </p:spPr>
      </p:sp>
      <p:sp>
        <p:nvSpPr>
          <p:cNvPr id="16" name="s16_original_20"/>
          <p:cNvSpPr/>
          <p:nvPr/>
        </p:nvSpPr>
        <p:spPr>
          <a:xfrm>
            <a:off x="1014070" y="5444338"/>
            <a:ext cx="10233050" cy="37746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9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125 / (499 + 1) = 25%；周期为 0.5 ms。</a:t>
            </a:r>
            <a:endParaRPr lang="en-US" sz="199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7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先预测，再测量：高电平各有多长？</a:t>
            </a:r>
            <a:endParaRPr lang="en-US" sz="2855" dirty="0"/>
          </a:p>
        </p:txBody>
      </p:sp>
      <p:sp>
        <p:nvSpPr>
          <p:cNvPr id="3" name="s17_original_7"/>
          <p:cNvSpPr/>
          <p:nvPr/>
        </p:nvSpPr>
        <p:spPr>
          <a:xfrm>
            <a:off x="927202" y="1669694"/>
            <a:ext cx="10424160" cy="43013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185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固定：TIM3CLK = 72 MHz，PSC = 71，ARR = 999</a:t>
            </a:r>
            <a:endParaRPr lang="en-US" sz="2185" dirty="0"/>
          </a:p>
        </p:txBody>
      </p:sp>
      <p:sp>
        <p:nvSpPr>
          <p:cNvPr id="4" name="s17_original_8"/>
          <p:cNvSpPr/>
          <p:nvPr>
            <p:custDataLst>
              <p:tags r:id="rId2"/>
            </p:custDataLst>
          </p:nvPr>
        </p:nvSpPr>
        <p:spPr>
          <a:xfrm>
            <a:off x="822960" y="2512405"/>
            <a:ext cx="3327044" cy="2071665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5" name="s17_original_9"/>
          <p:cNvSpPr/>
          <p:nvPr>
            <p:custDataLst>
              <p:tags r:id="rId3"/>
            </p:custDataLst>
          </p:nvPr>
        </p:nvSpPr>
        <p:spPr>
          <a:xfrm>
            <a:off x="961949" y="2758196"/>
            <a:ext cx="3049067" cy="44769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6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CCR1 = 250</a:t>
            </a:r>
            <a:endParaRPr lang="en-US" sz="2660" dirty="0"/>
          </a:p>
        </p:txBody>
      </p:sp>
      <p:sp>
        <p:nvSpPr>
          <p:cNvPr id="6" name="s17_original_10"/>
          <p:cNvSpPr/>
          <p:nvPr>
            <p:custDataLst>
              <p:tags r:id="rId4"/>
            </p:custDataLst>
          </p:nvPr>
        </p:nvSpPr>
        <p:spPr>
          <a:xfrm>
            <a:off x="979322" y="3592129"/>
            <a:ext cx="3014320" cy="3950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高电平：____ μs</a:t>
            </a:r>
            <a:endParaRPr lang="en-US" sz="2185" dirty="0"/>
          </a:p>
        </p:txBody>
      </p:sp>
      <p:sp>
        <p:nvSpPr>
          <p:cNvPr id="7" name="s17_original_11"/>
          <p:cNvSpPr/>
          <p:nvPr>
            <p:custDataLst>
              <p:tags r:id="rId5"/>
            </p:custDataLst>
          </p:nvPr>
        </p:nvSpPr>
        <p:spPr>
          <a:xfrm>
            <a:off x="4471416" y="2512405"/>
            <a:ext cx="3327044" cy="2071665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8" name="s17_original_12"/>
          <p:cNvSpPr/>
          <p:nvPr>
            <p:custDataLst>
              <p:tags r:id="rId6"/>
            </p:custDataLst>
          </p:nvPr>
        </p:nvSpPr>
        <p:spPr>
          <a:xfrm>
            <a:off x="4610405" y="2758196"/>
            <a:ext cx="3049067" cy="44769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6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CCR1 = 500</a:t>
            </a:r>
            <a:endParaRPr lang="en-US" sz="2660" dirty="0"/>
          </a:p>
        </p:txBody>
      </p:sp>
      <p:sp>
        <p:nvSpPr>
          <p:cNvPr id="9" name="s17_original_13"/>
          <p:cNvSpPr/>
          <p:nvPr>
            <p:custDataLst>
              <p:tags r:id="rId7"/>
            </p:custDataLst>
          </p:nvPr>
        </p:nvSpPr>
        <p:spPr>
          <a:xfrm>
            <a:off x="4627778" y="3592129"/>
            <a:ext cx="3014320" cy="3950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高电平：____ μs</a:t>
            </a:r>
            <a:endParaRPr lang="en-US" sz="2185" dirty="0"/>
          </a:p>
        </p:txBody>
      </p:sp>
      <p:sp>
        <p:nvSpPr>
          <p:cNvPr id="10" name="s17_original_14"/>
          <p:cNvSpPr/>
          <p:nvPr>
            <p:custDataLst>
              <p:tags r:id="rId8"/>
            </p:custDataLst>
          </p:nvPr>
        </p:nvSpPr>
        <p:spPr>
          <a:xfrm>
            <a:off x="8119872" y="2512405"/>
            <a:ext cx="3327044" cy="2071665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11" name="s17_original_15"/>
          <p:cNvSpPr/>
          <p:nvPr>
            <p:custDataLst>
              <p:tags r:id="rId9"/>
            </p:custDataLst>
          </p:nvPr>
        </p:nvSpPr>
        <p:spPr>
          <a:xfrm>
            <a:off x="8258861" y="2758196"/>
            <a:ext cx="3049067" cy="44769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6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CCR1 = 750</a:t>
            </a:r>
            <a:endParaRPr lang="en-US" sz="2660" dirty="0"/>
          </a:p>
        </p:txBody>
      </p:sp>
      <p:sp>
        <p:nvSpPr>
          <p:cNvPr id="12" name="s17_original_16"/>
          <p:cNvSpPr/>
          <p:nvPr>
            <p:custDataLst>
              <p:tags r:id="rId10"/>
            </p:custDataLst>
          </p:nvPr>
        </p:nvSpPr>
        <p:spPr>
          <a:xfrm>
            <a:off x="8276234" y="3592129"/>
            <a:ext cx="3014320" cy="3950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高电平：____ μs</a:t>
            </a:r>
            <a:endParaRPr lang="en-US" sz="2185" dirty="0"/>
          </a:p>
        </p:txBody>
      </p:sp>
      <p:sp>
        <p:nvSpPr>
          <p:cNvPr id="13" name="s17_original_17"/>
          <p:cNvSpPr/>
          <p:nvPr/>
        </p:nvSpPr>
        <p:spPr>
          <a:xfrm>
            <a:off x="822960" y="5382890"/>
            <a:ext cx="10623956" cy="482803"/>
          </a:xfrm>
          <a:prstGeom prst="rect">
            <a:avLst/>
          </a:prstGeom>
          <a:solidFill>
            <a:srgbClr val="EAF6EF"/>
          </a:solidFill>
          <a:ln w="12065">
            <a:solidFill>
              <a:srgbClr val="EAF6EF"/>
            </a:solidFill>
            <a:prstDash val="solid"/>
          </a:ln>
        </p:spPr>
      </p:sp>
      <p:sp>
        <p:nvSpPr>
          <p:cNvPr id="14" name="s17_original_18"/>
          <p:cNvSpPr/>
          <p:nvPr/>
        </p:nvSpPr>
        <p:spPr>
          <a:xfrm>
            <a:off x="1014070" y="5426781"/>
            <a:ext cx="10233050" cy="37746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95" b="1" dirty="0">
                <a:solidFill>
                  <a:srgbClr val="2B7A59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追加问题：三组波形的周期变了吗？请说出理由。</a:t>
            </a:r>
            <a:endParaRPr lang="en-US" sz="199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18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高电平变长，周期仍是 1000 μs</a:t>
            </a:r>
            <a:endParaRPr lang="en-US" sz="2855" dirty="0"/>
          </a:p>
        </p:txBody>
      </p:sp>
      <p:sp>
        <p:nvSpPr>
          <p:cNvPr id="3" name="s18_original_7"/>
          <p:cNvSpPr/>
          <p:nvPr/>
        </p:nvSpPr>
        <p:spPr>
          <a:xfrm>
            <a:off x="822960" y="1739920"/>
            <a:ext cx="3327044" cy="1018276"/>
          </a:xfrm>
          <a:prstGeom prst="rect">
            <a:avLst/>
          </a:prstGeom>
          <a:solidFill>
            <a:srgbClr val="F7F1F1"/>
          </a:solidFill>
          <a:ln w="12065">
            <a:solidFill>
              <a:srgbClr val="F7F1F1"/>
            </a:solidFill>
            <a:prstDash val="solid"/>
          </a:ln>
        </p:spPr>
      </p:sp>
      <p:sp>
        <p:nvSpPr>
          <p:cNvPr id="4" name="s18_original_8"/>
          <p:cNvSpPr/>
          <p:nvPr/>
        </p:nvSpPr>
        <p:spPr>
          <a:xfrm>
            <a:off x="822960" y="1933042"/>
            <a:ext cx="3327044" cy="50913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3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250 μs</a:t>
            </a:r>
            <a:endParaRPr lang="en-US" sz="3135" dirty="0"/>
          </a:p>
        </p:txBody>
      </p:sp>
      <p:sp>
        <p:nvSpPr>
          <p:cNvPr id="5" name="s18_original_9"/>
          <p:cNvSpPr/>
          <p:nvPr/>
        </p:nvSpPr>
        <p:spPr>
          <a:xfrm>
            <a:off x="4471416" y="1739920"/>
            <a:ext cx="3327044" cy="1018276"/>
          </a:xfrm>
          <a:prstGeom prst="rect">
            <a:avLst/>
          </a:prstGeom>
          <a:solidFill>
            <a:srgbClr val="F7F1F1"/>
          </a:solidFill>
          <a:ln w="12065">
            <a:solidFill>
              <a:srgbClr val="F7F1F1"/>
            </a:solidFill>
            <a:prstDash val="solid"/>
          </a:ln>
        </p:spPr>
      </p:sp>
      <p:sp>
        <p:nvSpPr>
          <p:cNvPr id="6" name="s18_original_10"/>
          <p:cNvSpPr/>
          <p:nvPr/>
        </p:nvSpPr>
        <p:spPr>
          <a:xfrm>
            <a:off x="4471416" y="1933042"/>
            <a:ext cx="3327044" cy="50913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3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500 μs</a:t>
            </a:r>
            <a:endParaRPr lang="en-US" sz="3135" dirty="0"/>
          </a:p>
        </p:txBody>
      </p:sp>
      <p:sp>
        <p:nvSpPr>
          <p:cNvPr id="7" name="s18_original_11"/>
          <p:cNvSpPr/>
          <p:nvPr/>
        </p:nvSpPr>
        <p:spPr>
          <a:xfrm>
            <a:off x="8119872" y="1739920"/>
            <a:ext cx="3327044" cy="1018276"/>
          </a:xfrm>
          <a:prstGeom prst="rect">
            <a:avLst/>
          </a:prstGeom>
          <a:solidFill>
            <a:srgbClr val="F7F1F1"/>
          </a:solidFill>
          <a:ln w="12065">
            <a:solidFill>
              <a:srgbClr val="F7F1F1"/>
            </a:solidFill>
            <a:prstDash val="solid"/>
          </a:ln>
        </p:spPr>
      </p:sp>
      <p:sp>
        <p:nvSpPr>
          <p:cNvPr id="8" name="s18_original_12"/>
          <p:cNvSpPr/>
          <p:nvPr/>
        </p:nvSpPr>
        <p:spPr>
          <a:xfrm>
            <a:off x="8119872" y="1933042"/>
            <a:ext cx="3327044" cy="50913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3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750 μs</a:t>
            </a:r>
            <a:endParaRPr lang="en-US" sz="3135" dirty="0"/>
          </a:p>
        </p:txBody>
      </p:sp>
      <p:sp>
        <p:nvSpPr>
          <p:cNvPr id="9" name="s18_original_13"/>
          <p:cNvSpPr/>
          <p:nvPr/>
        </p:nvSpPr>
        <p:spPr>
          <a:xfrm>
            <a:off x="822960" y="3197108"/>
            <a:ext cx="10623956" cy="482803"/>
          </a:xfrm>
          <a:prstGeom prst="rect">
            <a:avLst/>
          </a:prstGeom>
          <a:solidFill>
            <a:srgbClr val="222222"/>
          </a:solidFill>
          <a:ln w="12065">
            <a:solidFill>
              <a:srgbClr val="222222"/>
            </a:solidFill>
            <a:prstDash val="solid"/>
          </a:ln>
        </p:spPr>
      </p:sp>
      <p:sp>
        <p:nvSpPr>
          <p:cNvPr id="10" name="s18_original_14"/>
          <p:cNvSpPr/>
          <p:nvPr/>
        </p:nvSpPr>
        <p:spPr>
          <a:xfrm>
            <a:off x="953262" y="3258556"/>
            <a:ext cx="1589684" cy="34235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15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CCR1</a:t>
            </a:r>
            <a:endParaRPr lang="en-US" sz="1615" dirty="0"/>
          </a:p>
        </p:txBody>
      </p:sp>
      <p:sp>
        <p:nvSpPr>
          <p:cNvPr id="11" name="s18_original_15"/>
          <p:cNvSpPr/>
          <p:nvPr/>
        </p:nvSpPr>
        <p:spPr>
          <a:xfrm>
            <a:off x="2803550" y="3258556"/>
            <a:ext cx="1494130" cy="34235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15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615" dirty="0"/>
          </a:p>
        </p:txBody>
      </p:sp>
      <p:sp>
        <p:nvSpPr>
          <p:cNvPr id="12" name="s18_original_16"/>
          <p:cNvSpPr/>
          <p:nvPr/>
        </p:nvSpPr>
        <p:spPr>
          <a:xfrm>
            <a:off x="4558284" y="3258556"/>
            <a:ext cx="1494130" cy="34235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15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100</a:t>
            </a:r>
            <a:endParaRPr lang="en-US" sz="1615" dirty="0"/>
          </a:p>
        </p:txBody>
      </p:sp>
      <p:sp>
        <p:nvSpPr>
          <p:cNvPr id="13" name="s18_original_17"/>
          <p:cNvSpPr/>
          <p:nvPr/>
        </p:nvSpPr>
        <p:spPr>
          <a:xfrm>
            <a:off x="6313018" y="3258556"/>
            <a:ext cx="1494130" cy="34235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15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500</a:t>
            </a:r>
            <a:endParaRPr lang="en-US" sz="1615" dirty="0"/>
          </a:p>
        </p:txBody>
      </p:sp>
      <p:sp>
        <p:nvSpPr>
          <p:cNvPr id="14" name="s18_original_18"/>
          <p:cNvSpPr/>
          <p:nvPr/>
        </p:nvSpPr>
        <p:spPr>
          <a:xfrm>
            <a:off x="8067751" y="3258556"/>
            <a:ext cx="1494130" cy="34235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15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900</a:t>
            </a:r>
            <a:endParaRPr lang="en-US" sz="1615" dirty="0"/>
          </a:p>
        </p:txBody>
      </p:sp>
      <p:sp>
        <p:nvSpPr>
          <p:cNvPr id="15" name="s18_original_19"/>
          <p:cNvSpPr/>
          <p:nvPr/>
        </p:nvSpPr>
        <p:spPr>
          <a:xfrm>
            <a:off x="9822485" y="3258556"/>
            <a:ext cx="1494130" cy="34235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15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1000</a:t>
            </a:r>
            <a:endParaRPr lang="en-US" sz="1615" dirty="0"/>
          </a:p>
        </p:txBody>
      </p:sp>
      <p:sp>
        <p:nvSpPr>
          <p:cNvPr id="16" name="s18_original_20"/>
          <p:cNvSpPr/>
          <p:nvPr/>
        </p:nvSpPr>
        <p:spPr>
          <a:xfrm>
            <a:off x="822960" y="3679911"/>
            <a:ext cx="10623956" cy="658368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17" name="s18_original_21"/>
          <p:cNvSpPr/>
          <p:nvPr/>
        </p:nvSpPr>
        <p:spPr>
          <a:xfrm>
            <a:off x="822960" y="4338279"/>
            <a:ext cx="10623956" cy="0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solid"/>
          </a:ln>
        </p:spPr>
      </p:sp>
      <p:sp>
        <p:nvSpPr>
          <p:cNvPr id="18" name="s18_original_22"/>
          <p:cNvSpPr/>
          <p:nvPr/>
        </p:nvSpPr>
        <p:spPr>
          <a:xfrm>
            <a:off x="953262" y="3723803"/>
            <a:ext cx="1589684" cy="57058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9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占空比</a:t>
            </a:r>
            <a:endParaRPr lang="en-US" sz="2090" dirty="0"/>
          </a:p>
        </p:txBody>
      </p:sp>
      <p:sp>
        <p:nvSpPr>
          <p:cNvPr id="19" name="s18_original_23"/>
          <p:cNvSpPr/>
          <p:nvPr/>
        </p:nvSpPr>
        <p:spPr>
          <a:xfrm>
            <a:off x="2803550" y="3723803"/>
            <a:ext cx="1494130" cy="57058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0%</a:t>
            </a:r>
            <a:endParaRPr lang="en-US" sz="2090" dirty="0"/>
          </a:p>
        </p:txBody>
      </p:sp>
      <p:sp>
        <p:nvSpPr>
          <p:cNvPr id="20" name="s18_original_24"/>
          <p:cNvSpPr/>
          <p:nvPr/>
        </p:nvSpPr>
        <p:spPr>
          <a:xfrm>
            <a:off x="4558284" y="3723803"/>
            <a:ext cx="1494130" cy="57058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10%</a:t>
            </a:r>
            <a:endParaRPr lang="en-US" sz="2090" dirty="0"/>
          </a:p>
        </p:txBody>
      </p:sp>
      <p:sp>
        <p:nvSpPr>
          <p:cNvPr id="21" name="s18_original_25"/>
          <p:cNvSpPr/>
          <p:nvPr/>
        </p:nvSpPr>
        <p:spPr>
          <a:xfrm>
            <a:off x="6313018" y="3723803"/>
            <a:ext cx="1494130" cy="57058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50%</a:t>
            </a:r>
            <a:endParaRPr lang="en-US" sz="2090" dirty="0"/>
          </a:p>
        </p:txBody>
      </p:sp>
      <p:sp>
        <p:nvSpPr>
          <p:cNvPr id="22" name="s18_original_26"/>
          <p:cNvSpPr/>
          <p:nvPr/>
        </p:nvSpPr>
        <p:spPr>
          <a:xfrm>
            <a:off x="8067751" y="3723803"/>
            <a:ext cx="1494130" cy="57058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90%</a:t>
            </a:r>
            <a:endParaRPr lang="en-US" sz="2090" dirty="0"/>
          </a:p>
        </p:txBody>
      </p:sp>
      <p:sp>
        <p:nvSpPr>
          <p:cNvPr id="23" name="s18_original_27"/>
          <p:cNvSpPr/>
          <p:nvPr/>
        </p:nvSpPr>
        <p:spPr>
          <a:xfrm>
            <a:off x="9822485" y="3723803"/>
            <a:ext cx="1494130" cy="57058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100%</a:t>
            </a:r>
            <a:endParaRPr lang="en-US" sz="2090" dirty="0"/>
          </a:p>
        </p:txBody>
      </p:sp>
      <p:sp>
        <p:nvSpPr>
          <p:cNvPr id="24" name="s18_original_28"/>
          <p:cNvSpPr/>
          <p:nvPr/>
        </p:nvSpPr>
        <p:spPr>
          <a:xfrm>
            <a:off x="822960" y="4338279"/>
            <a:ext cx="10623956" cy="658368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25" name="s18_original_29"/>
          <p:cNvSpPr/>
          <p:nvPr/>
        </p:nvSpPr>
        <p:spPr>
          <a:xfrm>
            <a:off x="822960" y="4996647"/>
            <a:ext cx="10623956" cy="0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solid"/>
          </a:ln>
        </p:spPr>
      </p:sp>
      <p:sp>
        <p:nvSpPr>
          <p:cNvPr id="26" name="s18_original_30"/>
          <p:cNvSpPr/>
          <p:nvPr/>
        </p:nvSpPr>
        <p:spPr>
          <a:xfrm>
            <a:off x="953262" y="4382171"/>
            <a:ext cx="1589684" cy="57058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9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LED 观感</a:t>
            </a:r>
            <a:endParaRPr lang="en-US" sz="2090" dirty="0"/>
          </a:p>
        </p:txBody>
      </p:sp>
      <p:sp>
        <p:nvSpPr>
          <p:cNvPr id="27" name="s18_original_31"/>
          <p:cNvSpPr/>
          <p:nvPr/>
        </p:nvSpPr>
        <p:spPr>
          <a:xfrm>
            <a:off x="2803550" y="4382171"/>
            <a:ext cx="1494130" cy="57058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熄灭</a:t>
            </a:r>
            <a:endParaRPr lang="en-US" sz="2090" dirty="0"/>
          </a:p>
        </p:txBody>
      </p:sp>
      <p:sp>
        <p:nvSpPr>
          <p:cNvPr id="28" name="s18_original_32"/>
          <p:cNvSpPr/>
          <p:nvPr/>
        </p:nvSpPr>
        <p:spPr>
          <a:xfrm>
            <a:off x="4558284" y="4382171"/>
            <a:ext cx="1494130" cy="57058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较暗</a:t>
            </a:r>
            <a:endParaRPr lang="en-US" sz="2090" dirty="0"/>
          </a:p>
        </p:txBody>
      </p:sp>
      <p:sp>
        <p:nvSpPr>
          <p:cNvPr id="29" name="s18_original_33"/>
          <p:cNvSpPr/>
          <p:nvPr/>
        </p:nvSpPr>
        <p:spPr>
          <a:xfrm>
            <a:off x="6313018" y="4382171"/>
            <a:ext cx="1494130" cy="57058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中等</a:t>
            </a:r>
            <a:endParaRPr lang="en-US" sz="2090" dirty="0"/>
          </a:p>
        </p:txBody>
      </p:sp>
      <p:sp>
        <p:nvSpPr>
          <p:cNvPr id="30" name="s18_original_34"/>
          <p:cNvSpPr/>
          <p:nvPr/>
        </p:nvSpPr>
        <p:spPr>
          <a:xfrm>
            <a:off x="8067751" y="4382171"/>
            <a:ext cx="1494130" cy="57058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较亮</a:t>
            </a:r>
            <a:endParaRPr lang="en-US" sz="2090" dirty="0"/>
          </a:p>
        </p:txBody>
      </p:sp>
      <p:sp>
        <p:nvSpPr>
          <p:cNvPr id="31" name="s18_original_35"/>
          <p:cNvSpPr/>
          <p:nvPr/>
        </p:nvSpPr>
        <p:spPr>
          <a:xfrm>
            <a:off x="9822485" y="4382171"/>
            <a:ext cx="1494130" cy="57058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9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常亮</a:t>
            </a:r>
            <a:endParaRPr lang="en-US" sz="209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1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CubeMX / CubeIDE：先时钟，再通道</a:t>
            </a:r>
            <a:endParaRPr lang="en-US" sz="2855" dirty="0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5855" y="1784985"/>
            <a:ext cx="5358130" cy="414337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1940" y="1951990"/>
            <a:ext cx="6331585" cy="357124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2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一组参数，让 PA6 准备好输出 1 kHz</a:t>
            </a:r>
            <a:endParaRPr lang="en-US" sz="2855" dirty="0"/>
          </a:p>
        </p:txBody>
      </p:sp>
      <p:sp>
        <p:nvSpPr>
          <p:cNvPr id="3" name="s22_original_7"/>
          <p:cNvSpPr/>
          <p:nvPr/>
        </p:nvSpPr>
        <p:spPr>
          <a:xfrm>
            <a:off x="822960" y="1687251"/>
            <a:ext cx="10623956" cy="482803"/>
          </a:xfrm>
          <a:prstGeom prst="rect">
            <a:avLst/>
          </a:prstGeom>
          <a:solidFill>
            <a:srgbClr val="222222"/>
          </a:solidFill>
          <a:ln w="12065">
            <a:solidFill>
              <a:srgbClr val="222222"/>
            </a:solidFill>
            <a:prstDash val="solid"/>
          </a:ln>
        </p:spPr>
      </p:sp>
      <p:sp>
        <p:nvSpPr>
          <p:cNvPr id="4" name="s22_original_8"/>
          <p:cNvSpPr/>
          <p:nvPr/>
        </p:nvSpPr>
        <p:spPr>
          <a:xfrm>
            <a:off x="953262" y="1748699"/>
            <a:ext cx="4499762" cy="34235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15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参数位置 / 字段</a:t>
            </a:r>
            <a:endParaRPr lang="en-US" sz="1615" dirty="0"/>
          </a:p>
        </p:txBody>
      </p:sp>
      <p:sp>
        <p:nvSpPr>
          <p:cNvPr id="5" name="s22_original_9"/>
          <p:cNvSpPr/>
          <p:nvPr/>
        </p:nvSpPr>
        <p:spPr>
          <a:xfrm>
            <a:off x="5713628" y="1748699"/>
            <a:ext cx="1233526" cy="34235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15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取值</a:t>
            </a:r>
            <a:endParaRPr lang="en-US" sz="1615" dirty="0"/>
          </a:p>
        </p:txBody>
      </p:sp>
      <p:sp>
        <p:nvSpPr>
          <p:cNvPr id="6" name="s22_original_10"/>
          <p:cNvSpPr/>
          <p:nvPr/>
        </p:nvSpPr>
        <p:spPr>
          <a:xfrm>
            <a:off x="7207758" y="1748699"/>
            <a:ext cx="4108856" cy="34235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15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对应含义</a:t>
            </a:r>
            <a:endParaRPr lang="en-US" sz="1615" dirty="0"/>
          </a:p>
        </p:txBody>
      </p:sp>
      <p:sp>
        <p:nvSpPr>
          <p:cNvPr id="7" name="s22_original_11"/>
          <p:cNvSpPr/>
          <p:nvPr/>
        </p:nvSpPr>
        <p:spPr>
          <a:xfrm>
            <a:off x="822960" y="2170054"/>
            <a:ext cx="10623956" cy="588142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8" name="s22_original_12"/>
          <p:cNvSpPr/>
          <p:nvPr/>
        </p:nvSpPr>
        <p:spPr>
          <a:xfrm>
            <a:off x="822960" y="2758196"/>
            <a:ext cx="10623956" cy="0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solid"/>
          </a:ln>
        </p:spPr>
      </p:sp>
      <p:sp>
        <p:nvSpPr>
          <p:cNvPr id="9" name="s22_original_13"/>
          <p:cNvSpPr/>
          <p:nvPr/>
        </p:nvSpPr>
        <p:spPr>
          <a:xfrm>
            <a:off x="953262" y="2213945"/>
            <a:ext cx="4499762" cy="500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95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Prescaler (PSC)</a:t>
            </a:r>
            <a:endParaRPr lang="en-US" sz="1995" dirty="0"/>
          </a:p>
        </p:txBody>
      </p:sp>
      <p:sp>
        <p:nvSpPr>
          <p:cNvPr id="10" name="s22_original_14"/>
          <p:cNvSpPr/>
          <p:nvPr/>
        </p:nvSpPr>
        <p:spPr>
          <a:xfrm>
            <a:off x="5713628" y="2213945"/>
            <a:ext cx="1233526" cy="500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71</a:t>
            </a:r>
            <a:endParaRPr lang="en-US" sz="1995" dirty="0"/>
          </a:p>
        </p:txBody>
      </p:sp>
      <p:sp>
        <p:nvSpPr>
          <p:cNvPr id="11" name="s22_original_15"/>
          <p:cNvSpPr/>
          <p:nvPr/>
        </p:nvSpPr>
        <p:spPr>
          <a:xfrm>
            <a:off x="7207758" y="2213945"/>
            <a:ext cx="4108856" cy="500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72 分频 → 1 MHz</a:t>
            </a:r>
            <a:endParaRPr lang="en-US" sz="1995" dirty="0"/>
          </a:p>
        </p:txBody>
      </p:sp>
      <p:sp>
        <p:nvSpPr>
          <p:cNvPr id="12" name="s22_original_16"/>
          <p:cNvSpPr/>
          <p:nvPr/>
        </p:nvSpPr>
        <p:spPr>
          <a:xfrm>
            <a:off x="822960" y="2758196"/>
            <a:ext cx="10623956" cy="588142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13" name="s22_original_17"/>
          <p:cNvSpPr/>
          <p:nvPr/>
        </p:nvSpPr>
        <p:spPr>
          <a:xfrm>
            <a:off x="822960" y="3346338"/>
            <a:ext cx="10623956" cy="0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solid"/>
          </a:ln>
        </p:spPr>
      </p:sp>
      <p:sp>
        <p:nvSpPr>
          <p:cNvPr id="14" name="s22_original_18"/>
          <p:cNvSpPr/>
          <p:nvPr/>
        </p:nvSpPr>
        <p:spPr>
          <a:xfrm>
            <a:off x="953262" y="2802087"/>
            <a:ext cx="4499762" cy="500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95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Counter Mode</a:t>
            </a:r>
            <a:endParaRPr lang="en-US" sz="1995" dirty="0"/>
          </a:p>
        </p:txBody>
      </p:sp>
      <p:sp>
        <p:nvSpPr>
          <p:cNvPr id="15" name="s22_original_19"/>
          <p:cNvSpPr/>
          <p:nvPr/>
        </p:nvSpPr>
        <p:spPr>
          <a:xfrm>
            <a:off x="5713628" y="2802087"/>
            <a:ext cx="1233526" cy="500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Up</a:t>
            </a:r>
            <a:endParaRPr lang="en-US" sz="1995" dirty="0"/>
          </a:p>
        </p:txBody>
      </p:sp>
      <p:sp>
        <p:nvSpPr>
          <p:cNvPr id="16" name="s22_original_20"/>
          <p:cNvSpPr/>
          <p:nvPr/>
        </p:nvSpPr>
        <p:spPr>
          <a:xfrm>
            <a:off x="7207758" y="2802087"/>
            <a:ext cx="4108856" cy="500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 向上计数</a:t>
            </a:r>
            <a:endParaRPr lang="en-US" sz="1995" dirty="0"/>
          </a:p>
        </p:txBody>
      </p:sp>
      <p:sp>
        <p:nvSpPr>
          <p:cNvPr id="17" name="s22_original_21"/>
          <p:cNvSpPr/>
          <p:nvPr/>
        </p:nvSpPr>
        <p:spPr>
          <a:xfrm>
            <a:off x="822960" y="3346338"/>
            <a:ext cx="10623956" cy="588142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18" name="s22_original_22"/>
          <p:cNvSpPr/>
          <p:nvPr/>
        </p:nvSpPr>
        <p:spPr>
          <a:xfrm>
            <a:off x="822960" y="3934480"/>
            <a:ext cx="10623956" cy="0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solid"/>
          </a:ln>
        </p:spPr>
      </p:sp>
      <p:sp>
        <p:nvSpPr>
          <p:cNvPr id="19" name="s22_original_23"/>
          <p:cNvSpPr/>
          <p:nvPr/>
        </p:nvSpPr>
        <p:spPr>
          <a:xfrm>
            <a:off x="953262" y="3390229"/>
            <a:ext cx="4499762" cy="500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95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Counter Period (ARR)</a:t>
            </a:r>
            <a:endParaRPr lang="en-US" sz="1995" dirty="0"/>
          </a:p>
        </p:txBody>
      </p:sp>
      <p:sp>
        <p:nvSpPr>
          <p:cNvPr id="20" name="s22_original_24"/>
          <p:cNvSpPr/>
          <p:nvPr/>
        </p:nvSpPr>
        <p:spPr>
          <a:xfrm>
            <a:off x="5713628" y="3390229"/>
            <a:ext cx="1233526" cy="500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999</a:t>
            </a:r>
            <a:endParaRPr lang="en-US" sz="1995" dirty="0"/>
          </a:p>
        </p:txBody>
      </p:sp>
      <p:sp>
        <p:nvSpPr>
          <p:cNvPr id="21" name="s22_original_25"/>
          <p:cNvSpPr/>
          <p:nvPr/>
        </p:nvSpPr>
        <p:spPr>
          <a:xfrm>
            <a:off x="7207758" y="3390229"/>
            <a:ext cx="4108856" cy="500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一轮 1000 拍</a:t>
            </a:r>
            <a:endParaRPr lang="en-US" sz="1995" dirty="0"/>
          </a:p>
        </p:txBody>
      </p:sp>
      <p:sp>
        <p:nvSpPr>
          <p:cNvPr id="22" name="s22_original_26"/>
          <p:cNvSpPr/>
          <p:nvPr/>
        </p:nvSpPr>
        <p:spPr>
          <a:xfrm>
            <a:off x="822960" y="3934480"/>
            <a:ext cx="10623956" cy="588142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23" name="s22_original_27"/>
          <p:cNvSpPr/>
          <p:nvPr/>
        </p:nvSpPr>
        <p:spPr>
          <a:xfrm>
            <a:off x="822960" y="4522622"/>
            <a:ext cx="10623956" cy="0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solid"/>
          </a:ln>
        </p:spPr>
      </p:sp>
      <p:sp>
        <p:nvSpPr>
          <p:cNvPr id="24" name="s22_original_28"/>
          <p:cNvSpPr/>
          <p:nvPr/>
        </p:nvSpPr>
        <p:spPr>
          <a:xfrm>
            <a:off x="953262" y="3978372"/>
            <a:ext cx="4499762" cy="500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95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Pulse</a:t>
            </a:r>
            <a:endParaRPr lang="en-US" sz="1995" dirty="0"/>
          </a:p>
        </p:txBody>
      </p:sp>
      <p:sp>
        <p:nvSpPr>
          <p:cNvPr id="25" name="s22_original_29"/>
          <p:cNvSpPr/>
          <p:nvPr/>
        </p:nvSpPr>
        <p:spPr>
          <a:xfrm>
            <a:off x="5713628" y="3978372"/>
            <a:ext cx="1233526" cy="500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995" dirty="0"/>
          </a:p>
        </p:txBody>
      </p:sp>
      <p:sp>
        <p:nvSpPr>
          <p:cNvPr id="26" name="s22_original_30"/>
          <p:cNvSpPr/>
          <p:nvPr/>
        </p:nvSpPr>
        <p:spPr>
          <a:xfrm>
            <a:off x="7207758" y="3978372"/>
            <a:ext cx="4108856" cy="500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初始 CCR1 = 0</a:t>
            </a:r>
            <a:endParaRPr lang="en-US" sz="1995" dirty="0"/>
          </a:p>
        </p:txBody>
      </p:sp>
      <p:sp>
        <p:nvSpPr>
          <p:cNvPr id="27" name="s22_original_31"/>
          <p:cNvSpPr/>
          <p:nvPr/>
        </p:nvSpPr>
        <p:spPr>
          <a:xfrm>
            <a:off x="822960" y="4522622"/>
            <a:ext cx="10623956" cy="588142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28" name="s22_original_32"/>
          <p:cNvSpPr/>
          <p:nvPr/>
        </p:nvSpPr>
        <p:spPr>
          <a:xfrm>
            <a:off x="822960" y="5110764"/>
            <a:ext cx="10623956" cy="0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solid"/>
          </a:ln>
        </p:spPr>
      </p:sp>
      <p:sp>
        <p:nvSpPr>
          <p:cNvPr id="29" name="s22_original_33"/>
          <p:cNvSpPr/>
          <p:nvPr/>
        </p:nvSpPr>
        <p:spPr>
          <a:xfrm>
            <a:off x="953262" y="4566514"/>
            <a:ext cx="4499762" cy="500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95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OC Polarity</a:t>
            </a:r>
            <a:endParaRPr lang="en-US" sz="1995" dirty="0"/>
          </a:p>
        </p:txBody>
      </p:sp>
      <p:sp>
        <p:nvSpPr>
          <p:cNvPr id="30" name="s22_original_34"/>
          <p:cNvSpPr/>
          <p:nvPr/>
        </p:nvSpPr>
        <p:spPr>
          <a:xfrm>
            <a:off x="5713628" y="4566514"/>
            <a:ext cx="1233526" cy="500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High</a:t>
            </a:r>
            <a:endParaRPr lang="en-US" sz="1995" dirty="0"/>
          </a:p>
        </p:txBody>
      </p:sp>
      <p:sp>
        <p:nvSpPr>
          <p:cNvPr id="31" name="s22_original_35"/>
          <p:cNvSpPr/>
          <p:nvPr/>
        </p:nvSpPr>
        <p:spPr>
          <a:xfrm>
            <a:off x="7207758" y="4566514"/>
            <a:ext cx="4108856" cy="500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高电平有效</a:t>
            </a:r>
            <a:endParaRPr lang="en-US" sz="1995" dirty="0"/>
          </a:p>
        </p:txBody>
      </p:sp>
      <p:sp>
        <p:nvSpPr>
          <p:cNvPr id="32" name="s22_original_36"/>
          <p:cNvSpPr/>
          <p:nvPr/>
        </p:nvSpPr>
        <p:spPr>
          <a:xfrm>
            <a:off x="822960" y="5418003"/>
            <a:ext cx="10623956" cy="482803"/>
          </a:xfrm>
          <a:prstGeom prst="rect">
            <a:avLst/>
          </a:prstGeom>
          <a:solidFill>
            <a:srgbClr val="F7F1F1"/>
          </a:solidFill>
          <a:ln w="12065">
            <a:solidFill>
              <a:srgbClr val="F7F1F1"/>
            </a:solidFill>
            <a:prstDash val="solid"/>
          </a:ln>
        </p:spPr>
      </p:sp>
      <p:sp>
        <p:nvSpPr>
          <p:cNvPr id="33" name="s22_original_37"/>
          <p:cNvSpPr/>
          <p:nvPr/>
        </p:nvSpPr>
        <p:spPr>
          <a:xfrm>
            <a:off x="1014070" y="5461894"/>
            <a:ext cx="10233050" cy="37746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7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生成后再检查：PA6 的 GPIO 复用推挽配置，以及 TIM3_CH1 的引脚映射。</a:t>
            </a:r>
            <a:endParaRPr lang="en-US" sz="177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3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代码</a:t>
            </a:r>
            <a:r>
              <a:rPr lang="zh-CN" alt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执行</a:t>
            </a:r>
            <a:r>
              <a:rPr lang="zh-CN" alt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过程</a:t>
            </a:r>
            <a:endParaRPr lang="zh-CN" altLang="en-US" sz="2855" b="1" dirty="0">
              <a:solidFill>
                <a:srgbClr val="202020"/>
              </a:solidFill>
              <a:latin typeface="Noto Sans CJK SC" pitchFamily="34" charset="0"/>
              <a:ea typeface="Noto Sans CJK SC" pitchFamily="34" charset="-122"/>
              <a:cs typeface="Noto Sans CJK SC" pitchFamily="34" charset="-120"/>
            </a:endParaRPr>
          </a:p>
        </p:txBody>
      </p:sp>
      <p:sp>
        <p:nvSpPr>
          <p:cNvPr id="3" name="s23_original_7"/>
          <p:cNvSpPr/>
          <p:nvPr/>
        </p:nvSpPr>
        <p:spPr>
          <a:xfrm>
            <a:off x="2575560" y="1963887"/>
            <a:ext cx="7036308" cy="974385"/>
          </a:xfrm>
          <a:prstGeom prst="rect">
            <a:avLst/>
          </a:prstGeom>
          <a:solidFill>
            <a:srgbClr val="FFFFF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4" name="s23_original_8"/>
          <p:cNvSpPr/>
          <p:nvPr/>
        </p:nvSpPr>
        <p:spPr>
          <a:xfrm>
            <a:off x="2784043" y="2078004"/>
            <a:ext cx="6601968" cy="2984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1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生成初始化</a:t>
            </a:r>
            <a:endParaRPr lang="en-US" sz="1710" dirty="0"/>
          </a:p>
        </p:txBody>
      </p:sp>
      <p:sp>
        <p:nvSpPr>
          <p:cNvPr id="5" name="s23_original_9"/>
          <p:cNvSpPr/>
          <p:nvPr/>
        </p:nvSpPr>
        <p:spPr>
          <a:xfrm>
            <a:off x="2801417" y="2437912"/>
            <a:ext cx="6523787" cy="31601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MX_GPIO_Init();  MX_TIM3_Init();</a:t>
            </a:r>
            <a:endParaRPr lang="en-US" sz="1900" dirty="0"/>
          </a:p>
        </p:txBody>
      </p:sp>
      <p:sp>
        <p:nvSpPr>
          <p:cNvPr id="6" name="s23_original_10"/>
          <p:cNvSpPr/>
          <p:nvPr/>
        </p:nvSpPr>
        <p:spPr>
          <a:xfrm>
            <a:off x="6093714" y="2964607"/>
            <a:ext cx="0" cy="131674"/>
          </a:xfrm>
          <a:prstGeom prst="line">
            <a:avLst/>
          </a:prstGeom>
          <a:solidFill>
            <a:srgbClr val="FFFFFF">
              <a:alpha val="0"/>
            </a:srgbClr>
          </a:solidFill>
          <a:ln w="21717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7" name="s23_original_11"/>
          <p:cNvSpPr/>
          <p:nvPr/>
        </p:nvSpPr>
        <p:spPr>
          <a:xfrm>
            <a:off x="2575560" y="3113837"/>
            <a:ext cx="7036308" cy="974385"/>
          </a:xfrm>
          <a:prstGeom prst="rect">
            <a:avLst/>
          </a:prstGeom>
          <a:solidFill>
            <a:srgbClr val="F7F1F1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8" name="s23_original_12"/>
          <p:cNvSpPr/>
          <p:nvPr/>
        </p:nvSpPr>
        <p:spPr>
          <a:xfrm>
            <a:off x="2784043" y="3227954"/>
            <a:ext cx="6601968" cy="2984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1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USER CODE BEGIN 2</a:t>
            </a:r>
            <a:endParaRPr lang="en-US" sz="1710" dirty="0"/>
          </a:p>
        </p:txBody>
      </p:sp>
      <p:sp>
        <p:nvSpPr>
          <p:cNvPr id="9" name="s23_original_13"/>
          <p:cNvSpPr/>
          <p:nvPr/>
        </p:nvSpPr>
        <p:spPr>
          <a:xfrm>
            <a:off x="2801417" y="3587862"/>
            <a:ext cx="6523787" cy="31601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启动 PWM：HAL_TIM_PWM_Start(...)</a:t>
            </a:r>
            <a:endParaRPr lang="en-US" sz="1900" dirty="0"/>
          </a:p>
        </p:txBody>
      </p:sp>
      <p:sp>
        <p:nvSpPr>
          <p:cNvPr id="10" name="s23_original_14"/>
          <p:cNvSpPr/>
          <p:nvPr/>
        </p:nvSpPr>
        <p:spPr>
          <a:xfrm>
            <a:off x="6093714" y="4114556"/>
            <a:ext cx="0" cy="131674"/>
          </a:xfrm>
          <a:prstGeom prst="line">
            <a:avLst/>
          </a:prstGeom>
          <a:solidFill>
            <a:srgbClr val="FFFFFF">
              <a:alpha val="0"/>
            </a:srgbClr>
          </a:solidFill>
          <a:ln w="21717">
            <a:solidFill>
              <a:srgbClr val="8B1515"/>
            </a:solidFill>
            <a:prstDash val="solid"/>
            <a:tailEnd type="triangle"/>
          </a:ln>
        </p:spPr>
      </p:sp>
      <p:sp>
        <p:nvSpPr>
          <p:cNvPr id="11" name="s23_original_15"/>
          <p:cNvSpPr/>
          <p:nvPr/>
        </p:nvSpPr>
        <p:spPr>
          <a:xfrm>
            <a:off x="2575560" y="4263786"/>
            <a:ext cx="7036308" cy="974385"/>
          </a:xfrm>
          <a:prstGeom prst="rect">
            <a:avLst/>
          </a:prstGeom>
          <a:solidFill>
            <a:srgbClr val="EAF6EF"/>
          </a:solidFill>
          <a:ln w="12065">
            <a:solidFill>
              <a:srgbClr val="DEDEDE"/>
            </a:solidFill>
            <a:prstDash val="solid"/>
          </a:ln>
        </p:spPr>
      </p:sp>
      <p:sp>
        <p:nvSpPr>
          <p:cNvPr id="12" name="s23_original_16"/>
          <p:cNvSpPr/>
          <p:nvPr/>
        </p:nvSpPr>
        <p:spPr>
          <a:xfrm>
            <a:off x="2784043" y="4377903"/>
            <a:ext cx="6601968" cy="2984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71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现有 while (1) / USER CODE BEGIN 3</a:t>
            </a:r>
            <a:endParaRPr lang="en-US" sz="1710" dirty="0"/>
          </a:p>
        </p:txBody>
      </p:sp>
      <p:sp>
        <p:nvSpPr>
          <p:cNvPr id="13" name="s23_original_17"/>
          <p:cNvSpPr/>
          <p:nvPr/>
        </p:nvSpPr>
        <p:spPr>
          <a:xfrm>
            <a:off x="2801417" y="4737811"/>
            <a:ext cx="6523787" cy="31601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放三档调光代码，或替换为呼吸灯代码</a:t>
            </a:r>
            <a:endParaRPr lang="en-US" sz="1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4_original_2"/>
          <p:cNvSpPr/>
          <p:nvPr/>
        </p:nvSpPr>
        <p:spPr>
          <a:xfrm>
            <a:off x="1014349" y="623189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显式启动 PWM</a:t>
            </a:r>
            <a:endParaRPr lang="en-US" sz="2855" dirty="0"/>
          </a:p>
        </p:txBody>
      </p:sp>
      <p:sp>
        <p:nvSpPr>
          <p:cNvPr id="3" name="s24_original_7"/>
          <p:cNvSpPr/>
          <p:nvPr/>
        </p:nvSpPr>
        <p:spPr>
          <a:xfrm>
            <a:off x="822960" y="1731142"/>
            <a:ext cx="7861554" cy="2466685"/>
          </a:xfrm>
          <a:prstGeom prst="rect">
            <a:avLst/>
          </a:prstGeom>
          <a:solidFill>
            <a:srgbClr val="252525"/>
          </a:solidFill>
          <a:ln w="12065">
            <a:solidFill>
              <a:srgbClr val="252525"/>
            </a:solidFill>
            <a:prstDash val="solid"/>
          </a:ln>
        </p:spPr>
      </p:sp>
      <p:sp>
        <p:nvSpPr>
          <p:cNvPr id="4" name="s24_original_8"/>
          <p:cNvSpPr/>
          <p:nvPr/>
        </p:nvSpPr>
        <p:spPr>
          <a:xfrm>
            <a:off x="1014070" y="1889150"/>
            <a:ext cx="7479335" cy="215066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7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 </a:t>
            </a:r>
            <a:r>
              <a:rPr lang="en-US" sz="167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/* main.c: USER CODE BEGIN 2 */</a:t>
            </a:r>
            <a:r>
              <a:rPr lang="en-US" sz="167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67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2 </a:t>
            </a:r>
            <a:r>
              <a:rPr lang="en-US" sz="1670" dirty="0">
                <a:solidFill>
                  <a:srgbClr val="E9BBB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if</a:t>
            </a:r>
            <a:r>
              <a:rPr lang="en-US" sz="167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67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67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HAL_TIM_PWM_Start</a:t>
            </a:r>
            <a:r>
              <a:rPr lang="en-US" sz="167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67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&amp;</a:t>
            </a:r>
            <a:r>
              <a:rPr lang="en-US" sz="167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htim3</a:t>
            </a:r>
            <a:r>
              <a:rPr lang="en-US" sz="167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67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TIM_CHANNEL_1</a:t>
            </a:r>
            <a:r>
              <a:rPr lang="en-US" sz="167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67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67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!=</a:t>
            </a:r>
            <a:r>
              <a:rPr lang="en-US" sz="167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HAL_OK</a:t>
            </a:r>
            <a:r>
              <a:rPr lang="en-US" sz="167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67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67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3 </a:t>
            </a:r>
            <a:r>
              <a:rPr lang="en-US" sz="167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{</a:t>
            </a:r>
            <a:r>
              <a:rPr lang="en-US" sz="167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67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4 </a:t>
            </a:r>
            <a:r>
              <a:rPr lang="en-US" sz="167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</a:t>
            </a:r>
            <a:r>
              <a:rPr lang="en-US" sz="167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Error_Handler</a:t>
            </a:r>
            <a:r>
              <a:rPr lang="en-US" sz="167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67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67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67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67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5 </a:t>
            </a:r>
            <a:r>
              <a:rPr lang="en-US" sz="167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}</a:t>
            </a:r>
            <a:r>
              <a:rPr lang="en-US" sz="167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67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6 </a:t>
            </a:r>
            <a:r>
              <a:rPr lang="en-US" sz="167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/* USER CODE END 2 */</a:t>
            </a:r>
            <a:endParaRPr lang="en-US" sz="1670" dirty="0"/>
          </a:p>
        </p:txBody>
      </p:sp>
      <p:sp>
        <p:nvSpPr>
          <p:cNvPr id="5" name="s24_original_9"/>
          <p:cNvSpPr/>
          <p:nvPr/>
        </p:nvSpPr>
        <p:spPr>
          <a:xfrm>
            <a:off x="8953805" y="1731142"/>
            <a:ext cx="2493112" cy="2466685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6" name="s24_original_10"/>
          <p:cNvSpPr/>
          <p:nvPr/>
        </p:nvSpPr>
        <p:spPr>
          <a:xfrm>
            <a:off x="8953805" y="1731142"/>
            <a:ext cx="47777" cy="2466685"/>
          </a:xfrm>
          <a:prstGeom prst="rect">
            <a:avLst/>
          </a:prstGeom>
          <a:solidFill>
            <a:srgbClr val="8B1515"/>
          </a:solidFill>
          <a:ln w="12065">
            <a:solidFill>
              <a:srgbClr val="8B1515"/>
            </a:solidFill>
            <a:prstDash val="solid"/>
          </a:ln>
        </p:spPr>
      </p:sp>
      <p:sp>
        <p:nvSpPr>
          <p:cNvPr id="7" name="s24_original_11"/>
          <p:cNvSpPr/>
          <p:nvPr/>
        </p:nvSpPr>
        <p:spPr>
          <a:xfrm>
            <a:off x="9153601" y="1897929"/>
            <a:ext cx="2093519" cy="4125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9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启动之后</a:t>
            </a:r>
            <a:endParaRPr lang="en-US" sz="1995" dirty="0"/>
          </a:p>
        </p:txBody>
      </p:sp>
      <p:sp>
        <p:nvSpPr>
          <p:cNvPr id="8" name="s24_original_12"/>
          <p:cNvSpPr/>
          <p:nvPr/>
        </p:nvSpPr>
        <p:spPr>
          <a:xfrm>
            <a:off x="9153601" y="2433401"/>
            <a:ext cx="2093519" cy="162397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Pulse = 0
</a:t>
            </a: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LED 应熄灭
</a:t>
            </a: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定时器仍在计数</a:t>
            </a:r>
            <a:endParaRPr lang="en-US" sz="1995" dirty="0"/>
          </a:p>
        </p:txBody>
      </p:sp>
      <p:sp>
        <p:nvSpPr>
          <p:cNvPr id="9" name="s24_original_13"/>
          <p:cNvSpPr/>
          <p:nvPr/>
        </p:nvSpPr>
        <p:spPr>
          <a:xfrm>
            <a:off x="1031443" y="4592848"/>
            <a:ext cx="10076688" cy="49158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75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位置：完成初始化之后，进入 while (1) 之前。</a:t>
            </a:r>
            <a:endParaRPr lang="en-US" sz="237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5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只改 CCR，观察三档亮度</a:t>
            </a:r>
            <a:endParaRPr lang="en-US" sz="2855" dirty="0"/>
          </a:p>
        </p:txBody>
      </p:sp>
      <p:sp>
        <p:nvSpPr>
          <p:cNvPr id="3" name="s25_original_7"/>
          <p:cNvSpPr/>
          <p:nvPr/>
        </p:nvSpPr>
        <p:spPr>
          <a:xfrm>
            <a:off x="822960" y="1739920"/>
            <a:ext cx="7931048" cy="3256727"/>
          </a:xfrm>
          <a:prstGeom prst="rect">
            <a:avLst/>
          </a:prstGeom>
          <a:solidFill>
            <a:srgbClr val="252525"/>
          </a:solidFill>
          <a:ln w="12065">
            <a:solidFill>
              <a:srgbClr val="252525"/>
            </a:solidFill>
            <a:prstDash val="solid"/>
          </a:ln>
        </p:spPr>
      </p:sp>
      <p:sp>
        <p:nvSpPr>
          <p:cNvPr id="4" name="s25_original_8"/>
          <p:cNvSpPr/>
          <p:nvPr/>
        </p:nvSpPr>
        <p:spPr>
          <a:xfrm>
            <a:off x="1014070" y="1897929"/>
            <a:ext cx="7548829" cy="29407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__HAL_TIM_SET_COMPARE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&amp;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htim3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TIM_CHANNEL_1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100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2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HAL_Delay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1000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3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4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__HAL_TIM_SET_COMPARE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&amp;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htim3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TIM_CHANNEL_1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500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5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HAL_Delay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1000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6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7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__HAL_TIM_SET_COMPARE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&amp;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htim3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TIM_CHANNEL_1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900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8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HAL_Delay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1000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endParaRPr lang="en-US" sz="171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7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两个边界：为什么 CCR1 = 1000 可以常亮？</a:t>
            </a:r>
            <a:endParaRPr lang="en-US" sz="2855" dirty="0"/>
          </a:p>
        </p:txBody>
      </p:sp>
      <p:sp>
        <p:nvSpPr>
          <p:cNvPr id="3" name="s27_original_7"/>
          <p:cNvSpPr/>
          <p:nvPr/>
        </p:nvSpPr>
        <p:spPr>
          <a:xfrm>
            <a:off x="822960" y="1757477"/>
            <a:ext cx="5159959" cy="2949489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4" name="s27_original_8"/>
          <p:cNvSpPr/>
          <p:nvPr/>
        </p:nvSpPr>
        <p:spPr>
          <a:xfrm>
            <a:off x="822960" y="1757477"/>
            <a:ext cx="47777" cy="2949489"/>
          </a:xfrm>
          <a:prstGeom prst="rect">
            <a:avLst/>
          </a:prstGeom>
          <a:solidFill>
            <a:srgbClr val="8B1515"/>
          </a:solidFill>
          <a:ln w="12065">
            <a:solidFill>
              <a:srgbClr val="8B1515"/>
            </a:solidFill>
            <a:prstDash val="solid"/>
          </a:ln>
        </p:spPr>
      </p:sp>
      <p:sp>
        <p:nvSpPr>
          <p:cNvPr id="5" name="s27_original_9"/>
          <p:cNvSpPr/>
          <p:nvPr/>
        </p:nvSpPr>
        <p:spPr>
          <a:xfrm>
            <a:off x="1022756" y="1924263"/>
            <a:ext cx="4760366" cy="4125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CCR1 = 0</a:t>
            </a:r>
            <a:endParaRPr lang="en-US" sz="2660" dirty="0"/>
          </a:p>
        </p:txBody>
      </p:sp>
      <p:sp>
        <p:nvSpPr>
          <p:cNvPr id="6" name="s27_original_10"/>
          <p:cNvSpPr/>
          <p:nvPr/>
        </p:nvSpPr>
        <p:spPr>
          <a:xfrm>
            <a:off x="1022756" y="2459736"/>
            <a:ext cx="4760366" cy="210677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8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 &lt; 0 从不成立
</a:t>
            </a:r>
            <a:r>
              <a:rPr lang="en-US" sz="228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
</a:t>
            </a:r>
            <a:r>
              <a:rPr lang="en-US" sz="228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0% 高电平
</a:t>
            </a:r>
            <a:r>
              <a:rPr lang="en-US" sz="228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外接 LED 熄灭</a:t>
            </a:r>
            <a:endParaRPr lang="en-US" sz="2280" dirty="0"/>
          </a:p>
        </p:txBody>
      </p:sp>
      <p:sp>
        <p:nvSpPr>
          <p:cNvPr id="7" name="s27_original_11"/>
          <p:cNvSpPr/>
          <p:nvPr/>
        </p:nvSpPr>
        <p:spPr>
          <a:xfrm>
            <a:off x="6269584" y="1757477"/>
            <a:ext cx="5177333" cy="2949489"/>
          </a:xfrm>
          <a:prstGeom prst="rect">
            <a:avLst/>
          </a:prstGeom>
          <a:solidFill>
            <a:srgbClr val="F7F1F1"/>
          </a:solidFill>
          <a:ln w="12065">
            <a:solidFill>
              <a:srgbClr val="F7F1F1"/>
            </a:solidFill>
            <a:prstDash val="solid"/>
          </a:ln>
        </p:spPr>
      </p:sp>
      <p:sp>
        <p:nvSpPr>
          <p:cNvPr id="8" name="s27_original_12"/>
          <p:cNvSpPr/>
          <p:nvPr/>
        </p:nvSpPr>
        <p:spPr>
          <a:xfrm>
            <a:off x="6269584" y="1757477"/>
            <a:ext cx="47777" cy="2949489"/>
          </a:xfrm>
          <a:prstGeom prst="rect">
            <a:avLst/>
          </a:prstGeom>
          <a:solidFill>
            <a:srgbClr val="8B1515"/>
          </a:solidFill>
          <a:ln w="12065">
            <a:solidFill>
              <a:srgbClr val="8B1515"/>
            </a:solidFill>
            <a:prstDash val="solid"/>
          </a:ln>
        </p:spPr>
      </p:sp>
      <p:sp>
        <p:nvSpPr>
          <p:cNvPr id="9" name="s27_original_13"/>
          <p:cNvSpPr/>
          <p:nvPr/>
        </p:nvSpPr>
        <p:spPr>
          <a:xfrm>
            <a:off x="6469380" y="1924263"/>
            <a:ext cx="4777740" cy="4125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6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CCR1 = 1000</a:t>
            </a:r>
            <a:endParaRPr lang="en-US" sz="2660" dirty="0"/>
          </a:p>
        </p:txBody>
      </p:sp>
      <p:sp>
        <p:nvSpPr>
          <p:cNvPr id="10" name="s27_original_14"/>
          <p:cNvSpPr/>
          <p:nvPr/>
        </p:nvSpPr>
        <p:spPr>
          <a:xfrm>
            <a:off x="6469380" y="2459736"/>
            <a:ext cx="4777740" cy="210677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28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 &lt; 1000 始终成立
</a:t>
            </a:r>
            <a:r>
              <a:rPr lang="en-US" sz="228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
</a:t>
            </a:r>
            <a:r>
              <a:rPr lang="en-US" sz="228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100% 高电平
</a:t>
            </a:r>
            <a:r>
              <a:rPr lang="en-US" sz="228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外接 LED 常亮</a:t>
            </a:r>
            <a:endParaRPr lang="en-US" sz="2280" dirty="0"/>
          </a:p>
        </p:txBody>
      </p:sp>
      <p:sp>
        <p:nvSpPr>
          <p:cNvPr id="11" name="s27_original_15"/>
          <p:cNvSpPr/>
          <p:nvPr/>
        </p:nvSpPr>
        <p:spPr>
          <a:xfrm>
            <a:off x="822960" y="5382890"/>
            <a:ext cx="10623956" cy="482803"/>
          </a:xfrm>
          <a:prstGeom prst="rect">
            <a:avLst/>
          </a:prstGeom>
          <a:solidFill>
            <a:srgbClr val="F7F1F1"/>
          </a:solidFill>
          <a:ln w="12065">
            <a:solidFill>
              <a:srgbClr val="F7F1F1"/>
            </a:solidFill>
            <a:prstDash val="solid"/>
          </a:ln>
        </p:spPr>
      </p:sp>
      <p:sp>
        <p:nvSpPr>
          <p:cNvPr id="12" name="s27_original_16"/>
          <p:cNvSpPr/>
          <p:nvPr/>
        </p:nvSpPr>
        <p:spPr>
          <a:xfrm>
            <a:off x="1014070" y="5426781"/>
            <a:ext cx="10233050" cy="37746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4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因为 CNT 最大只有 999：100% 对应 ARR + 1，而不是 ARR。</a:t>
            </a:r>
            <a:endParaRPr lang="en-US" sz="194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28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改 CCR：改变脉宽，不改变周期</a:t>
            </a:r>
            <a:endParaRPr lang="en-US" sz="2855" dirty="0"/>
          </a:p>
        </p:txBody>
      </p:sp>
      <p:sp>
        <p:nvSpPr>
          <p:cNvPr id="3" name="s28_original_7"/>
          <p:cNvSpPr/>
          <p:nvPr/>
        </p:nvSpPr>
        <p:spPr>
          <a:xfrm>
            <a:off x="822960" y="1696029"/>
            <a:ext cx="2710282" cy="3449848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4" name="s28_original_8"/>
          <p:cNvSpPr/>
          <p:nvPr/>
        </p:nvSpPr>
        <p:spPr>
          <a:xfrm>
            <a:off x="1057504" y="1959376"/>
            <a:ext cx="2241194" cy="412577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375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保持不变</a:t>
            </a:r>
            <a:endParaRPr lang="en-US" sz="2375" dirty="0"/>
          </a:p>
        </p:txBody>
      </p:sp>
      <p:sp>
        <p:nvSpPr>
          <p:cNvPr id="5" name="s28_original_9"/>
          <p:cNvSpPr/>
          <p:nvPr/>
        </p:nvSpPr>
        <p:spPr>
          <a:xfrm>
            <a:off x="1057504" y="2696748"/>
            <a:ext cx="2215134" cy="96560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56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 = 71
</a:t>
            </a:r>
            <a:r>
              <a:rPr lang="en-US" sz="256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ARR = 999</a:t>
            </a:r>
            <a:endParaRPr lang="en-US" sz="2565" dirty="0"/>
          </a:p>
        </p:txBody>
      </p:sp>
      <p:sp>
        <p:nvSpPr>
          <p:cNvPr id="6" name="s28_original_10"/>
          <p:cNvSpPr/>
          <p:nvPr/>
        </p:nvSpPr>
        <p:spPr>
          <a:xfrm>
            <a:off x="1057504" y="4197828"/>
            <a:ext cx="2215134" cy="66714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fPWM = 1 kHz
</a:t>
            </a:r>
            <a:r>
              <a:rPr lang="en-US" sz="199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 = 1 ms</a:t>
            </a:r>
            <a:endParaRPr lang="en-US" sz="1995" dirty="0"/>
          </a:p>
        </p:txBody>
      </p:sp>
      <p:sp>
        <p:nvSpPr>
          <p:cNvPr id="7" name="s28_original_11"/>
          <p:cNvSpPr/>
          <p:nvPr/>
        </p:nvSpPr>
        <p:spPr>
          <a:xfrm>
            <a:off x="3967582" y="1792590"/>
            <a:ext cx="3474720" cy="30723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CCR1 = 200</a:t>
            </a:r>
            <a:endParaRPr lang="en-US" sz="1900" dirty="0"/>
          </a:p>
        </p:txBody>
      </p:sp>
      <p:sp>
        <p:nvSpPr>
          <p:cNvPr id="8" name="s28_original_12"/>
          <p:cNvSpPr/>
          <p:nvPr/>
        </p:nvSpPr>
        <p:spPr>
          <a:xfrm>
            <a:off x="3993642" y="2942539"/>
            <a:ext cx="7079742" cy="0"/>
          </a:xfrm>
          <a:prstGeom prst="line">
            <a:avLst/>
          </a:prstGeom>
          <a:solidFill>
            <a:srgbClr val="FFFFFF">
              <a:alpha val="0"/>
            </a:srgbClr>
          </a:solidFill>
          <a:ln w="9652">
            <a:solidFill>
              <a:srgbClr val="DEDEDE"/>
            </a:solidFill>
            <a:prstDash val="solid"/>
          </a:ln>
        </p:spPr>
      </p:sp>
      <p:sp>
        <p:nvSpPr>
          <p:cNvPr id="9" name="s28_original_13"/>
          <p:cNvSpPr/>
          <p:nvPr/>
        </p:nvSpPr>
        <p:spPr>
          <a:xfrm>
            <a:off x="3993642" y="2371954"/>
            <a:ext cx="707974" cy="570586"/>
          </a:xfrm>
          <a:prstGeom prst="rect">
            <a:avLst/>
          </a:prstGeom>
          <a:solidFill>
            <a:srgbClr val="8B1515">
              <a:alpha val="12000"/>
            </a:srgbClr>
          </a:solidFill>
          <a:ln w="12065">
            <a:solidFill>
              <a:srgbClr val="8B1515">
                <a:alpha val="0"/>
              </a:srgbClr>
            </a:solidFill>
            <a:prstDash val="solid"/>
          </a:ln>
        </p:spPr>
      </p:sp>
      <p:sp>
        <p:nvSpPr>
          <p:cNvPr id="10" name="s28_original_14"/>
          <p:cNvSpPr/>
          <p:nvPr/>
        </p:nvSpPr>
        <p:spPr>
          <a:xfrm flipV="1">
            <a:off x="3993642" y="2371954"/>
            <a:ext cx="0" cy="570586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1" name="s28_original_15"/>
          <p:cNvSpPr/>
          <p:nvPr/>
        </p:nvSpPr>
        <p:spPr>
          <a:xfrm>
            <a:off x="3993642" y="2371954"/>
            <a:ext cx="707974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2" name="s28_original_16"/>
          <p:cNvSpPr/>
          <p:nvPr/>
        </p:nvSpPr>
        <p:spPr>
          <a:xfrm>
            <a:off x="4701616" y="2371954"/>
            <a:ext cx="0" cy="570586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3" name="s28_original_17"/>
          <p:cNvSpPr/>
          <p:nvPr/>
        </p:nvSpPr>
        <p:spPr>
          <a:xfrm>
            <a:off x="4701616" y="2942539"/>
            <a:ext cx="283189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4" name="s28_original_18"/>
          <p:cNvSpPr/>
          <p:nvPr/>
        </p:nvSpPr>
        <p:spPr>
          <a:xfrm>
            <a:off x="7533513" y="2371954"/>
            <a:ext cx="707974" cy="570586"/>
          </a:xfrm>
          <a:prstGeom prst="rect">
            <a:avLst/>
          </a:prstGeom>
          <a:solidFill>
            <a:srgbClr val="8B1515">
              <a:alpha val="12000"/>
            </a:srgbClr>
          </a:solidFill>
          <a:ln w="12065">
            <a:solidFill>
              <a:srgbClr val="8B1515">
                <a:alpha val="0"/>
              </a:srgbClr>
            </a:solidFill>
            <a:prstDash val="solid"/>
          </a:ln>
        </p:spPr>
      </p:sp>
      <p:sp>
        <p:nvSpPr>
          <p:cNvPr id="15" name="s28_original_19"/>
          <p:cNvSpPr/>
          <p:nvPr/>
        </p:nvSpPr>
        <p:spPr>
          <a:xfrm flipV="1">
            <a:off x="7533513" y="2371954"/>
            <a:ext cx="0" cy="570586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6" name="s28_original_20"/>
          <p:cNvSpPr/>
          <p:nvPr/>
        </p:nvSpPr>
        <p:spPr>
          <a:xfrm>
            <a:off x="7533513" y="2371954"/>
            <a:ext cx="707974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7" name="s28_original_21"/>
          <p:cNvSpPr/>
          <p:nvPr/>
        </p:nvSpPr>
        <p:spPr>
          <a:xfrm>
            <a:off x="8241487" y="2371954"/>
            <a:ext cx="0" cy="570586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8" name="s28_original_22"/>
          <p:cNvSpPr/>
          <p:nvPr/>
        </p:nvSpPr>
        <p:spPr>
          <a:xfrm>
            <a:off x="8241487" y="2942539"/>
            <a:ext cx="283189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9" name="s28_original_23"/>
          <p:cNvSpPr/>
          <p:nvPr/>
        </p:nvSpPr>
        <p:spPr>
          <a:xfrm>
            <a:off x="7533513" y="2266615"/>
            <a:ext cx="0" cy="772485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20" name="s28_original_24"/>
          <p:cNvSpPr/>
          <p:nvPr/>
        </p:nvSpPr>
        <p:spPr>
          <a:xfrm>
            <a:off x="3967582" y="3504347"/>
            <a:ext cx="3474720" cy="30723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CCR1 = 800</a:t>
            </a:r>
            <a:endParaRPr lang="en-US" sz="1900" dirty="0"/>
          </a:p>
        </p:txBody>
      </p:sp>
      <p:sp>
        <p:nvSpPr>
          <p:cNvPr id="21" name="s28_original_25"/>
          <p:cNvSpPr/>
          <p:nvPr/>
        </p:nvSpPr>
        <p:spPr>
          <a:xfrm>
            <a:off x="3993642" y="4645518"/>
            <a:ext cx="7079742" cy="0"/>
          </a:xfrm>
          <a:prstGeom prst="line">
            <a:avLst/>
          </a:prstGeom>
          <a:solidFill>
            <a:srgbClr val="FFFFFF">
              <a:alpha val="0"/>
            </a:srgbClr>
          </a:solidFill>
          <a:ln w="9652">
            <a:solidFill>
              <a:srgbClr val="DEDEDE"/>
            </a:solidFill>
            <a:prstDash val="solid"/>
          </a:ln>
        </p:spPr>
      </p:sp>
      <p:sp>
        <p:nvSpPr>
          <p:cNvPr id="22" name="s28_original_26"/>
          <p:cNvSpPr/>
          <p:nvPr/>
        </p:nvSpPr>
        <p:spPr>
          <a:xfrm>
            <a:off x="3993642" y="4074932"/>
            <a:ext cx="2831897" cy="570586"/>
          </a:xfrm>
          <a:prstGeom prst="rect">
            <a:avLst/>
          </a:prstGeom>
          <a:solidFill>
            <a:srgbClr val="8B1515">
              <a:alpha val="12000"/>
            </a:srgbClr>
          </a:solidFill>
          <a:ln w="12065">
            <a:solidFill>
              <a:srgbClr val="8B1515">
                <a:alpha val="0"/>
              </a:srgbClr>
            </a:solidFill>
            <a:prstDash val="solid"/>
          </a:ln>
        </p:spPr>
      </p:sp>
      <p:sp>
        <p:nvSpPr>
          <p:cNvPr id="23" name="s28_original_27"/>
          <p:cNvSpPr/>
          <p:nvPr/>
        </p:nvSpPr>
        <p:spPr>
          <a:xfrm flipV="1">
            <a:off x="3993642" y="4074932"/>
            <a:ext cx="0" cy="570586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4" name="s28_original_28"/>
          <p:cNvSpPr/>
          <p:nvPr/>
        </p:nvSpPr>
        <p:spPr>
          <a:xfrm>
            <a:off x="3993642" y="4074932"/>
            <a:ext cx="283189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5" name="s28_original_29"/>
          <p:cNvSpPr/>
          <p:nvPr/>
        </p:nvSpPr>
        <p:spPr>
          <a:xfrm>
            <a:off x="6825539" y="4074932"/>
            <a:ext cx="0" cy="570586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6" name="s28_original_30"/>
          <p:cNvSpPr/>
          <p:nvPr/>
        </p:nvSpPr>
        <p:spPr>
          <a:xfrm>
            <a:off x="6825539" y="4645518"/>
            <a:ext cx="707974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7" name="s28_original_31"/>
          <p:cNvSpPr/>
          <p:nvPr/>
        </p:nvSpPr>
        <p:spPr>
          <a:xfrm>
            <a:off x="7533513" y="4074932"/>
            <a:ext cx="2831897" cy="570586"/>
          </a:xfrm>
          <a:prstGeom prst="rect">
            <a:avLst/>
          </a:prstGeom>
          <a:solidFill>
            <a:srgbClr val="8B1515">
              <a:alpha val="12000"/>
            </a:srgbClr>
          </a:solidFill>
          <a:ln w="12065">
            <a:solidFill>
              <a:srgbClr val="8B1515">
                <a:alpha val="0"/>
              </a:srgbClr>
            </a:solidFill>
            <a:prstDash val="solid"/>
          </a:ln>
        </p:spPr>
      </p:sp>
      <p:sp>
        <p:nvSpPr>
          <p:cNvPr id="28" name="s28_original_32"/>
          <p:cNvSpPr/>
          <p:nvPr/>
        </p:nvSpPr>
        <p:spPr>
          <a:xfrm flipV="1">
            <a:off x="7533513" y="4074932"/>
            <a:ext cx="0" cy="570586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9" name="s28_original_33"/>
          <p:cNvSpPr/>
          <p:nvPr/>
        </p:nvSpPr>
        <p:spPr>
          <a:xfrm>
            <a:off x="7533513" y="4074932"/>
            <a:ext cx="283189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0" name="s28_original_34"/>
          <p:cNvSpPr/>
          <p:nvPr/>
        </p:nvSpPr>
        <p:spPr>
          <a:xfrm>
            <a:off x="10365410" y="4074932"/>
            <a:ext cx="0" cy="570586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1" name="s28_original_35"/>
          <p:cNvSpPr/>
          <p:nvPr/>
        </p:nvSpPr>
        <p:spPr>
          <a:xfrm>
            <a:off x="10365410" y="4645518"/>
            <a:ext cx="707974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2" name="s28_original_36"/>
          <p:cNvSpPr/>
          <p:nvPr/>
        </p:nvSpPr>
        <p:spPr>
          <a:xfrm>
            <a:off x="7533513" y="3969593"/>
            <a:ext cx="0" cy="772485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33" name="s28_original_37"/>
          <p:cNvSpPr/>
          <p:nvPr/>
        </p:nvSpPr>
        <p:spPr>
          <a:xfrm>
            <a:off x="3767785" y="4768413"/>
            <a:ext cx="451714" cy="1931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4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045" dirty="0"/>
          </a:p>
        </p:txBody>
      </p:sp>
      <p:sp>
        <p:nvSpPr>
          <p:cNvPr id="34" name="s28_original_38"/>
          <p:cNvSpPr/>
          <p:nvPr/>
        </p:nvSpPr>
        <p:spPr>
          <a:xfrm>
            <a:off x="7307656" y="4768413"/>
            <a:ext cx="451714" cy="1931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4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045" dirty="0"/>
          </a:p>
        </p:txBody>
      </p:sp>
      <p:sp>
        <p:nvSpPr>
          <p:cNvPr id="35" name="s28_original_39"/>
          <p:cNvSpPr/>
          <p:nvPr/>
        </p:nvSpPr>
        <p:spPr>
          <a:xfrm>
            <a:off x="10847527" y="4768413"/>
            <a:ext cx="451714" cy="19312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45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 ms</a:t>
            </a:r>
            <a:endParaRPr lang="en-US" sz="1045" dirty="0"/>
          </a:p>
        </p:txBody>
      </p:sp>
      <p:sp>
        <p:nvSpPr>
          <p:cNvPr id="36" name="s28_original_40"/>
          <p:cNvSpPr/>
          <p:nvPr/>
        </p:nvSpPr>
        <p:spPr>
          <a:xfrm>
            <a:off x="822960" y="5435559"/>
            <a:ext cx="10623956" cy="482803"/>
          </a:xfrm>
          <a:prstGeom prst="rect">
            <a:avLst/>
          </a:prstGeom>
          <a:solidFill>
            <a:srgbClr val="F7F1F1"/>
          </a:solidFill>
          <a:ln w="12065">
            <a:solidFill>
              <a:srgbClr val="F7F1F1"/>
            </a:solidFill>
            <a:prstDash val="solid"/>
          </a:ln>
        </p:spPr>
      </p:sp>
      <p:sp>
        <p:nvSpPr>
          <p:cNvPr id="37" name="s28_original_41"/>
          <p:cNvSpPr/>
          <p:nvPr/>
        </p:nvSpPr>
        <p:spPr>
          <a:xfrm>
            <a:off x="1014070" y="5479451"/>
            <a:ext cx="10233050" cy="37746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HAL_Delay(1000) 控制“这一档停多久”，不生成 PWM 的每一个脉冲。</a:t>
            </a:r>
            <a:endParaRPr lang="en-US" sz="180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0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呼吸灯代码：先渐亮，再渐暗</a:t>
            </a:r>
            <a:endParaRPr lang="en-US" sz="2855" dirty="0"/>
          </a:p>
        </p:txBody>
      </p:sp>
      <p:sp>
        <p:nvSpPr>
          <p:cNvPr id="3" name="s30_original_7"/>
          <p:cNvSpPr/>
          <p:nvPr/>
        </p:nvSpPr>
        <p:spPr>
          <a:xfrm>
            <a:off x="822960" y="1678473"/>
            <a:ext cx="7913675" cy="4108216"/>
          </a:xfrm>
          <a:prstGeom prst="rect">
            <a:avLst/>
          </a:prstGeom>
          <a:solidFill>
            <a:srgbClr val="252525"/>
          </a:solidFill>
          <a:ln w="12065">
            <a:solidFill>
              <a:srgbClr val="252525"/>
            </a:solidFill>
            <a:prstDash val="solid"/>
          </a:ln>
        </p:spPr>
      </p:sp>
      <p:sp>
        <p:nvSpPr>
          <p:cNvPr id="4" name="s30_original_8"/>
          <p:cNvSpPr/>
          <p:nvPr/>
        </p:nvSpPr>
        <p:spPr>
          <a:xfrm>
            <a:off x="1014070" y="1836481"/>
            <a:ext cx="7531456" cy="37922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1 </a:t>
            </a:r>
            <a:r>
              <a:rPr lang="en-US" sz="1710" dirty="0">
                <a:solidFill>
                  <a:srgbClr val="E9BBB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for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int32_t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ccr 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=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0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ccr 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&lt;=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1000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ccr 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+=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10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2 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{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3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__HAL_TIM_SET_COMPARE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&amp;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htim3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TIM_CHANNEL_1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4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                      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uint32_t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ccr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5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HAL_Delay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8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6 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}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7 </a:t>
            </a:r>
            <a:r>
              <a:rPr lang="en-US" sz="1710" dirty="0">
                <a:solidFill>
                  <a:srgbClr val="E9BBB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for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int32_t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ccr 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=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1000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ccr 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&gt;=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0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ccr 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-=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10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8 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{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9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__HAL_TIM_SET_COMPARE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&amp;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htim3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TIM_CHANNEL_1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10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                      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uint32_t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ccr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11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HAL_Delay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8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10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10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12 </a:t>
            </a:r>
            <a:r>
              <a:rPr lang="en-US" sz="1710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}</a:t>
            </a:r>
            <a:endParaRPr lang="en-US" sz="1710" dirty="0"/>
          </a:p>
        </p:txBody>
      </p:sp>
      <p:sp>
        <p:nvSpPr>
          <p:cNvPr id="5" name="s30_original_9"/>
          <p:cNvSpPr/>
          <p:nvPr/>
        </p:nvSpPr>
        <p:spPr>
          <a:xfrm>
            <a:off x="9005926" y="1678473"/>
            <a:ext cx="2440991" cy="1176284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6" name="s30_original_10"/>
          <p:cNvSpPr/>
          <p:nvPr/>
        </p:nvSpPr>
        <p:spPr>
          <a:xfrm>
            <a:off x="9005926" y="1678473"/>
            <a:ext cx="47777" cy="1176284"/>
          </a:xfrm>
          <a:prstGeom prst="rect">
            <a:avLst/>
          </a:prstGeom>
          <a:solidFill>
            <a:srgbClr val="8B1515"/>
          </a:solidFill>
          <a:ln w="12065">
            <a:solidFill>
              <a:srgbClr val="8B1515"/>
            </a:solidFill>
            <a:prstDash val="solid"/>
          </a:ln>
        </p:spPr>
      </p:sp>
      <p:sp>
        <p:nvSpPr>
          <p:cNvPr id="7" name="s30_original_11"/>
          <p:cNvSpPr/>
          <p:nvPr/>
        </p:nvSpPr>
        <p:spPr>
          <a:xfrm>
            <a:off x="9205722" y="1801368"/>
            <a:ext cx="2041398" cy="32479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每次改 10</a:t>
            </a:r>
            <a:endParaRPr lang="en-US" sz="1900" dirty="0"/>
          </a:p>
        </p:txBody>
      </p:sp>
      <p:sp>
        <p:nvSpPr>
          <p:cNvPr id="8" name="s30_original_12"/>
          <p:cNvSpPr/>
          <p:nvPr/>
        </p:nvSpPr>
        <p:spPr>
          <a:xfrm>
            <a:off x="9205722" y="2319284"/>
            <a:ext cx="2041398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1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 个百分点</a:t>
            </a:r>
            <a:endParaRPr lang="en-US" sz="1710" dirty="0"/>
          </a:p>
        </p:txBody>
      </p:sp>
      <p:sp>
        <p:nvSpPr>
          <p:cNvPr id="9" name="s30_original_13"/>
          <p:cNvSpPr/>
          <p:nvPr/>
        </p:nvSpPr>
        <p:spPr>
          <a:xfrm>
            <a:off x="9005926" y="3126882"/>
            <a:ext cx="2440991" cy="1176284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10" name="s30_original_14"/>
          <p:cNvSpPr/>
          <p:nvPr/>
        </p:nvSpPr>
        <p:spPr>
          <a:xfrm>
            <a:off x="9005926" y="3126882"/>
            <a:ext cx="47777" cy="1176284"/>
          </a:xfrm>
          <a:prstGeom prst="rect">
            <a:avLst/>
          </a:prstGeom>
          <a:solidFill>
            <a:srgbClr val="8B1515"/>
          </a:solidFill>
          <a:ln w="12065">
            <a:solidFill>
              <a:srgbClr val="8B1515"/>
            </a:solidFill>
            <a:prstDash val="solid"/>
          </a:ln>
        </p:spPr>
      </p:sp>
      <p:sp>
        <p:nvSpPr>
          <p:cNvPr id="11" name="s30_original_15"/>
          <p:cNvSpPr/>
          <p:nvPr/>
        </p:nvSpPr>
        <p:spPr>
          <a:xfrm>
            <a:off x="9205722" y="3249778"/>
            <a:ext cx="2041398" cy="32479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每次等 8 ms</a:t>
            </a:r>
            <a:endParaRPr lang="en-US" sz="1805" dirty="0"/>
          </a:p>
        </p:txBody>
      </p:sp>
      <p:sp>
        <p:nvSpPr>
          <p:cNvPr id="12" name="s30_original_16"/>
          <p:cNvSpPr/>
          <p:nvPr/>
        </p:nvSpPr>
        <p:spPr>
          <a:xfrm>
            <a:off x="9205722" y="3767694"/>
            <a:ext cx="2041398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1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控制渐变节奏</a:t>
            </a:r>
            <a:endParaRPr lang="en-US" sz="1710" dirty="0"/>
          </a:p>
        </p:txBody>
      </p:sp>
      <p:sp>
        <p:nvSpPr>
          <p:cNvPr id="13" name="s30_original_17"/>
          <p:cNvSpPr/>
          <p:nvPr/>
        </p:nvSpPr>
        <p:spPr>
          <a:xfrm>
            <a:off x="9005926" y="4575292"/>
            <a:ext cx="2440991" cy="1176284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14" name="s30_original_18"/>
          <p:cNvSpPr/>
          <p:nvPr/>
        </p:nvSpPr>
        <p:spPr>
          <a:xfrm>
            <a:off x="9005926" y="4575292"/>
            <a:ext cx="47777" cy="1176284"/>
          </a:xfrm>
          <a:prstGeom prst="rect">
            <a:avLst/>
          </a:prstGeom>
          <a:solidFill>
            <a:srgbClr val="8B1515"/>
          </a:solidFill>
          <a:ln w="12065">
            <a:solidFill>
              <a:srgbClr val="8B1515"/>
            </a:solidFill>
            <a:prstDash val="solid"/>
          </a:ln>
        </p:spPr>
      </p:sp>
      <p:sp>
        <p:nvSpPr>
          <p:cNvPr id="15" name="s30_original_19"/>
          <p:cNvSpPr/>
          <p:nvPr/>
        </p:nvSpPr>
        <p:spPr>
          <a:xfrm>
            <a:off x="9205722" y="4698187"/>
            <a:ext cx="2041398" cy="32479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两段循环</a:t>
            </a:r>
            <a:endParaRPr lang="en-US" sz="1900" dirty="0"/>
          </a:p>
        </p:txBody>
      </p:sp>
      <p:sp>
        <p:nvSpPr>
          <p:cNvPr id="16" name="s30_original_20"/>
          <p:cNvSpPr/>
          <p:nvPr/>
        </p:nvSpPr>
        <p:spPr>
          <a:xfrm>
            <a:off x="9205722" y="5216103"/>
            <a:ext cx="2041398" cy="48280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10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暗 → 亮 → 暗</a:t>
            </a:r>
            <a:endParaRPr lang="en-US" sz="1710" dirty="0"/>
          </a:p>
        </p:txBody>
      </p:sp>
      <p:sp>
        <p:nvSpPr>
          <p:cNvPr id="17" name="s30_original_21"/>
          <p:cNvSpPr/>
          <p:nvPr/>
        </p:nvSpPr>
        <p:spPr>
          <a:xfrm>
            <a:off x="822960" y="5934456"/>
            <a:ext cx="10597896" cy="338328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80" dirty="0">
                <a:solidFill>
                  <a:srgbClr val="616161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位置：原有 while (1) 内；本例 ARR = 999，比较值范围 0～1000。</a:t>
            </a:r>
            <a:endParaRPr lang="en-US" sz="118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4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频率拓展：保持 50%，只改变重复快慢</a:t>
            </a:r>
            <a:endParaRPr lang="en-US" sz="2855" dirty="0"/>
          </a:p>
        </p:txBody>
      </p:sp>
      <p:sp>
        <p:nvSpPr>
          <p:cNvPr id="3" name="s34_original_7"/>
          <p:cNvSpPr/>
          <p:nvPr/>
        </p:nvSpPr>
        <p:spPr>
          <a:xfrm>
            <a:off x="822960" y="1713586"/>
            <a:ext cx="3327044" cy="3493740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4" name="s34_original_8"/>
          <p:cNvSpPr/>
          <p:nvPr/>
        </p:nvSpPr>
        <p:spPr>
          <a:xfrm>
            <a:off x="979322" y="1933042"/>
            <a:ext cx="3014320" cy="52669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4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200 Hz</a:t>
            </a:r>
            <a:endParaRPr lang="en-US" sz="3040" dirty="0"/>
          </a:p>
        </p:txBody>
      </p:sp>
      <p:sp>
        <p:nvSpPr>
          <p:cNvPr id="5" name="s34_original_9"/>
          <p:cNvSpPr/>
          <p:nvPr/>
        </p:nvSpPr>
        <p:spPr>
          <a:xfrm>
            <a:off x="1126998" y="2652857"/>
            <a:ext cx="2718968" cy="99194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 = 71
</a:t>
            </a:r>
            <a:r>
              <a:rPr lang="en-US" sz="2185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ARR = 4999
</a:t>
            </a:r>
            <a:r>
              <a:rPr lang="en-US" sz="2185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CCR1 = 2500</a:t>
            </a:r>
            <a:endParaRPr lang="en-US" sz="2185" dirty="0"/>
          </a:p>
        </p:txBody>
      </p:sp>
      <p:sp>
        <p:nvSpPr>
          <p:cNvPr id="6" name="s34_original_10"/>
          <p:cNvSpPr/>
          <p:nvPr/>
        </p:nvSpPr>
        <p:spPr>
          <a:xfrm>
            <a:off x="1126998" y="4461175"/>
            <a:ext cx="2718968" cy="0"/>
          </a:xfrm>
          <a:prstGeom prst="line">
            <a:avLst/>
          </a:prstGeom>
          <a:solidFill>
            <a:srgbClr val="FFFFFF">
              <a:alpha val="0"/>
            </a:srgbClr>
          </a:solidFill>
          <a:ln w="9652">
            <a:solidFill>
              <a:srgbClr val="DEDEDE"/>
            </a:solidFill>
            <a:prstDash val="solid"/>
          </a:ln>
        </p:spPr>
      </p:sp>
      <p:sp>
        <p:nvSpPr>
          <p:cNvPr id="7" name="s34_original_11"/>
          <p:cNvSpPr/>
          <p:nvPr/>
        </p:nvSpPr>
        <p:spPr>
          <a:xfrm flipV="1">
            <a:off x="1126998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8" name="s34_original_12"/>
          <p:cNvSpPr/>
          <p:nvPr/>
        </p:nvSpPr>
        <p:spPr>
          <a:xfrm>
            <a:off x="1126998" y="4083710"/>
            <a:ext cx="1359484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9" name="s34_original_13"/>
          <p:cNvSpPr/>
          <p:nvPr/>
        </p:nvSpPr>
        <p:spPr>
          <a:xfrm>
            <a:off x="2486482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0" name="s34_original_14"/>
          <p:cNvSpPr/>
          <p:nvPr/>
        </p:nvSpPr>
        <p:spPr>
          <a:xfrm>
            <a:off x="2486482" y="4461175"/>
            <a:ext cx="1359484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1" name="s34_original_15"/>
          <p:cNvSpPr/>
          <p:nvPr/>
        </p:nvSpPr>
        <p:spPr>
          <a:xfrm>
            <a:off x="970636" y="4742078"/>
            <a:ext cx="3031693" cy="2809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7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 = 5 ms · 高 2.5 ms</a:t>
            </a:r>
            <a:endParaRPr lang="en-US" sz="1570" dirty="0"/>
          </a:p>
        </p:txBody>
      </p:sp>
      <p:sp>
        <p:nvSpPr>
          <p:cNvPr id="12" name="s34_original_16"/>
          <p:cNvSpPr/>
          <p:nvPr/>
        </p:nvSpPr>
        <p:spPr>
          <a:xfrm>
            <a:off x="4471416" y="1713586"/>
            <a:ext cx="3327044" cy="3493740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13" name="s34_original_17"/>
          <p:cNvSpPr/>
          <p:nvPr/>
        </p:nvSpPr>
        <p:spPr>
          <a:xfrm>
            <a:off x="4627778" y="1933042"/>
            <a:ext cx="3014320" cy="52669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4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 kHz</a:t>
            </a:r>
            <a:endParaRPr lang="en-US" sz="3040" dirty="0"/>
          </a:p>
        </p:txBody>
      </p:sp>
      <p:sp>
        <p:nvSpPr>
          <p:cNvPr id="14" name="s34_original_18"/>
          <p:cNvSpPr/>
          <p:nvPr/>
        </p:nvSpPr>
        <p:spPr>
          <a:xfrm>
            <a:off x="4775454" y="2652857"/>
            <a:ext cx="2718968" cy="99194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 = 71
</a:t>
            </a:r>
            <a:r>
              <a:rPr lang="en-US" sz="2185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ARR = 999
</a:t>
            </a:r>
            <a:r>
              <a:rPr lang="en-US" sz="2185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CCR1 = 500</a:t>
            </a:r>
            <a:endParaRPr lang="en-US" sz="2185" dirty="0"/>
          </a:p>
        </p:txBody>
      </p:sp>
      <p:sp>
        <p:nvSpPr>
          <p:cNvPr id="15" name="s34_original_19"/>
          <p:cNvSpPr/>
          <p:nvPr/>
        </p:nvSpPr>
        <p:spPr>
          <a:xfrm>
            <a:off x="4775454" y="4461175"/>
            <a:ext cx="2718968" cy="0"/>
          </a:xfrm>
          <a:prstGeom prst="line">
            <a:avLst/>
          </a:prstGeom>
          <a:solidFill>
            <a:srgbClr val="FFFFFF">
              <a:alpha val="0"/>
            </a:srgbClr>
          </a:solidFill>
          <a:ln w="9652">
            <a:solidFill>
              <a:srgbClr val="DEDEDE"/>
            </a:solidFill>
            <a:prstDash val="solid"/>
          </a:ln>
        </p:spPr>
      </p:sp>
      <p:sp>
        <p:nvSpPr>
          <p:cNvPr id="16" name="s34_original_20"/>
          <p:cNvSpPr/>
          <p:nvPr/>
        </p:nvSpPr>
        <p:spPr>
          <a:xfrm flipV="1">
            <a:off x="4775454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7" name="s34_original_21"/>
          <p:cNvSpPr/>
          <p:nvPr/>
        </p:nvSpPr>
        <p:spPr>
          <a:xfrm>
            <a:off x="4775454" y="4083710"/>
            <a:ext cx="27189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8" name="s34_original_22"/>
          <p:cNvSpPr/>
          <p:nvPr/>
        </p:nvSpPr>
        <p:spPr>
          <a:xfrm>
            <a:off x="5047351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19" name="s34_original_23"/>
          <p:cNvSpPr/>
          <p:nvPr/>
        </p:nvSpPr>
        <p:spPr>
          <a:xfrm>
            <a:off x="5047351" y="4461175"/>
            <a:ext cx="27189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0" name="s34_original_24"/>
          <p:cNvSpPr/>
          <p:nvPr/>
        </p:nvSpPr>
        <p:spPr>
          <a:xfrm flipV="1">
            <a:off x="5319247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1" name="s34_original_25"/>
          <p:cNvSpPr/>
          <p:nvPr/>
        </p:nvSpPr>
        <p:spPr>
          <a:xfrm>
            <a:off x="5319247" y="4083710"/>
            <a:ext cx="27189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2" name="s34_original_26"/>
          <p:cNvSpPr/>
          <p:nvPr/>
        </p:nvSpPr>
        <p:spPr>
          <a:xfrm>
            <a:off x="5591145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3" name="s34_original_27"/>
          <p:cNvSpPr/>
          <p:nvPr/>
        </p:nvSpPr>
        <p:spPr>
          <a:xfrm>
            <a:off x="5591145" y="4461175"/>
            <a:ext cx="27189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4" name="s34_original_28"/>
          <p:cNvSpPr/>
          <p:nvPr/>
        </p:nvSpPr>
        <p:spPr>
          <a:xfrm>
            <a:off x="5319247" y="3978372"/>
            <a:ext cx="0" cy="579364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25" name="s34_original_29"/>
          <p:cNvSpPr/>
          <p:nvPr/>
        </p:nvSpPr>
        <p:spPr>
          <a:xfrm flipV="1">
            <a:off x="5863042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6" name="s34_original_30"/>
          <p:cNvSpPr/>
          <p:nvPr/>
        </p:nvSpPr>
        <p:spPr>
          <a:xfrm>
            <a:off x="5863042" y="4083710"/>
            <a:ext cx="27189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7" name="s34_original_31"/>
          <p:cNvSpPr/>
          <p:nvPr/>
        </p:nvSpPr>
        <p:spPr>
          <a:xfrm>
            <a:off x="6134938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8" name="s34_original_32"/>
          <p:cNvSpPr/>
          <p:nvPr/>
        </p:nvSpPr>
        <p:spPr>
          <a:xfrm>
            <a:off x="6134938" y="4461175"/>
            <a:ext cx="27189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29" name="s34_original_33"/>
          <p:cNvSpPr/>
          <p:nvPr/>
        </p:nvSpPr>
        <p:spPr>
          <a:xfrm>
            <a:off x="5863042" y="3978372"/>
            <a:ext cx="0" cy="579364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30" name="s34_original_34"/>
          <p:cNvSpPr/>
          <p:nvPr/>
        </p:nvSpPr>
        <p:spPr>
          <a:xfrm flipV="1">
            <a:off x="6406835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1" name="s34_original_35"/>
          <p:cNvSpPr/>
          <p:nvPr/>
        </p:nvSpPr>
        <p:spPr>
          <a:xfrm>
            <a:off x="6406835" y="4083710"/>
            <a:ext cx="27189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2" name="s34_original_36"/>
          <p:cNvSpPr/>
          <p:nvPr/>
        </p:nvSpPr>
        <p:spPr>
          <a:xfrm>
            <a:off x="6678732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3" name="s34_original_37"/>
          <p:cNvSpPr/>
          <p:nvPr/>
        </p:nvSpPr>
        <p:spPr>
          <a:xfrm>
            <a:off x="6678732" y="4461175"/>
            <a:ext cx="27189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4" name="s34_original_38"/>
          <p:cNvSpPr/>
          <p:nvPr/>
        </p:nvSpPr>
        <p:spPr>
          <a:xfrm>
            <a:off x="6406835" y="3978372"/>
            <a:ext cx="0" cy="579364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35" name="s34_original_39"/>
          <p:cNvSpPr/>
          <p:nvPr/>
        </p:nvSpPr>
        <p:spPr>
          <a:xfrm flipV="1">
            <a:off x="6950629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6" name="s34_original_40"/>
          <p:cNvSpPr/>
          <p:nvPr/>
        </p:nvSpPr>
        <p:spPr>
          <a:xfrm>
            <a:off x="6950629" y="4083710"/>
            <a:ext cx="27189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7" name="s34_original_41"/>
          <p:cNvSpPr/>
          <p:nvPr/>
        </p:nvSpPr>
        <p:spPr>
          <a:xfrm>
            <a:off x="7222526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8" name="s34_original_42"/>
          <p:cNvSpPr/>
          <p:nvPr/>
        </p:nvSpPr>
        <p:spPr>
          <a:xfrm>
            <a:off x="7222526" y="4461175"/>
            <a:ext cx="271897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39" name="s34_original_43"/>
          <p:cNvSpPr/>
          <p:nvPr/>
        </p:nvSpPr>
        <p:spPr>
          <a:xfrm>
            <a:off x="6950629" y="3978372"/>
            <a:ext cx="0" cy="579364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40" name="s34_original_44"/>
          <p:cNvSpPr/>
          <p:nvPr/>
        </p:nvSpPr>
        <p:spPr>
          <a:xfrm>
            <a:off x="4619092" y="4742078"/>
            <a:ext cx="3031693" cy="2809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7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 = 1 ms · 高 0.5 ms</a:t>
            </a:r>
            <a:endParaRPr lang="en-US" sz="1570" dirty="0"/>
          </a:p>
        </p:txBody>
      </p:sp>
      <p:sp>
        <p:nvSpPr>
          <p:cNvPr id="41" name="s34_original_45"/>
          <p:cNvSpPr/>
          <p:nvPr/>
        </p:nvSpPr>
        <p:spPr>
          <a:xfrm>
            <a:off x="8119872" y="1713586"/>
            <a:ext cx="3327044" cy="3493740"/>
          </a:xfrm>
          <a:prstGeom prst="rect">
            <a:avLst/>
          </a:prstGeom>
          <a:solidFill>
            <a:srgbClr val="FFFFFF"/>
          </a:solidFill>
          <a:ln w="12065">
            <a:solidFill>
              <a:srgbClr val="FFFFFF"/>
            </a:solidFill>
            <a:prstDash val="solid"/>
          </a:ln>
        </p:spPr>
      </p:sp>
      <p:sp>
        <p:nvSpPr>
          <p:cNvPr id="42" name="s34_original_46"/>
          <p:cNvSpPr/>
          <p:nvPr/>
        </p:nvSpPr>
        <p:spPr>
          <a:xfrm>
            <a:off x="8276234" y="1933042"/>
            <a:ext cx="3014320" cy="52669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40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 kHz</a:t>
            </a:r>
            <a:endParaRPr lang="en-US" sz="3040" dirty="0"/>
          </a:p>
        </p:txBody>
      </p:sp>
      <p:sp>
        <p:nvSpPr>
          <p:cNvPr id="43" name="s34_original_47"/>
          <p:cNvSpPr/>
          <p:nvPr/>
        </p:nvSpPr>
        <p:spPr>
          <a:xfrm>
            <a:off x="8423910" y="2652857"/>
            <a:ext cx="2718968" cy="99194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 = 71
</a:t>
            </a:r>
            <a:r>
              <a:rPr lang="en-US" sz="2185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ARR = 499
</a:t>
            </a:r>
            <a:r>
              <a:rPr lang="en-US" sz="2185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CCR1 = 250</a:t>
            </a:r>
            <a:endParaRPr lang="en-US" sz="2185" dirty="0"/>
          </a:p>
        </p:txBody>
      </p:sp>
      <p:sp>
        <p:nvSpPr>
          <p:cNvPr id="44" name="s34_original_48"/>
          <p:cNvSpPr/>
          <p:nvPr/>
        </p:nvSpPr>
        <p:spPr>
          <a:xfrm>
            <a:off x="8423910" y="4461175"/>
            <a:ext cx="2718968" cy="0"/>
          </a:xfrm>
          <a:prstGeom prst="line">
            <a:avLst/>
          </a:prstGeom>
          <a:solidFill>
            <a:srgbClr val="FFFFFF">
              <a:alpha val="0"/>
            </a:srgbClr>
          </a:solidFill>
          <a:ln w="9652">
            <a:solidFill>
              <a:srgbClr val="DEDEDE"/>
            </a:solidFill>
            <a:prstDash val="solid"/>
          </a:ln>
        </p:spPr>
      </p:sp>
      <p:sp>
        <p:nvSpPr>
          <p:cNvPr id="45" name="s34_original_49"/>
          <p:cNvSpPr/>
          <p:nvPr/>
        </p:nvSpPr>
        <p:spPr>
          <a:xfrm flipV="1">
            <a:off x="8423910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46" name="s34_original_50"/>
          <p:cNvSpPr/>
          <p:nvPr/>
        </p:nvSpPr>
        <p:spPr>
          <a:xfrm>
            <a:off x="8423910" y="4083710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47" name="s34_original_51"/>
          <p:cNvSpPr/>
          <p:nvPr/>
        </p:nvSpPr>
        <p:spPr>
          <a:xfrm>
            <a:off x="8559859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48" name="s34_original_52"/>
          <p:cNvSpPr/>
          <p:nvPr/>
        </p:nvSpPr>
        <p:spPr>
          <a:xfrm>
            <a:off x="8559859" y="4461175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49" name="s34_original_53"/>
          <p:cNvSpPr/>
          <p:nvPr/>
        </p:nvSpPr>
        <p:spPr>
          <a:xfrm flipV="1">
            <a:off x="8695807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50" name="s34_original_54"/>
          <p:cNvSpPr/>
          <p:nvPr/>
        </p:nvSpPr>
        <p:spPr>
          <a:xfrm>
            <a:off x="8695807" y="4083710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51" name="s34_original_55"/>
          <p:cNvSpPr/>
          <p:nvPr/>
        </p:nvSpPr>
        <p:spPr>
          <a:xfrm>
            <a:off x="8831755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52" name="s34_original_56"/>
          <p:cNvSpPr/>
          <p:nvPr/>
        </p:nvSpPr>
        <p:spPr>
          <a:xfrm>
            <a:off x="8831755" y="4461175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53" name="s34_original_57"/>
          <p:cNvSpPr/>
          <p:nvPr/>
        </p:nvSpPr>
        <p:spPr>
          <a:xfrm>
            <a:off x="8695807" y="3978372"/>
            <a:ext cx="0" cy="579364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54" name="s34_original_58"/>
          <p:cNvSpPr/>
          <p:nvPr/>
        </p:nvSpPr>
        <p:spPr>
          <a:xfrm flipV="1">
            <a:off x="8967703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55" name="s34_original_59"/>
          <p:cNvSpPr/>
          <p:nvPr/>
        </p:nvSpPr>
        <p:spPr>
          <a:xfrm>
            <a:off x="8967703" y="4083710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56" name="s34_original_60"/>
          <p:cNvSpPr/>
          <p:nvPr/>
        </p:nvSpPr>
        <p:spPr>
          <a:xfrm>
            <a:off x="9103652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57" name="s34_original_61"/>
          <p:cNvSpPr/>
          <p:nvPr/>
        </p:nvSpPr>
        <p:spPr>
          <a:xfrm>
            <a:off x="9103652" y="4461175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58" name="s34_original_62"/>
          <p:cNvSpPr/>
          <p:nvPr/>
        </p:nvSpPr>
        <p:spPr>
          <a:xfrm>
            <a:off x="8967703" y="3978372"/>
            <a:ext cx="0" cy="579364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59" name="s34_original_63"/>
          <p:cNvSpPr/>
          <p:nvPr/>
        </p:nvSpPr>
        <p:spPr>
          <a:xfrm flipV="1">
            <a:off x="9239601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60" name="s34_original_64"/>
          <p:cNvSpPr/>
          <p:nvPr/>
        </p:nvSpPr>
        <p:spPr>
          <a:xfrm>
            <a:off x="9239601" y="4083710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61" name="s34_original_65"/>
          <p:cNvSpPr/>
          <p:nvPr/>
        </p:nvSpPr>
        <p:spPr>
          <a:xfrm>
            <a:off x="9375549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62" name="s34_original_66"/>
          <p:cNvSpPr/>
          <p:nvPr/>
        </p:nvSpPr>
        <p:spPr>
          <a:xfrm>
            <a:off x="9375549" y="4461175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63" name="s34_original_67"/>
          <p:cNvSpPr/>
          <p:nvPr/>
        </p:nvSpPr>
        <p:spPr>
          <a:xfrm>
            <a:off x="9239601" y="3978372"/>
            <a:ext cx="0" cy="579364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64" name="s34_original_68"/>
          <p:cNvSpPr/>
          <p:nvPr/>
        </p:nvSpPr>
        <p:spPr>
          <a:xfrm flipV="1">
            <a:off x="9511498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65" name="s34_original_69"/>
          <p:cNvSpPr/>
          <p:nvPr/>
        </p:nvSpPr>
        <p:spPr>
          <a:xfrm>
            <a:off x="9511498" y="4083710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66" name="s34_original_70"/>
          <p:cNvSpPr/>
          <p:nvPr/>
        </p:nvSpPr>
        <p:spPr>
          <a:xfrm>
            <a:off x="9647445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67" name="s34_original_71"/>
          <p:cNvSpPr/>
          <p:nvPr/>
        </p:nvSpPr>
        <p:spPr>
          <a:xfrm>
            <a:off x="9647445" y="4461175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68" name="s34_original_72"/>
          <p:cNvSpPr/>
          <p:nvPr/>
        </p:nvSpPr>
        <p:spPr>
          <a:xfrm>
            <a:off x="9511498" y="3978372"/>
            <a:ext cx="0" cy="579364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69" name="s34_original_73"/>
          <p:cNvSpPr/>
          <p:nvPr/>
        </p:nvSpPr>
        <p:spPr>
          <a:xfrm flipV="1">
            <a:off x="9783394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70" name="s34_original_74"/>
          <p:cNvSpPr/>
          <p:nvPr/>
        </p:nvSpPr>
        <p:spPr>
          <a:xfrm>
            <a:off x="9783394" y="4083710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71" name="s34_original_75"/>
          <p:cNvSpPr/>
          <p:nvPr/>
        </p:nvSpPr>
        <p:spPr>
          <a:xfrm>
            <a:off x="9919343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72" name="s34_original_76"/>
          <p:cNvSpPr/>
          <p:nvPr/>
        </p:nvSpPr>
        <p:spPr>
          <a:xfrm>
            <a:off x="9919343" y="4461175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73" name="s34_original_77"/>
          <p:cNvSpPr/>
          <p:nvPr/>
        </p:nvSpPr>
        <p:spPr>
          <a:xfrm>
            <a:off x="9783394" y="3978372"/>
            <a:ext cx="0" cy="579364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74" name="s34_original_78"/>
          <p:cNvSpPr/>
          <p:nvPr/>
        </p:nvSpPr>
        <p:spPr>
          <a:xfrm flipV="1">
            <a:off x="10055291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75" name="s34_original_79"/>
          <p:cNvSpPr/>
          <p:nvPr/>
        </p:nvSpPr>
        <p:spPr>
          <a:xfrm>
            <a:off x="10055291" y="4083710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76" name="s34_original_80"/>
          <p:cNvSpPr/>
          <p:nvPr/>
        </p:nvSpPr>
        <p:spPr>
          <a:xfrm>
            <a:off x="10191240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77" name="s34_original_81"/>
          <p:cNvSpPr/>
          <p:nvPr/>
        </p:nvSpPr>
        <p:spPr>
          <a:xfrm>
            <a:off x="10191240" y="4461175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78" name="s34_original_82"/>
          <p:cNvSpPr/>
          <p:nvPr/>
        </p:nvSpPr>
        <p:spPr>
          <a:xfrm>
            <a:off x="10055291" y="3978372"/>
            <a:ext cx="0" cy="579364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79" name="s34_original_83"/>
          <p:cNvSpPr/>
          <p:nvPr/>
        </p:nvSpPr>
        <p:spPr>
          <a:xfrm flipV="1">
            <a:off x="10327187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80" name="s34_original_84"/>
          <p:cNvSpPr/>
          <p:nvPr/>
        </p:nvSpPr>
        <p:spPr>
          <a:xfrm>
            <a:off x="10327187" y="4083710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81" name="s34_original_85"/>
          <p:cNvSpPr/>
          <p:nvPr/>
        </p:nvSpPr>
        <p:spPr>
          <a:xfrm>
            <a:off x="10463136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82" name="s34_original_86"/>
          <p:cNvSpPr/>
          <p:nvPr/>
        </p:nvSpPr>
        <p:spPr>
          <a:xfrm>
            <a:off x="10463136" y="4461175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83" name="s34_original_87"/>
          <p:cNvSpPr/>
          <p:nvPr/>
        </p:nvSpPr>
        <p:spPr>
          <a:xfrm>
            <a:off x="10327187" y="3978372"/>
            <a:ext cx="0" cy="579364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84" name="s34_original_88"/>
          <p:cNvSpPr/>
          <p:nvPr/>
        </p:nvSpPr>
        <p:spPr>
          <a:xfrm flipV="1">
            <a:off x="10599085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85" name="s34_original_89"/>
          <p:cNvSpPr/>
          <p:nvPr/>
        </p:nvSpPr>
        <p:spPr>
          <a:xfrm>
            <a:off x="10599085" y="4083710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86" name="s34_original_90"/>
          <p:cNvSpPr/>
          <p:nvPr/>
        </p:nvSpPr>
        <p:spPr>
          <a:xfrm>
            <a:off x="10735033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87" name="s34_original_91"/>
          <p:cNvSpPr/>
          <p:nvPr/>
        </p:nvSpPr>
        <p:spPr>
          <a:xfrm>
            <a:off x="10735033" y="4461175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88" name="s34_original_92"/>
          <p:cNvSpPr/>
          <p:nvPr/>
        </p:nvSpPr>
        <p:spPr>
          <a:xfrm>
            <a:off x="10599085" y="3978372"/>
            <a:ext cx="0" cy="579364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89" name="s34_original_93"/>
          <p:cNvSpPr/>
          <p:nvPr/>
        </p:nvSpPr>
        <p:spPr>
          <a:xfrm flipV="1">
            <a:off x="10870982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90" name="s34_original_94"/>
          <p:cNvSpPr/>
          <p:nvPr/>
        </p:nvSpPr>
        <p:spPr>
          <a:xfrm>
            <a:off x="10870982" y="4083710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91" name="s34_original_95"/>
          <p:cNvSpPr/>
          <p:nvPr/>
        </p:nvSpPr>
        <p:spPr>
          <a:xfrm>
            <a:off x="11006930" y="4083710"/>
            <a:ext cx="0" cy="377464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92" name="s34_original_96"/>
          <p:cNvSpPr/>
          <p:nvPr/>
        </p:nvSpPr>
        <p:spPr>
          <a:xfrm>
            <a:off x="11006930" y="4461175"/>
            <a:ext cx="135949" cy="0"/>
          </a:xfrm>
          <a:prstGeom prst="line">
            <a:avLst/>
          </a:prstGeom>
          <a:solidFill>
            <a:srgbClr val="FFFFFF">
              <a:alpha val="0"/>
            </a:srgbClr>
          </a:solidFill>
          <a:ln w="24130">
            <a:solidFill>
              <a:srgbClr val="8B1515"/>
            </a:solidFill>
            <a:prstDash val="solid"/>
          </a:ln>
        </p:spPr>
      </p:sp>
      <p:sp>
        <p:nvSpPr>
          <p:cNvPr id="93" name="s34_original_97"/>
          <p:cNvSpPr/>
          <p:nvPr/>
        </p:nvSpPr>
        <p:spPr>
          <a:xfrm>
            <a:off x="10870982" y="3978372"/>
            <a:ext cx="0" cy="579364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dash"/>
          </a:ln>
        </p:spPr>
      </p:sp>
      <p:sp>
        <p:nvSpPr>
          <p:cNvPr id="94" name="s34_original_98"/>
          <p:cNvSpPr/>
          <p:nvPr/>
        </p:nvSpPr>
        <p:spPr>
          <a:xfrm>
            <a:off x="8267548" y="4742078"/>
            <a:ext cx="3031693" cy="280904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70" dirty="0">
                <a:solidFill>
                  <a:srgbClr val="686868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 = 0.5 ms · 高 0.25 ms</a:t>
            </a:r>
            <a:endParaRPr lang="en-US" sz="157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6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随堂测验 1 / 2：参数与波形</a:t>
            </a:r>
            <a:endParaRPr lang="en-US" sz="2855" dirty="0"/>
          </a:p>
        </p:txBody>
      </p:sp>
      <p:sp>
        <p:nvSpPr>
          <p:cNvPr id="3" name="s36_original_7"/>
          <p:cNvSpPr/>
          <p:nvPr/>
        </p:nvSpPr>
        <p:spPr>
          <a:xfrm>
            <a:off x="909828" y="1713586"/>
            <a:ext cx="590702" cy="38624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6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</a:t>
            </a:r>
            <a:endParaRPr lang="en-US" sz="2565" dirty="0"/>
          </a:p>
        </p:txBody>
      </p:sp>
      <p:sp>
        <p:nvSpPr>
          <p:cNvPr id="4" name="s36_original_8"/>
          <p:cNvSpPr/>
          <p:nvPr/>
        </p:nvSpPr>
        <p:spPr>
          <a:xfrm>
            <a:off x="1735074" y="1713586"/>
            <a:ext cx="9494672" cy="746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72 MHz 输入，PSC = 71，CNT 每秒计数多少次？</a:t>
            </a:r>
            <a:endParaRPr lang="en-US" sz="2185" dirty="0"/>
          </a:p>
        </p:txBody>
      </p:sp>
      <p:sp>
        <p:nvSpPr>
          <p:cNvPr id="5" name="s36_original_9"/>
          <p:cNvSpPr/>
          <p:nvPr/>
        </p:nvSpPr>
        <p:spPr>
          <a:xfrm>
            <a:off x="1735074" y="2573853"/>
            <a:ext cx="9529420" cy="0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solid"/>
          </a:ln>
        </p:spPr>
      </p:sp>
      <p:sp>
        <p:nvSpPr>
          <p:cNvPr id="6" name="s36_original_10"/>
          <p:cNvSpPr/>
          <p:nvPr/>
        </p:nvSpPr>
        <p:spPr>
          <a:xfrm>
            <a:off x="909828" y="2670414"/>
            <a:ext cx="590702" cy="38624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6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02</a:t>
            </a:r>
            <a:endParaRPr lang="en-US" sz="2565" dirty="0"/>
          </a:p>
        </p:txBody>
      </p:sp>
      <p:sp>
        <p:nvSpPr>
          <p:cNvPr id="7" name="s36_original_11"/>
          <p:cNvSpPr/>
          <p:nvPr/>
        </p:nvSpPr>
        <p:spPr>
          <a:xfrm>
            <a:off x="1735074" y="2670414"/>
            <a:ext cx="9494672" cy="746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 = 71、ARR = 999：PWM 频率是多少？
</a:t>
            </a: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40% 占空比的 CCR1 应填多少？</a:t>
            </a:r>
            <a:endParaRPr lang="en-US" sz="2185" dirty="0"/>
          </a:p>
        </p:txBody>
      </p:sp>
      <p:sp>
        <p:nvSpPr>
          <p:cNvPr id="8" name="s36_original_12"/>
          <p:cNvSpPr/>
          <p:nvPr/>
        </p:nvSpPr>
        <p:spPr>
          <a:xfrm>
            <a:off x="1735074" y="3530681"/>
            <a:ext cx="9529420" cy="0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solid"/>
          </a:ln>
        </p:spPr>
      </p:sp>
      <p:sp>
        <p:nvSpPr>
          <p:cNvPr id="9" name="s36_original_13"/>
          <p:cNvSpPr/>
          <p:nvPr/>
        </p:nvSpPr>
        <p:spPr>
          <a:xfrm>
            <a:off x="909828" y="3627242"/>
            <a:ext cx="590702" cy="38624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6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03</a:t>
            </a:r>
            <a:endParaRPr lang="en-US" sz="2565" dirty="0"/>
          </a:p>
        </p:txBody>
      </p:sp>
      <p:sp>
        <p:nvSpPr>
          <p:cNvPr id="10" name="s36_original_14"/>
          <p:cNvSpPr/>
          <p:nvPr/>
        </p:nvSpPr>
        <p:spPr>
          <a:xfrm>
            <a:off x="1735074" y="3627242"/>
            <a:ext cx="9494672" cy="746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只把 CCR1 从 200 改成 800，波形什么变、什么不变？</a:t>
            </a:r>
            <a:endParaRPr lang="en-US" sz="2185" dirty="0"/>
          </a:p>
        </p:txBody>
      </p:sp>
      <p:sp>
        <p:nvSpPr>
          <p:cNvPr id="11" name="s36_original_15"/>
          <p:cNvSpPr/>
          <p:nvPr/>
        </p:nvSpPr>
        <p:spPr>
          <a:xfrm>
            <a:off x="1735074" y="4487509"/>
            <a:ext cx="9529420" cy="0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solid"/>
          </a:ln>
        </p:spPr>
      </p:sp>
      <p:sp>
        <p:nvSpPr>
          <p:cNvPr id="12" name="s36_original_16"/>
          <p:cNvSpPr/>
          <p:nvPr/>
        </p:nvSpPr>
        <p:spPr>
          <a:xfrm>
            <a:off x="909828" y="4584070"/>
            <a:ext cx="590702" cy="38624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6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04</a:t>
            </a:r>
            <a:endParaRPr lang="en-US" sz="2565" dirty="0"/>
          </a:p>
        </p:txBody>
      </p:sp>
      <p:sp>
        <p:nvSpPr>
          <p:cNvPr id="13" name="s36_original_17"/>
          <p:cNvSpPr/>
          <p:nvPr/>
        </p:nvSpPr>
        <p:spPr>
          <a:xfrm>
            <a:off x="1735074" y="4584070"/>
            <a:ext cx="9494672" cy="74615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ARR = 999 时，为什么 CCR1 = 1000 可以全周期为高？</a:t>
            </a:r>
            <a:endParaRPr lang="en-US" sz="218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37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随堂测验 2 / 2：时钟与控制逻辑</a:t>
            </a:r>
            <a:endParaRPr lang="en-US" sz="2855" dirty="0"/>
          </a:p>
        </p:txBody>
      </p:sp>
      <p:sp>
        <p:nvSpPr>
          <p:cNvPr id="3" name="s37_original_7"/>
          <p:cNvSpPr/>
          <p:nvPr/>
        </p:nvSpPr>
        <p:spPr>
          <a:xfrm>
            <a:off x="909828" y="1713586"/>
            <a:ext cx="590702" cy="38624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6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05</a:t>
            </a:r>
            <a:endParaRPr lang="en-US" sz="2565" dirty="0"/>
          </a:p>
        </p:txBody>
      </p:sp>
      <p:sp>
        <p:nvSpPr>
          <p:cNvPr id="4" name="s37_original_8"/>
          <p:cNvSpPr/>
          <p:nvPr/>
        </p:nvSpPr>
        <p:spPr>
          <a:xfrm>
            <a:off x="1735074" y="1713586"/>
            <a:ext cx="9494672" cy="75492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PCLK1 = 36 MHz、APB1 分频为 2，
</a:t>
            </a: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为什么 TIM3CLK 是 72 MHz？</a:t>
            </a:r>
            <a:endParaRPr lang="en-US" sz="2185" dirty="0"/>
          </a:p>
        </p:txBody>
      </p:sp>
      <p:sp>
        <p:nvSpPr>
          <p:cNvPr id="5" name="s37_original_9"/>
          <p:cNvSpPr/>
          <p:nvPr/>
        </p:nvSpPr>
        <p:spPr>
          <a:xfrm>
            <a:off x="1735074" y="2573853"/>
            <a:ext cx="9529420" cy="0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solid"/>
          </a:ln>
        </p:spPr>
      </p:sp>
      <p:sp>
        <p:nvSpPr>
          <p:cNvPr id="6" name="s37_original_10"/>
          <p:cNvSpPr/>
          <p:nvPr/>
        </p:nvSpPr>
        <p:spPr>
          <a:xfrm>
            <a:off x="909828" y="2670414"/>
            <a:ext cx="590702" cy="38624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6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06</a:t>
            </a:r>
            <a:endParaRPr lang="en-US" sz="2565" dirty="0"/>
          </a:p>
        </p:txBody>
      </p:sp>
      <p:sp>
        <p:nvSpPr>
          <p:cNvPr id="7" name="s37_original_11"/>
          <p:cNvSpPr/>
          <p:nvPr/>
        </p:nvSpPr>
        <p:spPr>
          <a:xfrm>
            <a:off x="1735074" y="2670414"/>
            <a:ext cx="9494672" cy="75492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PWM 调光能否理解成 GPIO 持续输出 1.65 V？为什么？</a:t>
            </a:r>
            <a:endParaRPr lang="en-US" sz="2185" dirty="0"/>
          </a:p>
        </p:txBody>
      </p:sp>
      <p:sp>
        <p:nvSpPr>
          <p:cNvPr id="8" name="s37_original_12"/>
          <p:cNvSpPr/>
          <p:nvPr/>
        </p:nvSpPr>
        <p:spPr>
          <a:xfrm>
            <a:off x="1735074" y="3530681"/>
            <a:ext cx="9529420" cy="0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solid"/>
          </a:ln>
        </p:spPr>
      </p:sp>
      <p:sp>
        <p:nvSpPr>
          <p:cNvPr id="9" name="s37_original_13"/>
          <p:cNvSpPr/>
          <p:nvPr/>
        </p:nvSpPr>
        <p:spPr>
          <a:xfrm>
            <a:off x="909828" y="3627242"/>
            <a:ext cx="590702" cy="38624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6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07</a:t>
            </a:r>
            <a:endParaRPr lang="en-US" sz="2565" dirty="0"/>
          </a:p>
        </p:txBody>
      </p:sp>
      <p:sp>
        <p:nvSpPr>
          <p:cNvPr id="10" name="s37_original_14"/>
          <p:cNvSpPr/>
          <p:nvPr/>
        </p:nvSpPr>
        <p:spPr>
          <a:xfrm>
            <a:off x="1735074" y="3627242"/>
            <a:ext cx="9494672" cy="75492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HAL_Delay(8) 改为 HAL_Delay(20)，
</a:t>
            </a: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什么变了？PWM 是否降到 50 Hz？</a:t>
            </a:r>
            <a:endParaRPr lang="en-US" sz="2185" dirty="0"/>
          </a:p>
        </p:txBody>
      </p:sp>
      <p:sp>
        <p:nvSpPr>
          <p:cNvPr id="11" name="s37_original_15"/>
          <p:cNvSpPr/>
          <p:nvPr/>
        </p:nvSpPr>
        <p:spPr>
          <a:xfrm>
            <a:off x="1735074" y="4487509"/>
            <a:ext cx="9529420" cy="0"/>
          </a:xfrm>
          <a:prstGeom prst="line">
            <a:avLst/>
          </a:prstGeom>
          <a:solidFill>
            <a:srgbClr val="FFFFFF">
              <a:alpha val="0"/>
            </a:srgbClr>
          </a:solidFill>
          <a:ln w="7239">
            <a:solidFill>
              <a:srgbClr val="DEDEDE"/>
            </a:solidFill>
            <a:prstDash val="solid"/>
          </a:ln>
        </p:spPr>
      </p:sp>
      <p:sp>
        <p:nvSpPr>
          <p:cNvPr id="12" name="s37_original_16"/>
          <p:cNvSpPr/>
          <p:nvPr/>
        </p:nvSpPr>
        <p:spPr>
          <a:xfrm>
            <a:off x="909828" y="4584070"/>
            <a:ext cx="590702" cy="386243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565" b="1" dirty="0">
                <a:solidFill>
                  <a:srgbClr val="8B151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08</a:t>
            </a:r>
            <a:endParaRPr lang="en-US" sz="2565" dirty="0"/>
          </a:p>
        </p:txBody>
      </p:sp>
      <p:sp>
        <p:nvSpPr>
          <p:cNvPr id="13" name="s37_original_17"/>
          <p:cNvSpPr/>
          <p:nvPr/>
        </p:nvSpPr>
        <p:spPr>
          <a:xfrm>
            <a:off x="1735074" y="4584070"/>
            <a:ext cx="9494672" cy="754929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LED 改接在 3.3 V 与 PA6 之间、低电平点亮，
</a:t>
            </a:r>
            <a:r>
              <a:rPr lang="en-US" sz="2185" dirty="0">
                <a:solidFill>
                  <a:srgbClr val="333333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亮暗关系可能怎样变化？</a:t>
            </a:r>
            <a:endParaRPr lang="en-US" sz="2185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41_original_2"/>
          <p:cNvSpPr/>
          <p:nvPr/>
        </p:nvSpPr>
        <p:spPr>
          <a:xfrm>
            <a:off x="877824" y="512064"/>
            <a:ext cx="9756648" cy="71323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855" b="1" dirty="0">
                <a:solidFill>
                  <a:srgbClr val="20202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可选进阶：用百分比设置亮度</a:t>
            </a:r>
            <a:endParaRPr lang="en-US" sz="2855" dirty="0"/>
          </a:p>
        </p:txBody>
      </p:sp>
      <p:sp>
        <p:nvSpPr>
          <p:cNvPr id="3" name="s41_original_7"/>
          <p:cNvSpPr/>
          <p:nvPr/>
        </p:nvSpPr>
        <p:spPr>
          <a:xfrm>
            <a:off x="822960" y="1696029"/>
            <a:ext cx="10623956" cy="3204058"/>
          </a:xfrm>
          <a:prstGeom prst="rect">
            <a:avLst/>
          </a:prstGeom>
          <a:solidFill>
            <a:srgbClr val="252525"/>
          </a:solidFill>
          <a:ln w="12065">
            <a:solidFill>
              <a:srgbClr val="252525"/>
            </a:solidFill>
            <a:prstDash val="solid"/>
          </a:ln>
        </p:spPr>
      </p:sp>
      <p:sp>
        <p:nvSpPr>
          <p:cNvPr id="4" name="s41_original_8"/>
          <p:cNvSpPr/>
          <p:nvPr/>
        </p:nvSpPr>
        <p:spPr>
          <a:xfrm>
            <a:off x="1014070" y="1854037"/>
            <a:ext cx="10241737" cy="2888041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765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 </a:t>
            </a:r>
            <a:r>
              <a:rPr lang="en-US" sz="1765" dirty="0">
                <a:solidFill>
                  <a:srgbClr val="E9BBB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static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65" dirty="0">
                <a:solidFill>
                  <a:srgbClr val="E9BBB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void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LED_SetDutyPercent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uint8_t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percent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65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2 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{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65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3 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</a:t>
            </a:r>
            <a:r>
              <a:rPr lang="en-US" sz="1765" dirty="0">
                <a:solidFill>
                  <a:srgbClr val="E9BBB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if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percent 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&gt;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100u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percent 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=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100u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65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4 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uint32_t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counts 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=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__HAL_TIM_GET_AUTORELOAD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&amp;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htim3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+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1u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65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5 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uint32_t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compare 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=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counts 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*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percent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/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100u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65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6 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__HAL_TIM_SET_COMPARE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&amp;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htim3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TIM_CHANNEL_1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compare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65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7 </a:t>
            </a:r>
            <a:r>
              <a:rPr lang="en-US" sz="1765" dirty="0">
                <a:solidFill>
                  <a:srgbClr val="F8F8F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}</a:t>
            </a:r>
            <a:r>
              <a:rPr lang="en-US" sz="1765" dirty="0">
                <a:solidFill>
                  <a:srgbClr val="FFFFFF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765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8 </a:t>
            </a:r>
            <a:r>
              <a:rPr lang="en-US" sz="1765" dirty="0">
                <a:solidFill>
                  <a:srgbClr val="8A8A8A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/* Use: LED_SetDutyPercent(35); */</a:t>
            </a:r>
            <a:endParaRPr lang="en-US" sz="176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PWM 调光成功后，再进入主从同步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第二部分：时钟源、主模式与从模式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78408" y="1975104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1600200" y="1956816"/>
            <a:ext cx="9528048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能稳定输出 1 kHz，并观察 10% / 50% / 90% 三档亮度。</a:t>
            </a:r>
            <a:endParaRPr lang="en-US" sz="2300" dirty="0"/>
          </a:p>
        </p:txBody>
      </p:sp>
      <p:sp>
        <p:nvSpPr>
          <p:cNvPr id="8" name="Text 4"/>
          <p:cNvSpPr/>
          <p:nvPr/>
        </p:nvSpPr>
        <p:spPr>
          <a:xfrm>
            <a:off x="978408" y="2852928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1600200" y="2834640"/>
            <a:ext cx="9528048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呼吸灯能往返渐变；能区分 PWM 周期与亮度调整间隔。</a:t>
            </a:r>
            <a:endParaRPr lang="en-US" sz="2300" dirty="0"/>
          </a:p>
        </p:txBody>
      </p:sp>
      <p:sp>
        <p:nvSpPr>
          <p:cNvPr id="10" name="Text 6"/>
          <p:cNvSpPr/>
          <p:nvPr/>
        </p:nvSpPr>
        <p:spPr>
          <a:xfrm>
            <a:off x="978408" y="3730752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1600200" y="3712464"/>
            <a:ext cx="9528048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保存成功工程：PWM_LED；另建副本：TIM_SYNC_LAB。</a:t>
            </a:r>
            <a:endParaRPr lang="en-US" sz="2300" dirty="0"/>
          </a:p>
        </p:txBody>
      </p:sp>
      <p:sp>
        <p:nvSpPr>
          <p:cNvPr id="12" name="Text 8"/>
          <p:cNvSpPr/>
          <p:nvPr/>
        </p:nvSpPr>
        <p:spPr>
          <a:xfrm>
            <a:off x="877824" y="5349240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现在的问题变为：谁让 CNT 计数？谁让它复位、暂停或启动？</a:t>
            </a:r>
            <a:endParaRPr lang="en-US" sz="1820" dirty="0"/>
          </a:p>
        </p:txBody>
      </p:sp>
      <p:sp>
        <p:nvSpPr>
          <p:cNvPr id="13" name="Text 9"/>
          <p:cNvSpPr/>
          <p:nvPr/>
        </p:nvSpPr>
        <p:spPr>
          <a:xfrm>
            <a:off x="969264" y="5971032"/>
            <a:ext cx="996696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本专题不再把“调亮度”与“从模式配置”交叉穿插。</a:t>
            </a:r>
            <a:endParaRPr lang="en-US" sz="17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从哪里找到定时器的官方结构图？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先找到原图，再用中文标注拆解信号路径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41832" y="1865376"/>
            <a:ext cx="2313432" cy="786384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3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用途</a:t>
            </a:r>
            <a:endParaRPr lang="en-US" sz="1830" dirty="0"/>
          </a:p>
        </p:txBody>
      </p:sp>
      <p:sp>
        <p:nvSpPr>
          <p:cNvPr id="7" name="Text 3"/>
          <p:cNvSpPr/>
          <p:nvPr/>
        </p:nvSpPr>
        <p:spPr>
          <a:xfrm>
            <a:off x="3255264" y="1865376"/>
            <a:ext cx="3822192" cy="786384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3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官方文档与定位</a:t>
            </a:r>
            <a:endParaRPr lang="en-US" sz="1830" dirty="0"/>
          </a:p>
        </p:txBody>
      </p:sp>
      <p:sp>
        <p:nvSpPr>
          <p:cNvPr id="8" name="Text 4"/>
          <p:cNvSpPr/>
          <p:nvPr/>
        </p:nvSpPr>
        <p:spPr>
          <a:xfrm>
            <a:off x="7077456" y="1865376"/>
            <a:ext cx="4123944" cy="786384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3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课堂读图目标</a:t>
            </a:r>
            <a:endParaRPr lang="en-US" sz="1830" dirty="0"/>
          </a:p>
        </p:txBody>
      </p:sp>
      <p:sp>
        <p:nvSpPr>
          <p:cNvPr id="9" name="Text 5"/>
          <p:cNvSpPr/>
          <p:nvPr/>
        </p:nvSpPr>
        <p:spPr>
          <a:xfrm>
            <a:off x="941832" y="2651760"/>
            <a:ext cx="2313432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时钟与从模式入口</a:t>
            </a:r>
            <a:endParaRPr lang="en-US" sz="1810" dirty="0"/>
          </a:p>
        </p:txBody>
      </p:sp>
      <p:sp>
        <p:nvSpPr>
          <p:cNvPr id="10" name="Text 6"/>
          <p:cNvSpPr/>
          <p:nvPr/>
        </p:nvSpPr>
        <p:spPr>
          <a:xfrm>
            <a:off x="3255264" y="2651760"/>
            <a:ext cx="3822192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endParaRPr lang="en-US" sz="1810" dirty="0"/>
          </a:p>
        </p:txBody>
      </p:sp>
      <p:sp>
        <p:nvSpPr>
          <p:cNvPr id="11" name="Text 7"/>
          <p:cNvSpPr/>
          <p:nvPr/>
        </p:nvSpPr>
        <p:spPr>
          <a:xfrm>
            <a:off x="7077456" y="2651760"/>
            <a:ext cx="4123944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CK_INT、ETR、TIx → TRGI / PSC</a:t>
            </a:r>
            <a:endParaRPr lang="en-US" sz="1810" dirty="0"/>
          </a:p>
        </p:txBody>
      </p:sp>
      <p:sp>
        <p:nvSpPr>
          <p:cNvPr id="12" name="Text 8"/>
          <p:cNvSpPr/>
          <p:nvPr/>
        </p:nvSpPr>
        <p:spPr>
          <a:xfrm>
            <a:off x="941832" y="3438144"/>
            <a:ext cx="2313432" cy="786384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单只 TIM 的</a:t>
            </a:r>
            <a:endParaRPr lang="en-US" sz="1810" dirty="0"/>
          </a:p>
          <a:p>
            <a:pPr marL="0" indent="0" algn="l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输入与输出</a:t>
            </a:r>
            <a:endParaRPr lang="en-US" sz="1810" dirty="0"/>
          </a:p>
        </p:txBody>
      </p:sp>
      <p:sp>
        <p:nvSpPr>
          <p:cNvPr id="13" name="Text 9"/>
          <p:cNvSpPr/>
          <p:nvPr/>
        </p:nvSpPr>
        <p:spPr>
          <a:xfrm>
            <a:off x="3255264" y="3438144"/>
            <a:ext cx="3822192" cy="786384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endParaRPr lang="en-US" sz="1810" dirty="0"/>
          </a:p>
        </p:txBody>
      </p:sp>
      <p:sp>
        <p:nvSpPr>
          <p:cNvPr id="14" name="Text 10"/>
          <p:cNvSpPr/>
          <p:nvPr/>
        </p:nvSpPr>
        <p:spPr>
          <a:xfrm>
            <a:off x="7077456" y="3438144"/>
            <a:ext cx="4123944" cy="786384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TRGI → 控制器 → TRGO</a:t>
            </a:r>
            <a:endParaRPr lang="en-US" sz="1810" dirty="0"/>
          </a:p>
        </p:txBody>
      </p:sp>
      <p:sp>
        <p:nvSpPr>
          <p:cNvPr id="15" name="Text 11"/>
          <p:cNvSpPr/>
          <p:nvPr/>
        </p:nvSpPr>
        <p:spPr>
          <a:xfrm>
            <a:off x="941832" y="4224528"/>
            <a:ext cx="2313432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两只 TIM 的级联</a:t>
            </a:r>
            <a:endParaRPr lang="en-US" sz="1810" dirty="0"/>
          </a:p>
        </p:txBody>
      </p:sp>
      <p:sp>
        <p:nvSpPr>
          <p:cNvPr id="16" name="Text 12"/>
          <p:cNvSpPr/>
          <p:nvPr/>
        </p:nvSpPr>
        <p:spPr>
          <a:xfrm>
            <a:off x="3255264" y="4224528"/>
            <a:ext cx="3822192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endParaRPr lang="en-US" sz="1810" dirty="0"/>
          </a:p>
        </p:txBody>
      </p:sp>
      <p:sp>
        <p:nvSpPr>
          <p:cNvPr id="17" name="Text 13"/>
          <p:cNvSpPr/>
          <p:nvPr/>
        </p:nvSpPr>
        <p:spPr>
          <a:xfrm>
            <a:off x="7077456" y="4224528"/>
            <a:ext cx="4123944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 → TRGO → ITR → TS → SMS</a:t>
            </a:r>
            <a:endParaRPr lang="en-US" sz="1810" dirty="0"/>
          </a:p>
        </p:txBody>
      </p:sp>
      <p:sp>
        <p:nvSpPr>
          <p:cNvPr id="18" name="Text 14"/>
          <p:cNvSpPr/>
          <p:nvPr/>
        </p:nvSpPr>
        <p:spPr>
          <a:xfrm>
            <a:off x="950976" y="5276088"/>
            <a:ext cx="10250424" cy="64008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读图顺序：信号来源 → 控制动作 → 计数与输出</a:t>
            </a:r>
            <a:endParaRPr lang="en-US" sz="2100" dirty="0"/>
          </a:p>
        </p:txBody>
      </p:sp>
      <p:sp>
        <p:nvSpPr>
          <p:cNvPr id="19" name="Text 15"/>
          <p:cNvSpPr/>
          <p:nvPr/>
        </p:nvSpPr>
        <p:spPr>
          <a:xfrm>
            <a:off x="950976" y="5998464"/>
            <a:ext cx="10222992" cy="32918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后续中文结构图均为依据官方文档的可编辑重绘；文档名与图号可点击打开原图。</a:t>
            </a:r>
            <a:endParaRPr lang="en-US" sz="1650" dirty="0"/>
          </a:p>
        </p:txBody>
      </p:sp>
      <p:sp>
        <p:nvSpPr>
          <p:cNvPr id="20" name="Text 16">
            <a:hlinkClick r:id="rId2"/>
          </p:cNvPr>
          <p:cNvSpPr/>
          <p:nvPr/>
        </p:nvSpPr>
        <p:spPr>
          <a:xfrm>
            <a:off x="3392424" y="2807208"/>
            <a:ext cx="3547872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u="sng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AN4776 Rev4 · 图8 · p.19</a:t>
            </a:r>
            <a:endParaRPr lang="en-US" sz="1800" dirty="0"/>
          </a:p>
        </p:txBody>
      </p:sp>
      <p:sp>
        <p:nvSpPr>
          <p:cNvPr id="21" name="Text 17">
            <a:hlinkClick r:id="rId3"/>
          </p:cNvPr>
          <p:cNvSpPr/>
          <p:nvPr/>
        </p:nvSpPr>
        <p:spPr>
          <a:xfrm>
            <a:off x="3392424" y="3593592"/>
            <a:ext cx="3547872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u="sng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AN4013 Rev14 · 图4 · p.25</a:t>
            </a:r>
            <a:endParaRPr lang="en-US" sz="1800" dirty="0"/>
          </a:p>
        </p:txBody>
      </p:sp>
      <p:sp>
        <p:nvSpPr>
          <p:cNvPr id="22" name="Text 18">
            <a:hlinkClick r:id="rId4"/>
          </p:cNvPr>
          <p:cNvSpPr/>
          <p:nvPr/>
        </p:nvSpPr>
        <p:spPr>
          <a:xfrm>
            <a:off x="3392424" y="4379976"/>
            <a:ext cx="3547872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u="sng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RM0008 Rev9 · 图139 · p.350</a:t>
            </a:r>
            <a:endParaRPr lang="en-US" sz="1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基本定时器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81778" y="1805424"/>
            <a:ext cx="6828441" cy="3247151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高级定时器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13857" y="984042"/>
            <a:ext cx="6364286" cy="5400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通用定时器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81779" y="984042"/>
            <a:ext cx="6828441" cy="5400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输入捕获通道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96000" y="1762448"/>
            <a:ext cx="9000000" cy="385004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输入捕获</a:t>
            </a:r>
            <a:r>
              <a:rPr lang="zh-CN" altLang="en-US" sz="3200">
                <a:latin typeface="等线" panose="02010600030101010101" charset="-122"/>
              </a:rPr>
              <a:t>基本结构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24933" y="1185344"/>
            <a:ext cx="11142133" cy="497839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箭头: 右 58"/>
          <p:cNvSpPr/>
          <p:nvPr/>
        </p:nvSpPr>
        <p:spPr>
          <a:xfrm>
            <a:off x="6861985" y="2096318"/>
            <a:ext cx="452034" cy="309600"/>
          </a:xfrm>
          <a:prstGeom prst="rightArrow">
            <a:avLst/>
          </a:prstGeom>
          <a:solidFill>
            <a:srgbClr val="C1A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314019" y="1541260"/>
            <a:ext cx="4049204" cy="2558542"/>
          </a:xfrm>
          <a:prstGeom prst="rect">
            <a:avLst/>
          </a:prstGeom>
          <a:solidFill>
            <a:srgbClr val="FF3FF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/>
              <a:t>    时基单元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9" name="矩形 8"/>
          <p:cNvSpPr/>
          <p:nvPr/>
        </p:nvSpPr>
        <p:spPr>
          <a:xfrm>
            <a:off x="9504931" y="1908437"/>
            <a:ext cx="1476274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ARR</a:t>
            </a:r>
            <a:endParaRPr lang="en-US" altLang="zh-CN"/>
          </a:p>
          <a:p>
            <a:pPr algn="ctr"/>
            <a:r>
              <a:rPr lang="zh-CN" altLang="en-US"/>
              <a:t>自动重装器</a:t>
            </a:r>
            <a:endParaRPr lang="en-US" altLang="zh-CN"/>
          </a:p>
        </p:txBody>
      </p:sp>
      <p:sp>
        <p:nvSpPr>
          <p:cNvPr id="14" name="矩形 13"/>
          <p:cNvSpPr/>
          <p:nvPr/>
        </p:nvSpPr>
        <p:spPr>
          <a:xfrm>
            <a:off x="9504929" y="3057641"/>
            <a:ext cx="1476274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CNT</a:t>
            </a:r>
            <a:endParaRPr lang="en-US" altLang="zh-CN"/>
          </a:p>
          <a:p>
            <a:pPr algn="ctr"/>
            <a:r>
              <a:rPr lang="zh-CN" altLang="en-US"/>
              <a:t>计数器</a:t>
            </a:r>
            <a:endParaRPr lang="en-US" altLang="zh-CN"/>
          </a:p>
        </p:txBody>
      </p:sp>
      <p:sp>
        <p:nvSpPr>
          <p:cNvPr id="15" name="矩形 14"/>
          <p:cNvSpPr/>
          <p:nvPr/>
        </p:nvSpPr>
        <p:spPr>
          <a:xfrm>
            <a:off x="7675882" y="3057642"/>
            <a:ext cx="1476273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PSC</a:t>
            </a:r>
            <a:endParaRPr lang="en-US" altLang="zh-CN"/>
          </a:p>
          <a:p>
            <a:pPr algn="ctr"/>
            <a:r>
              <a:rPr lang="zh-CN" altLang="en-US"/>
              <a:t>预分频器</a:t>
            </a:r>
            <a:endParaRPr lang="en-US" altLang="zh-CN"/>
          </a:p>
        </p:txBody>
      </p:sp>
      <p:cxnSp>
        <p:nvCxnSpPr>
          <p:cNvPr id="27" name="直接箭头连接符 26"/>
          <p:cNvCxnSpPr/>
          <p:nvPr/>
        </p:nvCxnSpPr>
        <p:spPr>
          <a:xfrm>
            <a:off x="7202236" y="3395135"/>
            <a:ext cx="4744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endCxn id="14" idx="1"/>
          </p:cNvCxnSpPr>
          <p:nvPr/>
        </p:nvCxnSpPr>
        <p:spPr>
          <a:xfrm flipV="1">
            <a:off x="9152155" y="3395134"/>
            <a:ext cx="352774" cy="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2519349" y="4206844"/>
            <a:ext cx="8843875" cy="1595645"/>
          </a:xfrm>
          <a:prstGeom prst="rect">
            <a:avLst/>
          </a:prstGeom>
          <a:solidFill>
            <a:srgbClr val="FF3FF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zh-CN" altLang="en-US"/>
              <a:t>    输入捕获单元</a:t>
            </a:r>
            <a:r>
              <a:rPr lang="en-US" altLang="zh-CN"/>
              <a:t>1</a:t>
            </a:r>
            <a:endParaRPr lang="en-US" altLang="zh-CN"/>
          </a:p>
        </p:txBody>
      </p:sp>
      <p:sp>
        <p:nvSpPr>
          <p:cNvPr id="29" name="箭头: 上下 28"/>
          <p:cNvSpPr/>
          <p:nvPr/>
        </p:nvSpPr>
        <p:spPr>
          <a:xfrm>
            <a:off x="10099911" y="2583422"/>
            <a:ext cx="308674" cy="474219"/>
          </a:xfrm>
          <a:prstGeom prst="up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9514018" y="4551840"/>
            <a:ext cx="1472457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CCR1</a:t>
            </a:r>
            <a:endParaRPr lang="en-US" altLang="zh-CN"/>
          </a:p>
          <a:p>
            <a:pPr algn="ctr"/>
            <a:r>
              <a:rPr lang="zh-CN" altLang="en-US"/>
              <a:t>捕获</a:t>
            </a:r>
            <a:r>
              <a:rPr lang="en-US" altLang="zh-CN"/>
              <a:t>/</a:t>
            </a:r>
            <a:r>
              <a:rPr lang="zh-CN" altLang="en-US"/>
              <a:t>比较器</a:t>
            </a:r>
            <a:endParaRPr lang="en-US" altLang="zh-CN"/>
          </a:p>
        </p:txBody>
      </p:sp>
      <p:sp>
        <p:nvSpPr>
          <p:cNvPr id="54" name="矩形 53"/>
          <p:cNvSpPr/>
          <p:nvPr/>
        </p:nvSpPr>
        <p:spPr>
          <a:xfrm>
            <a:off x="1171357" y="4551840"/>
            <a:ext cx="764952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GPIO</a:t>
            </a:r>
            <a:endParaRPr lang="en-US" altLang="zh-CN"/>
          </a:p>
        </p:txBody>
      </p:sp>
      <p:sp>
        <p:nvSpPr>
          <p:cNvPr id="58" name="矩形 57"/>
          <p:cNvSpPr/>
          <p:nvPr/>
        </p:nvSpPr>
        <p:spPr>
          <a:xfrm>
            <a:off x="5397159" y="1906246"/>
            <a:ext cx="1472457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从模式</a:t>
            </a:r>
            <a:endParaRPr lang="en-US" altLang="zh-CN"/>
          </a:p>
          <a:p>
            <a:pPr algn="ctr"/>
            <a:r>
              <a:rPr lang="en-US" altLang="zh-CN"/>
              <a:t>Reset</a:t>
            </a:r>
            <a:endParaRPr lang="en-US" altLang="zh-CN"/>
          </a:p>
        </p:txBody>
      </p:sp>
      <p:sp>
        <p:nvSpPr>
          <p:cNvPr id="61" name="矩形 60"/>
          <p:cNvSpPr/>
          <p:nvPr/>
        </p:nvSpPr>
        <p:spPr>
          <a:xfrm>
            <a:off x="2868870" y="4551840"/>
            <a:ext cx="1080000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滤波器</a:t>
            </a:r>
            <a:endParaRPr lang="en-US" altLang="zh-CN"/>
          </a:p>
        </p:txBody>
      </p:sp>
      <p:sp>
        <p:nvSpPr>
          <p:cNvPr id="62" name="矩形 61"/>
          <p:cNvSpPr/>
          <p:nvPr/>
        </p:nvSpPr>
        <p:spPr>
          <a:xfrm>
            <a:off x="4454820" y="4551840"/>
            <a:ext cx="1472457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边沿检测</a:t>
            </a:r>
            <a:endParaRPr lang="en-US" altLang="zh-CN"/>
          </a:p>
          <a:p>
            <a:pPr algn="ctr"/>
            <a:r>
              <a:rPr lang="zh-CN" altLang="en-US"/>
              <a:t>极性选择</a:t>
            </a:r>
            <a:endParaRPr lang="en-US" altLang="zh-CN"/>
          </a:p>
        </p:txBody>
      </p:sp>
      <p:sp>
        <p:nvSpPr>
          <p:cNvPr id="63" name="箭头: 右 62"/>
          <p:cNvSpPr/>
          <p:nvPr/>
        </p:nvSpPr>
        <p:spPr>
          <a:xfrm rot="5400000">
            <a:off x="9837030" y="3991000"/>
            <a:ext cx="812072" cy="309600"/>
          </a:xfrm>
          <a:prstGeom prst="rightArrow">
            <a:avLst/>
          </a:prstGeom>
          <a:solidFill>
            <a:srgbClr val="BF9000"/>
          </a:solidFill>
          <a:ln>
            <a:solidFill>
              <a:srgbClr val="9367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梯形 63"/>
          <p:cNvSpPr/>
          <p:nvPr/>
        </p:nvSpPr>
        <p:spPr>
          <a:xfrm rot="5400000">
            <a:off x="7043471" y="4689347"/>
            <a:ext cx="941366" cy="365923"/>
          </a:xfrm>
          <a:prstGeom prst="trapezoid">
            <a:avLst/>
          </a:prstGeom>
          <a:solidFill>
            <a:srgbClr val="C1A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zh-CN" altLang="en-US"/>
          </a:p>
        </p:txBody>
      </p:sp>
      <p:cxnSp>
        <p:nvCxnSpPr>
          <p:cNvPr id="65" name="直接箭头连接符 64"/>
          <p:cNvCxnSpPr>
            <a:stCxn id="54" idx="3"/>
          </p:cNvCxnSpPr>
          <p:nvPr/>
        </p:nvCxnSpPr>
        <p:spPr>
          <a:xfrm>
            <a:off x="1936309" y="4872308"/>
            <a:ext cx="93256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/>
          <p:cNvCxnSpPr/>
          <p:nvPr/>
        </p:nvCxnSpPr>
        <p:spPr>
          <a:xfrm>
            <a:off x="3948870" y="4872308"/>
            <a:ext cx="50650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箭头连接符 68"/>
          <p:cNvCxnSpPr>
            <a:stCxn id="62" idx="3"/>
          </p:cNvCxnSpPr>
          <p:nvPr/>
        </p:nvCxnSpPr>
        <p:spPr>
          <a:xfrm>
            <a:off x="5927277" y="4872308"/>
            <a:ext cx="1403916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/>
          <p:nvPr/>
        </p:nvCxnSpPr>
        <p:spPr>
          <a:xfrm flipV="1">
            <a:off x="7697116" y="4870768"/>
            <a:ext cx="344445" cy="3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梯形 74"/>
          <p:cNvSpPr/>
          <p:nvPr/>
        </p:nvSpPr>
        <p:spPr>
          <a:xfrm>
            <a:off x="5311636" y="3211076"/>
            <a:ext cx="1637394" cy="365923"/>
          </a:xfrm>
          <a:prstGeom prst="trapezoid">
            <a:avLst/>
          </a:prstGeom>
          <a:solidFill>
            <a:srgbClr val="C1A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zh-CN" altLang="en-US"/>
          </a:p>
        </p:txBody>
      </p:sp>
      <p:cxnSp>
        <p:nvCxnSpPr>
          <p:cNvPr id="84" name="直接箭头连接符 83"/>
          <p:cNvCxnSpPr>
            <a:endCxn id="75" idx="2"/>
          </p:cNvCxnSpPr>
          <p:nvPr/>
        </p:nvCxnSpPr>
        <p:spPr>
          <a:xfrm flipV="1">
            <a:off x="6130333" y="3576999"/>
            <a:ext cx="0" cy="12922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箭头连接符 86"/>
          <p:cNvCxnSpPr>
            <a:stCxn id="75" idx="0"/>
            <a:endCxn id="58" idx="2"/>
          </p:cNvCxnSpPr>
          <p:nvPr/>
        </p:nvCxnSpPr>
        <p:spPr>
          <a:xfrm flipV="1">
            <a:off x="6130333" y="2581231"/>
            <a:ext cx="3055" cy="62984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/>
        </p:nvSpPr>
        <p:spPr>
          <a:xfrm>
            <a:off x="5354181" y="3201723"/>
            <a:ext cx="157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触发源选择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327383" y="918450"/>
            <a:ext cx="4845257" cy="301752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/>
          </a:p>
        </p:txBody>
      </p:sp>
      <p:grpSp>
        <p:nvGrpSpPr>
          <p:cNvPr id="183" name="组合 182"/>
          <p:cNvGrpSpPr/>
          <p:nvPr/>
        </p:nvGrpSpPr>
        <p:grpSpPr>
          <a:xfrm>
            <a:off x="327383" y="1092018"/>
            <a:ext cx="4733453" cy="2408089"/>
            <a:chOff x="1325615" y="2413355"/>
            <a:chExt cx="4733453" cy="2408089"/>
          </a:xfrm>
        </p:grpSpPr>
        <p:cxnSp>
          <p:nvCxnSpPr>
            <p:cNvPr id="184" name="直接连接符 183"/>
            <p:cNvCxnSpPr/>
            <p:nvPr/>
          </p:nvCxnSpPr>
          <p:spPr>
            <a:xfrm>
              <a:off x="2903433" y="3009190"/>
              <a:ext cx="0" cy="909379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/>
          </p:nvCxnSpPr>
          <p:spPr>
            <a:xfrm>
              <a:off x="2114524" y="3009190"/>
              <a:ext cx="788909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/>
          </p:nvCxnSpPr>
          <p:spPr>
            <a:xfrm>
              <a:off x="2114524" y="3009190"/>
              <a:ext cx="0" cy="909379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>
              <a:off x="3692342" y="3009190"/>
              <a:ext cx="0" cy="909379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/>
            <p:nvPr/>
          </p:nvCxnSpPr>
          <p:spPr>
            <a:xfrm>
              <a:off x="4485536" y="3009190"/>
              <a:ext cx="0" cy="909379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/>
            <p:nvPr/>
          </p:nvCxnSpPr>
          <p:spPr>
            <a:xfrm>
              <a:off x="1896533" y="3915317"/>
              <a:ext cx="217991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/>
          </p:nvCxnSpPr>
          <p:spPr>
            <a:xfrm>
              <a:off x="5270160" y="3009190"/>
              <a:ext cx="0" cy="909379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>
              <a:off x="5270160" y="3009190"/>
              <a:ext cx="217991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2" name="文本框 191"/>
            <p:cNvSpPr txBox="1"/>
            <p:nvPr/>
          </p:nvSpPr>
          <p:spPr>
            <a:xfrm>
              <a:off x="1325615" y="4175113"/>
              <a:ext cx="1577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CCR1 = CNT</a:t>
              </a:r>
              <a:endParaRPr lang="en-US" altLang="zh-CN"/>
            </a:p>
            <a:p>
              <a:pPr algn="ctr"/>
              <a:r>
                <a:rPr lang="en-US" altLang="zh-CN"/>
                <a:t>CNT = 0</a:t>
              </a:r>
              <a:endParaRPr lang="en-US" altLang="zh-CN"/>
            </a:p>
          </p:txBody>
        </p:sp>
        <p:cxnSp>
          <p:nvCxnSpPr>
            <p:cNvPr id="193" name="直接连接符 192"/>
            <p:cNvCxnSpPr>
              <a:stCxn id="192" idx="0"/>
            </p:cNvCxnSpPr>
            <p:nvPr/>
          </p:nvCxnSpPr>
          <p:spPr>
            <a:xfrm flipV="1">
              <a:off x="2114524" y="2610895"/>
              <a:ext cx="0" cy="1564218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4" name="文本框 193"/>
            <p:cNvSpPr txBox="1"/>
            <p:nvPr/>
          </p:nvSpPr>
          <p:spPr>
            <a:xfrm>
              <a:off x="2903433" y="4175113"/>
              <a:ext cx="1577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CCR1 = CNT</a:t>
              </a:r>
              <a:endParaRPr lang="en-US" altLang="zh-CN"/>
            </a:p>
            <a:p>
              <a:pPr algn="ctr"/>
              <a:r>
                <a:rPr lang="en-US" altLang="zh-CN"/>
                <a:t>CNT = 0</a:t>
              </a:r>
              <a:endParaRPr lang="en-US" altLang="zh-CN"/>
            </a:p>
          </p:txBody>
        </p:sp>
        <p:cxnSp>
          <p:nvCxnSpPr>
            <p:cNvPr id="195" name="直接连接符 194"/>
            <p:cNvCxnSpPr>
              <a:stCxn id="194" idx="0"/>
            </p:cNvCxnSpPr>
            <p:nvPr/>
          </p:nvCxnSpPr>
          <p:spPr>
            <a:xfrm flipV="1">
              <a:off x="3692342" y="2610895"/>
              <a:ext cx="0" cy="1564218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>
              <a:off x="2903433" y="3915317"/>
              <a:ext cx="788909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/>
          </p:nvCxnSpPr>
          <p:spPr>
            <a:xfrm>
              <a:off x="3692342" y="3009190"/>
              <a:ext cx="788909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直接连接符 197"/>
            <p:cNvCxnSpPr/>
            <p:nvPr/>
          </p:nvCxnSpPr>
          <p:spPr>
            <a:xfrm>
              <a:off x="4481251" y="3915317"/>
              <a:ext cx="788909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9" name="文本框 198"/>
            <p:cNvSpPr txBox="1"/>
            <p:nvPr/>
          </p:nvSpPr>
          <p:spPr>
            <a:xfrm>
              <a:off x="2289285" y="2413355"/>
              <a:ext cx="1228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CNT ++</a:t>
              </a:r>
              <a:endParaRPr lang="en-US" altLang="zh-CN"/>
            </a:p>
          </p:txBody>
        </p:sp>
        <p:cxnSp>
          <p:nvCxnSpPr>
            <p:cNvPr id="200" name="直接箭头连接符 199"/>
            <p:cNvCxnSpPr/>
            <p:nvPr/>
          </p:nvCxnSpPr>
          <p:spPr>
            <a:xfrm>
              <a:off x="2114524" y="2735076"/>
              <a:ext cx="1577818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1" name="文本框 200"/>
            <p:cNvSpPr txBox="1"/>
            <p:nvPr/>
          </p:nvSpPr>
          <p:spPr>
            <a:xfrm>
              <a:off x="4481250" y="4175113"/>
              <a:ext cx="1577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CCR1 = CNT</a:t>
              </a:r>
              <a:endParaRPr lang="en-US" altLang="zh-CN"/>
            </a:p>
            <a:p>
              <a:pPr algn="ctr"/>
              <a:r>
                <a:rPr lang="en-US" altLang="zh-CN"/>
                <a:t>CNT = 0</a:t>
              </a:r>
              <a:endParaRPr lang="en-US" altLang="zh-CN"/>
            </a:p>
          </p:txBody>
        </p:sp>
        <p:cxnSp>
          <p:nvCxnSpPr>
            <p:cNvPr id="202" name="直接连接符 201"/>
            <p:cNvCxnSpPr>
              <a:stCxn id="201" idx="0"/>
            </p:cNvCxnSpPr>
            <p:nvPr/>
          </p:nvCxnSpPr>
          <p:spPr>
            <a:xfrm flipV="1">
              <a:off x="5270159" y="2610895"/>
              <a:ext cx="0" cy="1564218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3" name="文本框 202"/>
            <p:cNvSpPr txBox="1"/>
            <p:nvPr/>
          </p:nvSpPr>
          <p:spPr>
            <a:xfrm>
              <a:off x="3867102" y="2413355"/>
              <a:ext cx="1228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CNT ++</a:t>
              </a:r>
              <a:endParaRPr lang="en-US" altLang="zh-CN"/>
            </a:p>
          </p:txBody>
        </p:sp>
        <p:cxnSp>
          <p:nvCxnSpPr>
            <p:cNvPr id="204" name="直接箭头连接符 203"/>
            <p:cNvCxnSpPr/>
            <p:nvPr/>
          </p:nvCxnSpPr>
          <p:spPr>
            <a:xfrm>
              <a:off x="3692341" y="2735076"/>
              <a:ext cx="1577818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7" name="矩形 206"/>
          <p:cNvSpPr/>
          <p:nvPr/>
        </p:nvSpPr>
        <p:spPr>
          <a:xfrm>
            <a:off x="8041561" y="4551840"/>
            <a:ext cx="1080000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分频器</a:t>
            </a:r>
            <a:endParaRPr lang="en-US" altLang="zh-CN"/>
          </a:p>
        </p:txBody>
      </p:sp>
      <p:cxnSp>
        <p:nvCxnSpPr>
          <p:cNvPr id="208" name="直接箭头连接符 207"/>
          <p:cNvCxnSpPr/>
          <p:nvPr/>
        </p:nvCxnSpPr>
        <p:spPr>
          <a:xfrm>
            <a:off x="9121561" y="4872308"/>
            <a:ext cx="3924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文本框 247"/>
          <p:cNvSpPr txBox="1"/>
          <p:nvPr/>
        </p:nvSpPr>
        <p:spPr>
          <a:xfrm>
            <a:off x="6224283" y="4502976"/>
            <a:ext cx="908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TI1FP1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一张总图：计数、输入控制、输出同步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同一个定时器内，这些模块同时存在，并非三选一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50976" y="2816352"/>
            <a:ext cx="2221992" cy="731520"/>
          </a:xfrm>
          <a:prstGeom prst="rect">
            <a:avLst/>
          </a:prstGeom>
          <a:solidFill>
            <a:srgbClr val="EFF6FA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CK_INT / 外部计数事件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3758184" y="2816352"/>
            <a:ext cx="1088136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614416" y="2816352"/>
            <a:ext cx="192024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 + ARR</a:t>
            </a:r>
            <a:endParaRPr lang="en-US" sz="2300" dirty="0"/>
          </a:p>
        </p:txBody>
      </p:sp>
      <p:sp>
        <p:nvSpPr>
          <p:cNvPr id="9" name="Shape 5"/>
          <p:cNvSpPr/>
          <p:nvPr/>
        </p:nvSpPr>
        <p:spPr>
          <a:xfrm>
            <a:off x="3172968" y="3182112"/>
            <a:ext cx="585216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0" name="Shape 6"/>
          <p:cNvSpPr/>
          <p:nvPr/>
        </p:nvSpPr>
        <p:spPr>
          <a:xfrm>
            <a:off x="4846320" y="3182112"/>
            <a:ext cx="768096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1" name="Text 7"/>
          <p:cNvSpPr/>
          <p:nvPr/>
        </p:nvSpPr>
        <p:spPr>
          <a:xfrm>
            <a:off x="950976" y="1819656"/>
            <a:ext cx="2221992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 / TIx / ITRx</a:t>
            </a:r>
            <a:endParaRPr lang="en-US" sz="1900" dirty="0"/>
          </a:p>
        </p:txBody>
      </p:sp>
      <p:sp>
        <p:nvSpPr>
          <p:cNvPr id="12" name="Text 8"/>
          <p:cNvSpPr/>
          <p:nvPr/>
        </p:nvSpPr>
        <p:spPr>
          <a:xfrm>
            <a:off x="3758184" y="1819656"/>
            <a:ext cx="3776472" cy="566928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 → TRGI → SMS</a:t>
            </a:r>
            <a:endParaRPr lang="en-US" sz="2100" dirty="0"/>
          </a:p>
        </p:txBody>
      </p:sp>
      <p:sp>
        <p:nvSpPr>
          <p:cNvPr id="13" name="Shape 9"/>
          <p:cNvSpPr/>
          <p:nvPr/>
        </p:nvSpPr>
        <p:spPr>
          <a:xfrm>
            <a:off x="3172968" y="2103120"/>
            <a:ext cx="585216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4" name="Shape 10"/>
          <p:cNvSpPr/>
          <p:nvPr/>
        </p:nvSpPr>
        <p:spPr>
          <a:xfrm>
            <a:off x="6574536" y="2386584"/>
            <a:ext cx="0" cy="429768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5" name="Text 11"/>
          <p:cNvSpPr/>
          <p:nvPr/>
        </p:nvSpPr>
        <p:spPr>
          <a:xfrm>
            <a:off x="7900416" y="1883664"/>
            <a:ext cx="31089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输入侧：控制本 TIM</a:t>
            </a:r>
            <a:endParaRPr lang="en-US" sz="1900" dirty="0"/>
          </a:p>
        </p:txBody>
      </p:sp>
      <p:sp>
        <p:nvSpPr>
          <p:cNvPr id="16" name="Text 12"/>
          <p:cNvSpPr/>
          <p:nvPr/>
        </p:nvSpPr>
        <p:spPr>
          <a:xfrm>
            <a:off x="5614416" y="4215384"/>
            <a:ext cx="1920240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 与 CCRx 比较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6574536" y="3547872"/>
            <a:ext cx="0" cy="667512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8" name="Shape 14"/>
          <p:cNvSpPr/>
          <p:nvPr/>
        </p:nvSpPr>
        <p:spPr>
          <a:xfrm>
            <a:off x="7534656" y="4553712"/>
            <a:ext cx="813816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9" name="Text 15"/>
          <p:cNvSpPr/>
          <p:nvPr/>
        </p:nvSpPr>
        <p:spPr>
          <a:xfrm>
            <a:off x="8348472" y="4215384"/>
            <a:ext cx="2843784" cy="676656"/>
          </a:xfrm>
          <a:prstGeom prst="rect">
            <a:avLst/>
          </a:prstGeom>
          <a:solidFill>
            <a:srgbClr val="EFF6FA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OCxREF → 极性/使能 → 引脚</a:t>
            </a:r>
            <a:endParaRPr lang="en-US" sz="1750" dirty="0"/>
          </a:p>
        </p:txBody>
      </p:sp>
      <p:sp>
        <p:nvSpPr>
          <p:cNvPr id="20" name="Text 16"/>
          <p:cNvSpPr/>
          <p:nvPr/>
        </p:nvSpPr>
        <p:spPr>
          <a:xfrm>
            <a:off x="8348472" y="2743200"/>
            <a:ext cx="2843784" cy="859536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UG / CNT_EN / UEV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CC1脉冲 / OC1…4REF</a:t>
            </a:r>
            <a:endParaRPr lang="en-US" sz="1800" dirty="0"/>
          </a:p>
        </p:txBody>
      </p:sp>
      <p:sp>
        <p:nvSpPr>
          <p:cNvPr id="21" name="Shape 17"/>
          <p:cNvSpPr/>
          <p:nvPr/>
        </p:nvSpPr>
        <p:spPr>
          <a:xfrm>
            <a:off x="7534656" y="3182112"/>
            <a:ext cx="813816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22" name="Text 18"/>
          <p:cNvSpPr/>
          <p:nvPr/>
        </p:nvSpPr>
        <p:spPr>
          <a:xfrm>
            <a:off x="8348472" y="5367528"/>
            <a:ext cx="2843784" cy="566928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 选择 → TRGO</a:t>
            </a:r>
            <a:endParaRPr lang="en-US" sz="2000" dirty="0"/>
          </a:p>
        </p:txBody>
      </p:sp>
      <p:sp>
        <p:nvSpPr>
          <p:cNvPr id="23" name="Shape 19"/>
          <p:cNvSpPr/>
          <p:nvPr/>
        </p:nvSpPr>
        <p:spPr>
          <a:xfrm>
            <a:off x="11192256" y="3182112"/>
            <a:ext cx="219456" cy="0"/>
          </a:xfrm>
          <a:prstGeom prst="line">
            <a:avLst/>
          </a:prstGeom>
          <a:noFill/>
          <a:ln w="2286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4" name="Shape 20"/>
          <p:cNvSpPr/>
          <p:nvPr/>
        </p:nvSpPr>
        <p:spPr>
          <a:xfrm>
            <a:off x="11411712" y="3182112"/>
            <a:ext cx="0" cy="2468880"/>
          </a:xfrm>
          <a:prstGeom prst="line">
            <a:avLst/>
          </a:prstGeom>
          <a:noFill/>
          <a:ln w="2286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5" name="Shape 21"/>
          <p:cNvSpPr/>
          <p:nvPr/>
        </p:nvSpPr>
        <p:spPr>
          <a:xfrm>
            <a:off x="11192256" y="5650992"/>
            <a:ext cx="219456" cy="0"/>
          </a:xfrm>
          <a:prstGeom prst="line">
            <a:avLst/>
          </a:prstGeom>
          <a:noFill/>
          <a:ln w="2286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26" name="Text 22"/>
          <p:cNvSpPr/>
          <p:nvPr/>
        </p:nvSpPr>
        <p:spPr>
          <a:xfrm>
            <a:off x="4800600" y="5458968"/>
            <a:ext cx="3246120" cy="33832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输出侧：通知其他外设</a:t>
            </a:r>
            <a:endParaRPr lang="en-US" sz="1800" dirty="0"/>
          </a:p>
        </p:txBody>
      </p:sp>
      <p:sp>
        <p:nvSpPr>
          <p:cNvPr id="27" name="Text 23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教学重绘｜AN4776 图8；AN4013 图4；STM32F103 RM0008</a:t>
            </a:r>
            <a:endParaRPr lang="en-US" sz="11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Internal Clock 不是“必须使用 HSI”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先分清振荡源、系统时钟、定时器内核时钟与计数节拍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41832" y="2121408"/>
            <a:ext cx="1783080" cy="996696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HSE 8 MHz</a:t>
            </a:r>
            <a:endParaRPr lang="en-US" sz="1840" dirty="0"/>
          </a:p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板外晶振</a:t>
            </a:r>
            <a:endParaRPr lang="en-US" sz="1840" dirty="0"/>
          </a:p>
        </p:txBody>
      </p:sp>
      <p:sp>
        <p:nvSpPr>
          <p:cNvPr id="7" name="Shape 3"/>
          <p:cNvSpPr/>
          <p:nvPr/>
        </p:nvSpPr>
        <p:spPr>
          <a:xfrm>
            <a:off x="2724912" y="2624328"/>
            <a:ext cx="283464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8" name="Text 4"/>
          <p:cNvSpPr/>
          <p:nvPr/>
        </p:nvSpPr>
        <p:spPr>
          <a:xfrm>
            <a:off x="3008376" y="2121408"/>
            <a:ext cx="1783080" cy="996696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PLL ×9</a:t>
            </a:r>
            <a:endParaRPr lang="en-US" sz="1840" dirty="0"/>
          </a:p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SYSCLK 72 MHz</a:t>
            </a:r>
            <a:endParaRPr lang="en-US" sz="1840" dirty="0"/>
          </a:p>
        </p:txBody>
      </p:sp>
      <p:sp>
        <p:nvSpPr>
          <p:cNvPr id="9" name="Shape 5"/>
          <p:cNvSpPr/>
          <p:nvPr/>
        </p:nvSpPr>
        <p:spPr>
          <a:xfrm>
            <a:off x="4791456" y="2624328"/>
            <a:ext cx="283464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0" name="Text 6"/>
          <p:cNvSpPr/>
          <p:nvPr/>
        </p:nvSpPr>
        <p:spPr>
          <a:xfrm>
            <a:off x="5074920" y="2121408"/>
            <a:ext cx="1783080" cy="996696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AHB /1</a:t>
            </a:r>
            <a:endParaRPr lang="en-US" sz="1840" dirty="0"/>
          </a:p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HCLK 72 MHz</a:t>
            </a:r>
            <a:endParaRPr lang="en-US" sz="1840" dirty="0"/>
          </a:p>
        </p:txBody>
      </p:sp>
      <p:sp>
        <p:nvSpPr>
          <p:cNvPr id="11" name="Shape 7"/>
          <p:cNvSpPr/>
          <p:nvPr/>
        </p:nvSpPr>
        <p:spPr>
          <a:xfrm>
            <a:off x="6858000" y="2624328"/>
            <a:ext cx="283464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2" name="Text 8"/>
          <p:cNvSpPr/>
          <p:nvPr/>
        </p:nvSpPr>
        <p:spPr>
          <a:xfrm>
            <a:off x="7141464" y="2121408"/>
            <a:ext cx="1783080" cy="996696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APB1 /2</a:t>
            </a:r>
            <a:endParaRPr lang="en-US" sz="1840" dirty="0"/>
          </a:p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PCLK1 36 MHz</a:t>
            </a:r>
            <a:endParaRPr lang="en-US" sz="1840" dirty="0"/>
          </a:p>
        </p:txBody>
      </p:sp>
      <p:sp>
        <p:nvSpPr>
          <p:cNvPr id="13" name="Shape 9"/>
          <p:cNvSpPr/>
          <p:nvPr/>
        </p:nvSpPr>
        <p:spPr>
          <a:xfrm>
            <a:off x="8924544" y="2624328"/>
            <a:ext cx="283464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4" name="Text 10"/>
          <p:cNvSpPr/>
          <p:nvPr/>
        </p:nvSpPr>
        <p:spPr>
          <a:xfrm>
            <a:off x="9208008" y="2121408"/>
            <a:ext cx="1783080" cy="996696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 ×2</a:t>
            </a:r>
            <a:endParaRPr lang="en-US" sz="1840" dirty="0"/>
          </a:p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CK_INT 72 MHz</a:t>
            </a:r>
            <a:endParaRPr lang="en-US" sz="1840" dirty="0"/>
          </a:p>
        </p:txBody>
      </p:sp>
      <p:sp>
        <p:nvSpPr>
          <p:cNvPr id="15" name="Text 11"/>
          <p:cNvSpPr/>
          <p:nvPr/>
        </p:nvSpPr>
        <p:spPr>
          <a:xfrm>
            <a:off x="950976" y="3685032"/>
            <a:ext cx="4965192" cy="676656"/>
          </a:xfrm>
          <a:prstGeom prst="rect">
            <a:avLst/>
          </a:prstGeom>
          <a:solidFill>
            <a:srgbClr val="EFF6FA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TIM3 的 Internal Clock = 72 MHz</a:t>
            </a:r>
            <a:endParaRPr lang="en-US" sz="2300" dirty="0"/>
          </a:p>
        </p:txBody>
      </p:sp>
      <p:sp>
        <p:nvSpPr>
          <p:cNvPr id="16" name="Shape 12"/>
          <p:cNvSpPr/>
          <p:nvPr/>
        </p:nvSpPr>
        <p:spPr>
          <a:xfrm>
            <a:off x="5916168" y="4023360"/>
            <a:ext cx="548640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7" name="Text 13"/>
          <p:cNvSpPr/>
          <p:nvPr/>
        </p:nvSpPr>
        <p:spPr>
          <a:xfrm>
            <a:off x="6464808" y="3685032"/>
            <a:ext cx="4773168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 = 71 → CK_CNT = 1 MHz</a:t>
            </a:r>
            <a:endParaRPr lang="en-US" sz="2200" dirty="0"/>
          </a:p>
        </p:txBody>
      </p:sp>
      <p:sp>
        <p:nvSpPr>
          <p:cNvPr id="18" name="Text 14"/>
          <p:cNvSpPr/>
          <p:nvPr/>
        </p:nvSpPr>
        <p:spPr>
          <a:xfrm>
            <a:off x="987552" y="4800600"/>
            <a:ext cx="10177272" cy="79552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HSI / HSE / PLL：决定 RCC 上游来源。</a:t>
            </a:r>
            <a:endParaRPr lang="en-US" sz="2100" dirty="0"/>
          </a:p>
          <a:p>
            <a:pPr marL="0" indent="0">
              <a:buNone/>
            </a:pPr>
            <a:r>
              <a:rPr lang="en-US" sz="21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LSI / LSE：本课 F103 的 TIM2 / TIM3 没有直接选择它们的内核时钟入口。</a:t>
            </a:r>
            <a:endParaRPr lang="en-US" sz="2100" dirty="0"/>
          </a:p>
        </p:txBody>
      </p:sp>
      <p:sp>
        <p:nvSpPr>
          <p:cNvPr id="19" name="Text 15"/>
          <p:cNvSpPr/>
          <p:nvPr/>
        </p:nvSpPr>
        <p:spPr>
          <a:xfrm>
            <a:off x="877824" y="5724144"/>
            <a:ext cx="10469880" cy="502920"/>
          </a:xfrm>
          <a:prstGeom prst="rect">
            <a:avLst/>
          </a:prstGeom>
          <a:solidFill>
            <a:srgbClr val="EFF6FA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判断频率，看最终 TIMx clock；不要只看 CPU 主频或 PCLK。</a:t>
            </a:r>
            <a:endParaRPr lang="en-US" sz="1820" dirty="0"/>
          </a:p>
        </p:txBody>
      </p:sp>
      <p:sp>
        <p:nvSpPr>
          <p:cNvPr id="20" name="Text 16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依据 STM32F103 时钟树与 RM0008 的 RCC / TIM 章节</a:t>
            </a:r>
            <a:endParaRPr lang="en-US" sz="11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Clock Source：谁提供计数事件？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不同入口，最后都要经过 PSC，才推动 CNT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50976" y="1965960"/>
            <a:ext cx="19659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内部时钟</a:t>
            </a:r>
            <a:endParaRPr lang="en-US" sz="2100" dirty="0"/>
          </a:p>
        </p:txBody>
      </p:sp>
      <p:sp>
        <p:nvSpPr>
          <p:cNvPr id="7" name="Text 3"/>
          <p:cNvSpPr/>
          <p:nvPr/>
        </p:nvSpPr>
        <p:spPr>
          <a:xfrm>
            <a:off x="3236976" y="1965960"/>
            <a:ext cx="5568696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RCC → CK_INT</a:t>
            </a:r>
            <a:endParaRPr lang="en-US" sz="1820" dirty="0"/>
          </a:p>
        </p:txBody>
      </p:sp>
      <p:sp>
        <p:nvSpPr>
          <p:cNvPr id="8" name="Shape 4"/>
          <p:cNvSpPr/>
          <p:nvPr/>
        </p:nvSpPr>
        <p:spPr>
          <a:xfrm>
            <a:off x="2916936" y="2340864"/>
            <a:ext cx="320040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9" name="Text 5"/>
          <p:cNvSpPr/>
          <p:nvPr/>
        </p:nvSpPr>
        <p:spPr>
          <a:xfrm>
            <a:off x="9116568" y="1965960"/>
            <a:ext cx="210312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 → CNT</a:t>
            </a:r>
            <a:endParaRPr lang="en-US" sz="2000" dirty="0"/>
          </a:p>
        </p:txBody>
      </p:sp>
      <p:sp>
        <p:nvSpPr>
          <p:cNvPr id="10" name="Shape 6"/>
          <p:cNvSpPr/>
          <p:nvPr/>
        </p:nvSpPr>
        <p:spPr>
          <a:xfrm>
            <a:off x="8805672" y="2340864"/>
            <a:ext cx="310896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1" name="Text 7"/>
          <p:cNvSpPr/>
          <p:nvPr/>
        </p:nvSpPr>
        <p:spPr>
          <a:xfrm>
            <a:off x="950976" y="3090672"/>
            <a:ext cx="19659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外部时钟模式 1</a:t>
            </a:r>
            <a:endParaRPr lang="en-US" sz="2100" dirty="0"/>
          </a:p>
        </p:txBody>
      </p:sp>
      <p:sp>
        <p:nvSpPr>
          <p:cNvPr id="12" name="Text 8"/>
          <p:cNvSpPr/>
          <p:nvPr/>
        </p:nvSpPr>
        <p:spPr>
          <a:xfrm>
            <a:off x="3236976" y="3090672"/>
            <a:ext cx="5568696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ITR / TIx / ETRF → TS → TRGI → SMS=111</a:t>
            </a:r>
            <a:endParaRPr lang="en-US" sz="1820" dirty="0"/>
          </a:p>
        </p:txBody>
      </p:sp>
      <p:sp>
        <p:nvSpPr>
          <p:cNvPr id="13" name="Shape 9"/>
          <p:cNvSpPr/>
          <p:nvPr/>
        </p:nvSpPr>
        <p:spPr>
          <a:xfrm>
            <a:off x="2916936" y="3465576"/>
            <a:ext cx="320040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4" name="Text 10"/>
          <p:cNvSpPr/>
          <p:nvPr/>
        </p:nvSpPr>
        <p:spPr>
          <a:xfrm>
            <a:off x="9116568" y="3090672"/>
            <a:ext cx="210312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 → CNT</a:t>
            </a:r>
            <a:endParaRPr lang="en-US" sz="2000" dirty="0"/>
          </a:p>
        </p:txBody>
      </p:sp>
      <p:sp>
        <p:nvSpPr>
          <p:cNvPr id="15" name="Shape 11"/>
          <p:cNvSpPr/>
          <p:nvPr/>
        </p:nvSpPr>
        <p:spPr>
          <a:xfrm>
            <a:off x="8805672" y="3465576"/>
            <a:ext cx="310896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6" name="Text 12"/>
          <p:cNvSpPr/>
          <p:nvPr/>
        </p:nvSpPr>
        <p:spPr>
          <a:xfrm>
            <a:off x="950976" y="4215384"/>
            <a:ext cx="19659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227A72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27A7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外部时钟模式 2</a:t>
            </a:r>
            <a:endParaRPr lang="en-US" sz="2100" dirty="0"/>
          </a:p>
        </p:txBody>
      </p:sp>
      <p:sp>
        <p:nvSpPr>
          <p:cNvPr id="17" name="Text 13"/>
          <p:cNvSpPr/>
          <p:nvPr/>
        </p:nvSpPr>
        <p:spPr>
          <a:xfrm>
            <a:off x="3236976" y="4215384"/>
            <a:ext cx="5568696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227A72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 → 极性 / ETPS / ETF → ETRF → ECE=1</a:t>
            </a:r>
            <a:endParaRPr lang="en-US" sz="1820" dirty="0"/>
          </a:p>
        </p:txBody>
      </p:sp>
      <p:sp>
        <p:nvSpPr>
          <p:cNvPr id="18" name="Shape 14"/>
          <p:cNvSpPr/>
          <p:nvPr/>
        </p:nvSpPr>
        <p:spPr>
          <a:xfrm>
            <a:off x="2916936" y="4590288"/>
            <a:ext cx="320040" cy="0"/>
          </a:xfrm>
          <a:prstGeom prst="line">
            <a:avLst/>
          </a:prstGeom>
          <a:noFill/>
          <a:ln w="30480">
            <a:solidFill>
              <a:srgbClr val="227A72"/>
            </a:solidFill>
            <a:prstDash val="solid"/>
            <a:headEnd type="none"/>
            <a:tailEnd type="triangle"/>
          </a:ln>
        </p:spPr>
      </p:sp>
      <p:sp>
        <p:nvSpPr>
          <p:cNvPr id="19" name="Text 15"/>
          <p:cNvSpPr/>
          <p:nvPr/>
        </p:nvSpPr>
        <p:spPr>
          <a:xfrm>
            <a:off x="9116568" y="4215384"/>
            <a:ext cx="210312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227A72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 → CNT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8805672" y="4590288"/>
            <a:ext cx="310896" cy="0"/>
          </a:xfrm>
          <a:prstGeom prst="line">
            <a:avLst/>
          </a:prstGeom>
          <a:noFill/>
          <a:ln w="30480">
            <a:solidFill>
              <a:srgbClr val="227A72"/>
            </a:solidFill>
            <a:prstDash val="solid"/>
            <a:headEnd type="none"/>
            <a:tailEnd type="triangle"/>
          </a:ln>
        </p:spPr>
      </p:sp>
      <p:sp>
        <p:nvSpPr>
          <p:cNvPr id="21" name="Text 17"/>
          <p:cNvSpPr/>
          <p:nvPr/>
        </p:nvSpPr>
        <p:spPr>
          <a:xfrm>
            <a:off x="877824" y="5650992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“触发信号”只有在 External Clock Mode 1 中，才直接充当计数事件源。</a:t>
            </a:r>
            <a:endParaRPr lang="en-US" sz="1820" dirty="0"/>
          </a:p>
        </p:txBody>
      </p:sp>
      <p:sp>
        <p:nvSpPr>
          <p:cNvPr id="22" name="Text 18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教学重绘｜AN4776 §2.3–2.5，图8</a:t>
            </a:r>
            <a:endParaRPr lang="en-US" sz="11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沿官方结构图读：Internal Clock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先回看已经完成的 PWM 路径；其他输入支路暂时不使用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14400" y="1847088"/>
            <a:ext cx="187452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RCC / CK_INT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914400" y="2743200"/>
            <a:ext cx="64008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828800" y="2743200"/>
            <a:ext cx="233172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C6CCD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极性 / 边沿 / ETPS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4434840" y="2743200"/>
            <a:ext cx="114300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ETF 滤波</a:t>
            </a:r>
            <a:endParaRPr lang="en-US" sz="1700" dirty="0"/>
          </a:p>
        </p:txBody>
      </p:sp>
      <p:sp>
        <p:nvSpPr>
          <p:cNvPr id="10" name="Shape 6"/>
          <p:cNvSpPr/>
          <p:nvPr/>
        </p:nvSpPr>
        <p:spPr>
          <a:xfrm>
            <a:off x="1554480" y="2980944"/>
            <a:ext cx="274320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11" name="Shape 7"/>
          <p:cNvSpPr/>
          <p:nvPr/>
        </p:nvSpPr>
        <p:spPr>
          <a:xfrm>
            <a:off x="4160520" y="2980944"/>
            <a:ext cx="274320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12" name="Text 8"/>
          <p:cNvSpPr/>
          <p:nvPr/>
        </p:nvSpPr>
        <p:spPr>
          <a:xfrm>
            <a:off x="914400" y="3739896"/>
            <a:ext cx="324612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3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ITR0…3：其他 TIM 的 TRGO</a:t>
            </a:r>
            <a:endParaRPr lang="en-US" sz="1730" dirty="0"/>
          </a:p>
        </p:txBody>
      </p:sp>
      <p:sp>
        <p:nvSpPr>
          <p:cNvPr id="13" name="Text 9"/>
          <p:cNvSpPr/>
          <p:nvPr/>
        </p:nvSpPr>
        <p:spPr>
          <a:xfrm>
            <a:off x="914400" y="4700016"/>
            <a:ext cx="3246120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62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 / TI2 → 滤波与极性</a:t>
            </a:r>
            <a:endParaRPr lang="en-US" sz="1620" dirty="0"/>
          </a:p>
          <a:p>
            <a:pPr marL="0" indent="0" algn="ctr">
              <a:buNone/>
            </a:pPr>
            <a:r>
              <a:rPr lang="en-US" sz="162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TI1FP1 / TI2FP2 / TI1F_ED</a:t>
            </a:r>
            <a:endParaRPr lang="en-US" sz="1620" dirty="0"/>
          </a:p>
        </p:txBody>
      </p:sp>
      <p:sp>
        <p:nvSpPr>
          <p:cNvPr id="14" name="Text 10"/>
          <p:cNvSpPr/>
          <p:nvPr/>
        </p:nvSpPr>
        <p:spPr>
          <a:xfrm>
            <a:off x="4919472" y="3703320"/>
            <a:ext cx="941832" cy="1426464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C6CCD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C6CCD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输入选择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5577840" y="2980944"/>
            <a:ext cx="402336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16" name="Shape 12"/>
          <p:cNvSpPr/>
          <p:nvPr/>
        </p:nvSpPr>
        <p:spPr>
          <a:xfrm>
            <a:off x="5980176" y="2276856"/>
            <a:ext cx="0" cy="704088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17" name="Shape 13"/>
          <p:cNvSpPr/>
          <p:nvPr/>
        </p:nvSpPr>
        <p:spPr>
          <a:xfrm>
            <a:off x="5980176" y="2276856"/>
            <a:ext cx="448056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18" name="Text 14"/>
          <p:cNvSpPr/>
          <p:nvPr/>
        </p:nvSpPr>
        <p:spPr>
          <a:xfrm>
            <a:off x="4581144" y="2468880"/>
            <a:ext cx="17373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C6CCD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ETRF → ECE</a:t>
            </a:r>
            <a:endParaRPr lang="en-US" sz="1280" dirty="0"/>
          </a:p>
        </p:txBody>
      </p:sp>
      <p:sp>
        <p:nvSpPr>
          <p:cNvPr id="19" name="Shape 15"/>
          <p:cNvSpPr/>
          <p:nvPr/>
        </p:nvSpPr>
        <p:spPr>
          <a:xfrm>
            <a:off x="5577840" y="2980944"/>
            <a:ext cx="173736" cy="0"/>
          </a:xfrm>
          <a:prstGeom prst="line">
            <a:avLst/>
          </a:prstGeom>
          <a:noFill/>
          <a:ln w="2032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20" name="Shape 16"/>
          <p:cNvSpPr/>
          <p:nvPr/>
        </p:nvSpPr>
        <p:spPr>
          <a:xfrm>
            <a:off x="5751576" y="2980944"/>
            <a:ext cx="0" cy="448056"/>
          </a:xfrm>
          <a:prstGeom prst="line">
            <a:avLst/>
          </a:prstGeom>
          <a:noFill/>
          <a:ln w="2032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21" name="Shape 17"/>
          <p:cNvSpPr/>
          <p:nvPr/>
        </p:nvSpPr>
        <p:spPr>
          <a:xfrm>
            <a:off x="5358384" y="3429000"/>
            <a:ext cx="393192" cy="0"/>
          </a:xfrm>
          <a:prstGeom prst="line">
            <a:avLst/>
          </a:prstGeom>
          <a:noFill/>
          <a:ln w="2032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22" name="Shape 18"/>
          <p:cNvSpPr/>
          <p:nvPr/>
        </p:nvSpPr>
        <p:spPr>
          <a:xfrm>
            <a:off x="5358384" y="3429000"/>
            <a:ext cx="0" cy="274320"/>
          </a:xfrm>
          <a:prstGeom prst="line">
            <a:avLst/>
          </a:prstGeom>
          <a:noFill/>
          <a:ln w="2032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23" name="Shape 19"/>
          <p:cNvSpPr/>
          <p:nvPr/>
        </p:nvSpPr>
        <p:spPr>
          <a:xfrm>
            <a:off x="4160520" y="4005072"/>
            <a:ext cx="758952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24" name="Shape 20"/>
          <p:cNvSpPr/>
          <p:nvPr/>
        </p:nvSpPr>
        <p:spPr>
          <a:xfrm>
            <a:off x="4160520" y="5084064"/>
            <a:ext cx="484632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25" name="Shape 21"/>
          <p:cNvSpPr/>
          <p:nvPr/>
        </p:nvSpPr>
        <p:spPr>
          <a:xfrm>
            <a:off x="4645152" y="4736592"/>
            <a:ext cx="0" cy="347472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26" name="Shape 22"/>
          <p:cNvSpPr/>
          <p:nvPr/>
        </p:nvSpPr>
        <p:spPr>
          <a:xfrm>
            <a:off x="4645152" y="4736592"/>
            <a:ext cx="274320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27" name="Text 23"/>
          <p:cNvSpPr/>
          <p:nvPr/>
        </p:nvSpPr>
        <p:spPr>
          <a:xfrm>
            <a:off x="6428232" y="1856232"/>
            <a:ext cx="1673352" cy="786384"/>
          </a:xfrm>
          <a:prstGeom prst="rect">
            <a:avLst/>
          </a:prstGeom>
          <a:solidFill>
            <a:srgbClr val="EFF6FA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时钟与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计数控制</a:t>
            </a:r>
            <a:endParaRPr lang="en-US" sz="1800" dirty="0"/>
          </a:p>
        </p:txBody>
      </p:sp>
      <p:sp>
        <p:nvSpPr>
          <p:cNvPr id="28" name="Shape 24"/>
          <p:cNvSpPr/>
          <p:nvPr/>
        </p:nvSpPr>
        <p:spPr>
          <a:xfrm>
            <a:off x="2788920" y="2089404"/>
            <a:ext cx="3639312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29" name="Text 25"/>
          <p:cNvSpPr/>
          <p:nvPr/>
        </p:nvSpPr>
        <p:spPr>
          <a:xfrm>
            <a:off x="6428232" y="3794760"/>
            <a:ext cx="1673352" cy="896112"/>
          </a:xfrm>
          <a:prstGeom prst="rect">
            <a:avLst/>
          </a:prstGeom>
          <a:solidFill>
            <a:srgbClr val="FCF3F3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从模式控制器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SMS</a:t>
            </a:r>
            <a:endParaRPr lang="en-US" sz="1800" dirty="0"/>
          </a:p>
        </p:txBody>
      </p:sp>
      <p:sp>
        <p:nvSpPr>
          <p:cNvPr id="30" name="Shape 26"/>
          <p:cNvSpPr/>
          <p:nvPr/>
        </p:nvSpPr>
        <p:spPr>
          <a:xfrm>
            <a:off x="5861304" y="4270248"/>
            <a:ext cx="566928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31" name="Text 27"/>
          <p:cNvSpPr/>
          <p:nvPr/>
        </p:nvSpPr>
        <p:spPr>
          <a:xfrm>
            <a:off x="5888736" y="391363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C6CCD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TRGI</a:t>
            </a:r>
            <a:endParaRPr lang="en-US" sz="1250" dirty="0"/>
          </a:p>
        </p:txBody>
      </p:sp>
      <p:sp>
        <p:nvSpPr>
          <p:cNvPr id="32" name="Shape 28"/>
          <p:cNvSpPr/>
          <p:nvPr/>
        </p:nvSpPr>
        <p:spPr>
          <a:xfrm>
            <a:off x="7251192" y="2642616"/>
            <a:ext cx="0" cy="1152144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33" name="Text 29"/>
          <p:cNvSpPr/>
          <p:nvPr/>
        </p:nvSpPr>
        <p:spPr>
          <a:xfrm>
            <a:off x="7461504" y="3081528"/>
            <a:ext cx="1764792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计数 / 复位 / 使能</a:t>
            </a:r>
            <a:endParaRPr lang="en-US" sz="1250" dirty="0"/>
          </a:p>
        </p:txBody>
      </p:sp>
      <p:sp>
        <p:nvSpPr>
          <p:cNvPr id="34" name="Text 30"/>
          <p:cNvSpPr/>
          <p:nvPr/>
        </p:nvSpPr>
        <p:spPr>
          <a:xfrm>
            <a:off x="8558784" y="2020824"/>
            <a:ext cx="9144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</a:t>
            </a:r>
            <a:endParaRPr lang="en-US" sz="1800" dirty="0"/>
          </a:p>
        </p:txBody>
      </p:sp>
      <p:sp>
        <p:nvSpPr>
          <p:cNvPr id="35" name="Text 31"/>
          <p:cNvSpPr/>
          <p:nvPr/>
        </p:nvSpPr>
        <p:spPr>
          <a:xfrm>
            <a:off x="9948672" y="2020824"/>
            <a:ext cx="987552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1800" dirty="0"/>
          </a:p>
        </p:txBody>
      </p:sp>
      <p:sp>
        <p:nvSpPr>
          <p:cNvPr id="36" name="Shape 32"/>
          <p:cNvSpPr/>
          <p:nvPr/>
        </p:nvSpPr>
        <p:spPr>
          <a:xfrm>
            <a:off x="8101584" y="2276856"/>
            <a:ext cx="457200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37" name="Shape 33"/>
          <p:cNvSpPr/>
          <p:nvPr/>
        </p:nvSpPr>
        <p:spPr>
          <a:xfrm>
            <a:off x="9473184" y="2276856"/>
            <a:ext cx="475488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38" name="Text 34"/>
          <p:cNvSpPr/>
          <p:nvPr/>
        </p:nvSpPr>
        <p:spPr>
          <a:xfrm>
            <a:off x="8174736" y="2615184"/>
            <a:ext cx="77724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CK_PSC</a:t>
            </a:r>
            <a:endParaRPr lang="en-US" sz="1150" dirty="0"/>
          </a:p>
        </p:txBody>
      </p:sp>
      <p:sp>
        <p:nvSpPr>
          <p:cNvPr id="39" name="Text 35"/>
          <p:cNvSpPr/>
          <p:nvPr/>
        </p:nvSpPr>
        <p:spPr>
          <a:xfrm>
            <a:off x="9464040" y="2615184"/>
            <a:ext cx="786384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CK_CNT</a:t>
            </a:r>
            <a:endParaRPr lang="en-US" sz="1150" dirty="0"/>
          </a:p>
        </p:txBody>
      </p:sp>
      <p:sp>
        <p:nvSpPr>
          <p:cNvPr id="40" name="Text 36"/>
          <p:cNvSpPr/>
          <p:nvPr/>
        </p:nvSpPr>
        <p:spPr>
          <a:xfrm>
            <a:off x="9948672" y="3063240"/>
            <a:ext cx="987552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ARR</a:t>
            </a:r>
            <a:endParaRPr lang="en-US" sz="1800" dirty="0"/>
          </a:p>
        </p:txBody>
      </p:sp>
      <p:sp>
        <p:nvSpPr>
          <p:cNvPr id="41" name="Shape 37"/>
          <p:cNvSpPr/>
          <p:nvPr/>
        </p:nvSpPr>
        <p:spPr>
          <a:xfrm>
            <a:off x="10442448" y="2523744"/>
            <a:ext cx="0" cy="539496"/>
          </a:xfrm>
          <a:prstGeom prst="line">
            <a:avLst/>
          </a:prstGeom>
          <a:noFill/>
          <a:ln w="20320">
            <a:solidFill>
              <a:srgbClr val="60666B"/>
            </a:solidFill>
            <a:prstDash val="solid"/>
            <a:headEnd type="none"/>
            <a:tailEnd type="triangle"/>
          </a:ln>
        </p:spPr>
      </p:sp>
      <p:sp>
        <p:nvSpPr>
          <p:cNvPr id="42" name="Text 38"/>
          <p:cNvSpPr/>
          <p:nvPr/>
        </p:nvSpPr>
        <p:spPr>
          <a:xfrm>
            <a:off x="9820656" y="3566160"/>
            <a:ext cx="1280160" cy="26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计数上限</a:t>
            </a:r>
            <a:endParaRPr lang="en-US" sz="1300" dirty="0"/>
          </a:p>
        </p:txBody>
      </p:sp>
      <p:sp>
        <p:nvSpPr>
          <p:cNvPr id="43" name="Text 39"/>
          <p:cNvSpPr/>
          <p:nvPr/>
        </p:nvSpPr>
        <p:spPr>
          <a:xfrm>
            <a:off x="8458200" y="4279392"/>
            <a:ext cx="2633472" cy="1005840"/>
          </a:xfrm>
          <a:prstGeom prst="rect">
            <a:avLst/>
          </a:prstGeom>
          <a:solidFill>
            <a:srgbClr val="F5F6F7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 与 CCRx 比较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→ OCxREF / PWM 输出</a:t>
            </a:r>
            <a:endParaRPr lang="en-US" sz="1800" dirty="0"/>
          </a:p>
        </p:txBody>
      </p:sp>
      <p:sp>
        <p:nvSpPr>
          <p:cNvPr id="44" name="Shape 40"/>
          <p:cNvSpPr/>
          <p:nvPr/>
        </p:nvSpPr>
        <p:spPr>
          <a:xfrm>
            <a:off x="10936224" y="2276856"/>
            <a:ext cx="292608" cy="0"/>
          </a:xfrm>
          <a:prstGeom prst="line">
            <a:avLst/>
          </a:prstGeom>
          <a:noFill/>
          <a:ln w="20320">
            <a:solidFill>
              <a:srgbClr val="60666B"/>
            </a:solidFill>
            <a:prstDash val="solid"/>
            <a:headEnd type="none"/>
            <a:tailEnd type="none"/>
          </a:ln>
        </p:spPr>
      </p:sp>
      <p:sp>
        <p:nvSpPr>
          <p:cNvPr id="45" name="Shape 41"/>
          <p:cNvSpPr/>
          <p:nvPr/>
        </p:nvSpPr>
        <p:spPr>
          <a:xfrm>
            <a:off x="11228832" y="2276856"/>
            <a:ext cx="0" cy="2505456"/>
          </a:xfrm>
          <a:prstGeom prst="line">
            <a:avLst/>
          </a:prstGeom>
          <a:noFill/>
          <a:ln w="20320">
            <a:solidFill>
              <a:srgbClr val="60666B"/>
            </a:solidFill>
            <a:prstDash val="solid"/>
            <a:headEnd type="none"/>
            <a:tailEnd type="none"/>
          </a:ln>
        </p:spPr>
      </p:sp>
      <p:sp>
        <p:nvSpPr>
          <p:cNvPr id="46" name="Shape 42"/>
          <p:cNvSpPr/>
          <p:nvPr/>
        </p:nvSpPr>
        <p:spPr>
          <a:xfrm>
            <a:off x="11091672" y="4782312"/>
            <a:ext cx="137160" cy="0"/>
          </a:xfrm>
          <a:prstGeom prst="line">
            <a:avLst/>
          </a:prstGeom>
          <a:noFill/>
          <a:ln w="20320">
            <a:solidFill>
              <a:srgbClr val="60666B"/>
            </a:solidFill>
            <a:prstDash val="solid"/>
            <a:headEnd type="none"/>
            <a:tailEnd type="triangle"/>
          </a:ln>
        </p:spPr>
      </p:sp>
      <p:sp>
        <p:nvSpPr>
          <p:cNvPr id="47" name="Text 43"/>
          <p:cNvSpPr/>
          <p:nvPr/>
        </p:nvSpPr>
        <p:spPr>
          <a:xfrm>
            <a:off x="877824" y="5760720"/>
            <a:ext cx="10469880" cy="502920"/>
          </a:xfrm>
          <a:prstGeom prst="rect">
            <a:avLst/>
          </a:prstGeom>
          <a:solidFill>
            <a:srgbClr val="EFF6FA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PWM 基线：Internal Clock；Slave Mode = Disable；Trigger Source = Disable。</a:t>
            </a:r>
            <a:endParaRPr lang="en-US" sz="1820" dirty="0"/>
          </a:p>
        </p:txBody>
      </p:sp>
      <p:sp>
        <p:nvSpPr>
          <p:cNvPr id="48" name="Text 44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中文教学重绘（非 ST 原图）｜对应 AN4776 图8 的共同输入/时基部分</a:t>
            </a:r>
            <a:endParaRPr lang="en-US" sz="11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沿官方结构图读：外部时钟模式 1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 先选 TRGI；SMS=111 再把 TRGI 事件送入计数路径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14400" y="1847088"/>
            <a:ext cx="187452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C6CCD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RCC / CK_INT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914400" y="2743200"/>
            <a:ext cx="64008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828800" y="2743200"/>
            <a:ext cx="233172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C6CCD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极性 / 边沿 / ETPS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4434840" y="2743200"/>
            <a:ext cx="114300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ETF 滤波</a:t>
            </a:r>
            <a:endParaRPr lang="en-US" sz="1700" dirty="0"/>
          </a:p>
        </p:txBody>
      </p:sp>
      <p:sp>
        <p:nvSpPr>
          <p:cNvPr id="10" name="Shape 6"/>
          <p:cNvSpPr/>
          <p:nvPr/>
        </p:nvSpPr>
        <p:spPr>
          <a:xfrm>
            <a:off x="1554480" y="2980944"/>
            <a:ext cx="274320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11" name="Shape 7"/>
          <p:cNvSpPr/>
          <p:nvPr/>
        </p:nvSpPr>
        <p:spPr>
          <a:xfrm>
            <a:off x="4160520" y="2980944"/>
            <a:ext cx="274320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12" name="Text 8"/>
          <p:cNvSpPr/>
          <p:nvPr/>
        </p:nvSpPr>
        <p:spPr>
          <a:xfrm>
            <a:off x="914400" y="3739896"/>
            <a:ext cx="324612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3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ITR0…3：其他 TIM 的 TRGO</a:t>
            </a:r>
            <a:endParaRPr lang="en-US" sz="1730" dirty="0"/>
          </a:p>
        </p:txBody>
      </p:sp>
      <p:sp>
        <p:nvSpPr>
          <p:cNvPr id="13" name="Text 9"/>
          <p:cNvSpPr/>
          <p:nvPr/>
        </p:nvSpPr>
        <p:spPr>
          <a:xfrm>
            <a:off x="914400" y="4700016"/>
            <a:ext cx="3246120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62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 / TI2 → 滤波与极性</a:t>
            </a:r>
            <a:endParaRPr lang="en-US" sz="1620" dirty="0"/>
          </a:p>
          <a:p>
            <a:pPr marL="0" indent="0" algn="ctr">
              <a:buNone/>
            </a:pPr>
            <a:r>
              <a:rPr lang="en-US" sz="162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TI1FP1 / TI2FP2 / TI1F_ED</a:t>
            </a:r>
            <a:endParaRPr lang="en-US" sz="1620" dirty="0"/>
          </a:p>
        </p:txBody>
      </p:sp>
      <p:sp>
        <p:nvSpPr>
          <p:cNvPr id="14" name="Text 10"/>
          <p:cNvSpPr/>
          <p:nvPr/>
        </p:nvSpPr>
        <p:spPr>
          <a:xfrm>
            <a:off x="4919472" y="3703320"/>
            <a:ext cx="941832" cy="1426464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输入选择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5577840" y="2980944"/>
            <a:ext cx="402336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16" name="Shape 12"/>
          <p:cNvSpPr/>
          <p:nvPr/>
        </p:nvSpPr>
        <p:spPr>
          <a:xfrm>
            <a:off x="5980176" y="2276856"/>
            <a:ext cx="0" cy="704088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17" name="Shape 13"/>
          <p:cNvSpPr/>
          <p:nvPr/>
        </p:nvSpPr>
        <p:spPr>
          <a:xfrm>
            <a:off x="5980176" y="2276856"/>
            <a:ext cx="448056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18" name="Text 14"/>
          <p:cNvSpPr/>
          <p:nvPr/>
        </p:nvSpPr>
        <p:spPr>
          <a:xfrm>
            <a:off x="4581144" y="2468880"/>
            <a:ext cx="17373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C6CCD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ETRF → ECE</a:t>
            </a:r>
            <a:endParaRPr lang="en-US" sz="1280" dirty="0"/>
          </a:p>
        </p:txBody>
      </p:sp>
      <p:sp>
        <p:nvSpPr>
          <p:cNvPr id="19" name="Shape 15"/>
          <p:cNvSpPr/>
          <p:nvPr/>
        </p:nvSpPr>
        <p:spPr>
          <a:xfrm>
            <a:off x="5577840" y="2980944"/>
            <a:ext cx="173736" cy="0"/>
          </a:xfrm>
          <a:prstGeom prst="line">
            <a:avLst/>
          </a:prstGeom>
          <a:noFill/>
          <a:ln w="2032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0" name="Shape 16"/>
          <p:cNvSpPr/>
          <p:nvPr/>
        </p:nvSpPr>
        <p:spPr>
          <a:xfrm>
            <a:off x="5751576" y="2980944"/>
            <a:ext cx="0" cy="448056"/>
          </a:xfrm>
          <a:prstGeom prst="line">
            <a:avLst/>
          </a:prstGeom>
          <a:noFill/>
          <a:ln w="2032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1" name="Shape 17"/>
          <p:cNvSpPr/>
          <p:nvPr/>
        </p:nvSpPr>
        <p:spPr>
          <a:xfrm>
            <a:off x="5358384" y="3429000"/>
            <a:ext cx="393192" cy="0"/>
          </a:xfrm>
          <a:prstGeom prst="line">
            <a:avLst/>
          </a:prstGeom>
          <a:noFill/>
          <a:ln w="2032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2" name="Shape 18"/>
          <p:cNvSpPr/>
          <p:nvPr/>
        </p:nvSpPr>
        <p:spPr>
          <a:xfrm>
            <a:off x="5358384" y="3429000"/>
            <a:ext cx="0" cy="274320"/>
          </a:xfrm>
          <a:prstGeom prst="line">
            <a:avLst/>
          </a:prstGeom>
          <a:noFill/>
          <a:ln w="2032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23" name="Shape 19"/>
          <p:cNvSpPr/>
          <p:nvPr/>
        </p:nvSpPr>
        <p:spPr>
          <a:xfrm>
            <a:off x="4160520" y="4005072"/>
            <a:ext cx="75895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24" name="Shape 20"/>
          <p:cNvSpPr/>
          <p:nvPr/>
        </p:nvSpPr>
        <p:spPr>
          <a:xfrm>
            <a:off x="4160520" y="5084064"/>
            <a:ext cx="48463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5" name="Shape 21"/>
          <p:cNvSpPr/>
          <p:nvPr/>
        </p:nvSpPr>
        <p:spPr>
          <a:xfrm>
            <a:off x="4645152" y="4736592"/>
            <a:ext cx="0" cy="347472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6" name="Shape 22"/>
          <p:cNvSpPr/>
          <p:nvPr/>
        </p:nvSpPr>
        <p:spPr>
          <a:xfrm>
            <a:off x="4645152" y="4736592"/>
            <a:ext cx="274320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27" name="Text 23"/>
          <p:cNvSpPr/>
          <p:nvPr/>
        </p:nvSpPr>
        <p:spPr>
          <a:xfrm>
            <a:off x="6428232" y="1856232"/>
            <a:ext cx="1673352" cy="786384"/>
          </a:xfrm>
          <a:prstGeom prst="rect">
            <a:avLst/>
          </a:prstGeom>
          <a:solidFill>
            <a:srgbClr val="EFF6FA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时钟与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计数控制</a:t>
            </a:r>
            <a:endParaRPr lang="en-US" sz="1800" dirty="0"/>
          </a:p>
        </p:txBody>
      </p:sp>
      <p:sp>
        <p:nvSpPr>
          <p:cNvPr id="28" name="Shape 24"/>
          <p:cNvSpPr/>
          <p:nvPr/>
        </p:nvSpPr>
        <p:spPr>
          <a:xfrm>
            <a:off x="2788920" y="2089404"/>
            <a:ext cx="3639312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29" name="Text 25"/>
          <p:cNvSpPr/>
          <p:nvPr/>
        </p:nvSpPr>
        <p:spPr>
          <a:xfrm>
            <a:off x="6428232" y="3794760"/>
            <a:ext cx="1673352" cy="896112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从模式控制器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SMS</a:t>
            </a:r>
            <a:endParaRPr lang="en-US" sz="1800" dirty="0"/>
          </a:p>
        </p:txBody>
      </p:sp>
      <p:sp>
        <p:nvSpPr>
          <p:cNvPr id="30" name="Shape 26"/>
          <p:cNvSpPr/>
          <p:nvPr/>
        </p:nvSpPr>
        <p:spPr>
          <a:xfrm>
            <a:off x="5861304" y="4270248"/>
            <a:ext cx="566928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31" name="Text 27"/>
          <p:cNvSpPr/>
          <p:nvPr/>
        </p:nvSpPr>
        <p:spPr>
          <a:xfrm>
            <a:off x="5888736" y="391363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TRGI</a:t>
            </a:r>
            <a:endParaRPr lang="en-US" sz="1250" dirty="0"/>
          </a:p>
        </p:txBody>
      </p:sp>
      <p:sp>
        <p:nvSpPr>
          <p:cNvPr id="32" name="Shape 28"/>
          <p:cNvSpPr/>
          <p:nvPr/>
        </p:nvSpPr>
        <p:spPr>
          <a:xfrm>
            <a:off x="7251192" y="2642616"/>
            <a:ext cx="0" cy="1152144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33" name="Text 29"/>
          <p:cNvSpPr/>
          <p:nvPr/>
        </p:nvSpPr>
        <p:spPr>
          <a:xfrm>
            <a:off x="7461504" y="3081528"/>
            <a:ext cx="1764792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计数 / 复位 / 使能</a:t>
            </a:r>
            <a:endParaRPr lang="en-US" sz="1250" dirty="0"/>
          </a:p>
        </p:txBody>
      </p:sp>
      <p:sp>
        <p:nvSpPr>
          <p:cNvPr id="34" name="Text 30"/>
          <p:cNvSpPr/>
          <p:nvPr/>
        </p:nvSpPr>
        <p:spPr>
          <a:xfrm>
            <a:off x="8558784" y="2020824"/>
            <a:ext cx="9144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</a:t>
            </a:r>
            <a:endParaRPr lang="en-US" sz="1800" dirty="0"/>
          </a:p>
        </p:txBody>
      </p:sp>
      <p:sp>
        <p:nvSpPr>
          <p:cNvPr id="35" name="Text 31"/>
          <p:cNvSpPr/>
          <p:nvPr/>
        </p:nvSpPr>
        <p:spPr>
          <a:xfrm>
            <a:off x="9948672" y="2020824"/>
            <a:ext cx="987552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1800" dirty="0"/>
          </a:p>
        </p:txBody>
      </p:sp>
      <p:sp>
        <p:nvSpPr>
          <p:cNvPr id="36" name="Shape 32"/>
          <p:cNvSpPr/>
          <p:nvPr/>
        </p:nvSpPr>
        <p:spPr>
          <a:xfrm>
            <a:off x="8101584" y="2276856"/>
            <a:ext cx="457200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37" name="Shape 33"/>
          <p:cNvSpPr/>
          <p:nvPr/>
        </p:nvSpPr>
        <p:spPr>
          <a:xfrm>
            <a:off x="9473184" y="2276856"/>
            <a:ext cx="475488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38" name="Text 34"/>
          <p:cNvSpPr/>
          <p:nvPr/>
        </p:nvSpPr>
        <p:spPr>
          <a:xfrm>
            <a:off x="8174736" y="2615184"/>
            <a:ext cx="77724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CK_PSC</a:t>
            </a:r>
            <a:endParaRPr lang="en-US" sz="1150" dirty="0"/>
          </a:p>
        </p:txBody>
      </p:sp>
      <p:sp>
        <p:nvSpPr>
          <p:cNvPr id="39" name="Text 35"/>
          <p:cNvSpPr/>
          <p:nvPr/>
        </p:nvSpPr>
        <p:spPr>
          <a:xfrm>
            <a:off x="9464040" y="2615184"/>
            <a:ext cx="786384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CK_CNT</a:t>
            </a:r>
            <a:endParaRPr lang="en-US" sz="1150" dirty="0"/>
          </a:p>
        </p:txBody>
      </p:sp>
      <p:sp>
        <p:nvSpPr>
          <p:cNvPr id="40" name="Text 36"/>
          <p:cNvSpPr/>
          <p:nvPr/>
        </p:nvSpPr>
        <p:spPr>
          <a:xfrm>
            <a:off x="9948672" y="3063240"/>
            <a:ext cx="987552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ARR</a:t>
            </a:r>
            <a:endParaRPr lang="en-US" sz="1800" dirty="0"/>
          </a:p>
        </p:txBody>
      </p:sp>
      <p:sp>
        <p:nvSpPr>
          <p:cNvPr id="41" name="Shape 37"/>
          <p:cNvSpPr/>
          <p:nvPr/>
        </p:nvSpPr>
        <p:spPr>
          <a:xfrm>
            <a:off x="10442448" y="2523744"/>
            <a:ext cx="0" cy="539496"/>
          </a:xfrm>
          <a:prstGeom prst="line">
            <a:avLst/>
          </a:prstGeom>
          <a:noFill/>
          <a:ln w="20320">
            <a:solidFill>
              <a:srgbClr val="60666B"/>
            </a:solidFill>
            <a:prstDash val="solid"/>
            <a:headEnd type="none"/>
            <a:tailEnd type="triangle"/>
          </a:ln>
        </p:spPr>
      </p:sp>
      <p:sp>
        <p:nvSpPr>
          <p:cNvPr id="42" name="Text 38"/>
          <p:cNvSpPr/>
          <p:nvPr/>
        </p:nvSpPr>
        <p:spPr>
          <a:xfrm>
            <a:off x="9820656" y="3566160"/>
            <a:ext cx="1280160" cy="26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计数上限</a:t>
            </a:r>
            <a:endParaRPr lang="en-US" sz="1300" dirty="0"/>
          </a:p>
        </p:txBody>
      </p:sp>
      <p:sp>
        <p:nvSpPr>
          <p:cNvPr id="43" name="Text 39"/>
          <p:cNvSpPr/>
          <p:nvPr/>
        </p:nvSpPr>
        <p:spPr>
          <a:xfrm>
            <a:off x="8458200" y="4279392"/>
            <a:ext cx="2633472" cy="1005840"/>
          </a:xfrm>
          <a:prstGeom prst="rect">
            <a:avLst/>
          </a:prstGeom>
          <a:solidFill>
            <a:srgbClr val="F5F6F7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 与 CCRx 比较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→ OCxREF / PWM 输出</a:t>
            </a:r>
            <a:endParaRPr lang="en-US" sz="1800" dirty="0"/>
          </a:p>
        </p:txBody>
      </p:sp>
      <p:sp>
        <p:nvSpPr>
          <p:cNvPr id="44" name="Shape 40"/>
          <p:cNvSpPr/>
          <p:nvPr/>
        </p:nvSpPr>
        <p:spPr>
          <a:xfrm>
            <a:off x="10936224" y="2276856"/>
            <a:ext cx="292608" cy="0"/>
          </a:xfrm>
          <a:prstGeom prst="line">
            <a:avLst/>
          </a:prstGeom>
          <a:noFill/>
          <a:ln w="20320">
            <a:solidFill>
              <a:srgbClr val="60666B"/>
            </a:solidFill>
            <a:prstDash val="solid"/>
            <a:headEnd type="none"/>
            <a:tailEnd type="none"/>
          </a:ln>
        </p:spPr>
      </p:sp>
      <p:sp>
        <p:nvSpPr>
          <p:cNvPr id="45" name="Shape 41"/>
          <p:cNvSpPr/>
          <p:nvPr/>
        </p:nvSpPr>
        <p:spPr>
          <a:xfrm>
            <a:off x="11228832" y="2276856"/>
            <a:ext cx="0" cy="2505456"/>
          </a:xfrm>
          <a:prstGeom prst="line">
            <a:avLst/>
          </a:prstGeom>
          <a:noFill/>
          <a:ln w="20320">
            <a:solidFill>
              <a:srgbClr val="60666B"/>
            </a:solidFill>
            <a:prstDash val="solid"/>
            <a:headEnd type="none"/>
            <a:tailEnd type="none"/>
          </a:ln>
        </p:spPr>
      </p:sp>
      <p:sp>
        <p:nvSpPr>
          <p:cNvPr id="46" name="Shape 42"/>
          <p:cNvSpPr/>
          <p:nvPr/>
        </p:nvSpPr>
        <p:spPr>
          <a:xfrm>
            <a:off x="11091672" y="4782312"/>
            <a:ext cx="137160" cy="0"/>
          </a:xfrm>
          <a:prstGeom prst="line">
            <a:avLst/>
          </a:prstGeom>
          <a:noFill/>
          <a:ln w="20320">
            <a:solidFill>
              <a:srgbClr val="60666B"/>
            </a:solidFill>
            <a:prstDash val="solid"/>
            <a:headEnd type="none"/>
            <a:tailEnd type="triangle"/>
          </a:ln>
        </p:spPr>
      </p:sp>
      <p:sp>
        <p:nvSpPr>
          <p:cNvPr id="47" name="Text 43"/>
          <p:cNvSpPr/>
          <p:nvPr/>
        </p:nvSpPr>
        <p:spPr>
          <a:xfrm>
            <a:off x="877824" y="5760720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ITRx、TI1FP1、TI2FP2、TI1F_ED 或 ETRF → TRGI → SMS → PSC → CNT。</a:t>
            </a:r>
            <a:endParaRPr lang="en-US" sz="1820" dirty="0"/>
          </a:p>
        </p:txBody>
      </p:sp>
      <p:sp>
        <p:nvSpPr>
          <p:cNvPr id="48" name="Text 44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中文教学重绘（非 ST 原图）｜AN4776 图8、§2.3</a:t>
            </a:r>
            <a:endParaRPr lang="en-US" sz="11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沿官方结构图读：外部时钟模式 2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ETRF 走专用计数入口；不必占用 TS 选择的 TRGI 路径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14400" y="1847088"/>
            <a:ext cx="187452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C6CCD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RCC / CK_INT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914400" y="2743200"/>
            <a:ext cx="64008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828800" y="2743200"/>
            <a:ext cx="233172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7A7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极性 / 边沿 / ETPS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4434840" y="2743200"/>
            <a:ext cx="1143000" cy="48463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ETF 滤波</a:t>
            </a:r>
            <a:endParaRPr lang="en-US" sz="1700" dirty="0"/>
          </a:p>
        </p:txBody>
      </p:sp>
      <p:sp>
        <p:nvSpPr>
          <p:cNvPr id="10" name="Shape 6"/>
          <p:cNvSpPr/>
          <p:nvPr/>
        </p:nvSpPr>
        <p:spPr>
          <a:xfrm>
            <a:off x="1554480" y="2980944"/>
            <a:ext cx="274320" cy="0"/>
          </a:xfrm>
          <a:prstGeom prst="line">
            <a:avLst/>
          </a:prstGeom>
          <a:noFill/>
          <a:ln w="30480">
            <a:solidFill>
              <a:srgbClr val="227A72"/>
            </a:solidFill>
            <a:prstDash val="solid"/>
            <a:headEnd type="none"/>
            <a:tailEnd type="triangle"/>
          </a:ln>
        </p:spPr>
      </p:sp>
      <p:sp>
        <p:nvSpPr>
          <p:cNvPr id="11" name="Shape 7"/>
          <p:cNvSpPr/>
          <p:nvPr/>
        </p:nvSpPr>
        <p:spPr>
          <a:xfrm>
            <a:off x="4160520" y="2980944"/>
            <a:ext cx="274320" cy="0"/>
          </a:xfrm>
          <a:prstGeom prst="line">
            <a:avLst/>
          </a:prstGeom>
          <a:noFill/>
          <a:ln w="30480">
            <a:solidFill>
              <a:srgbClr val="227A72"/>
            </a:solidFill>
            <a:prstDash val="solid"/>
            <a:headEnd type="none"/>
            <a:tailEnd type="triangle"/>
          </a:ln>
        </p:spPr>
      </p:sp>
      <p:sp>
        <p:nvSpPr>
          <p:cNvPr id="12" name="Text 8"/>
          <p:cNvSpPr/>
          <p:nvPr/>
        </p:nvSpPr>
        <p:spPr>
          <a:xfrm>
            <a:off x="914400" y="3739896"/>
            <a:ext cx="324612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3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ITR0…3：其他 TIM 的 TRGO</a:t>
            </a:r>
            <a:endParaRPr lang="en-US" sz="1730" dirty="0"/>
          </a:p>
        </p:txBody>
      </p:sp>
      <p:sp>
        <p:nvSpPr>
          <p:cNvPr id="13" name="Text 9"/>
          <p:cNvSpPr/>
          <p:nvPr/>
        </p:nvSpPr>
        <p:spPr>
          <a:xfrm>
            <a:off x="914400" y="4700016"/>
            <a:ext cx="3246120" cy="786384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62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 / TI2 → 滤波与极性</a:t>
            </a:r>
            <a:endParaRPr lang="en-US" sz="1620" dirty="0"/>
          </a:p>
          <a:p>
            <a:pPr marL="0" indent="0" algn="ctr">
              <a:buNone/>
            </a:pPr>
            <a:r>
              <a:rPr lang="en-US" sz="162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TI1FP1 / TI2FP2 / TI1F_ED</a:t>
            </a:r>
            <a:endParaRPr lang="en-US" sz="1620" dirty="0"/>
          </a:p>
        </p:txBody>
      </p:sp>
      <p:sp>
        <p:nvSpPr>
          <p:cNvPr id="14" name="Text 10"/>
          <p:cNvSpPr/>
          <p:nvPr/>
        </p:nvSpPr>
        <p:spPr>
          <a:xfrm>
            <a:off x="4919472" y="3703320"/>
            <a:ext cx="941832" cy="1426464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600" dirty="0">
                <a:solidFill>
                  <a:srgbClr val="C6CCD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dirty="0">
                <a:solidFill>
                  <a:srgbClr val="C6CCD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输入选择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5577840" y="2980944"/>
            <a:ext cx="402336" cy="0"/>
          </a:xfrm>
          <a:prstGeom prst="line">
            <a:avLst/>
          </a:prstGeom>
          <a:noFill/>
          <a:ln w="30480">
            <a:solidFill>
              <a:srgbClr val="227A72"/>
            </a:solidFill>
            <a:prstDash val="solid"/>
            <a:headEnd type="none"/>
            <a:tailEnd type="none"/>
          </a:ln>
        </p:spPr>
      </p:sp>
      <p:sp>
        <p:nvSpPr>
          <p:cNvPr id="16" name="Shape 12"/>
          <p:cNvSpPr/>
          <p:nvPr/>
        </p:nvSpPr>
        <p:spPr>
          <a:xfrm>
            <a:off x="5980176" y="2276856"/>
            <a:ext cx="0" cy="704088"/>
          </a:xfrm>
          <a:prstGeom prst="line">
            <a:avLst/>
          </a:prstGeom>
          <a:noFill/>
          <a:ln w="30480">
            <a:solidFill>
              <a:srgbClr val="227A72"/>
            </a:solidFill>
            <a:prstDash val="solid"/>
            <a:headEnd type="none"/>
            <a:tailEnd type="none"/>
          </a:ln>
        </p:spPr>
      </p:sp>
      <p:sp>
        <p:nvSpPr>
          <p:cNvPr id="17" name="Shape 13"/>
          <p:cNvSpPr/>
          <p:nvPr/>
        </p:nvSpPr>
        <p:spPr>
          <a:xfrm>
            <a:off x="5980176" y="2276856"/>
            <a:ext cx="448056" cy="0"/>
          </a:xfrm>
          <a:prstGeom prst="line">
            <a:avLst/>
          </a:prstGeom>
          <a:noFill/>
          <a:ln w="30480">
            <a:solidFill>
              <a:srgbClr val="227A72"/>
            </a:solidFill>
            <a:prstDash val="solid"/>
            <a:headEnd type="none"/>
            <a:tailEnd type="triangle"/>
          </a:ln>
        </p:spPr>
      </p:sp>
      <p:sp>
        <p:nvSpPr>
          <p:cNvPr id="18" name="Text 14"/>
          <p:cNvSpPr/>
          <p:nvPr/>
        </p:nvSpPr>
        <p:spPr>
          <a:xfrm>
            <a:off x="4581144" y="2468880"/>
            <a:ext cx="17373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80" dirty="0">
                <a:solidFill>
                  <a:srgbClr val="227A7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ETRF → ECE</a:t>
            </a:r>
            <a:endParaRPr lang="en-US" sz="1280" dirty="0"/>
          </a:p>
        </p:txBody>
      </p:sp>
      <p:sp>
        <p:nvSpPr>
          <p:cNvPr id="19" name="Shape 15"/>
          <p:cNvSpPr/>
          <p:nvPr/>
        </p:nvSpPr>
        <p:spPr>
          <a:xfrm>
            <a:off x="5577840" y="2980944"/>
            <a:ext cx="173736" cy="0"/>
          </a:xfrm>
          <a:prstGeom prst="line">
            <a:avLst/>
          </a:prstGeom>
          <a:noFill/>
          <a:ln w="2032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20" name="Shape 16"/>
          <p:cNvSpPr/>
          <p:nvPr/>
        </p:nvSpPr>
        <p:spPr>
          <a:xfrm>
            <a:off x="5751576" y="2980944"/>
            <a:ext cx="0" cy="448056"/>
          </a:xfrm>
          <a:prstGeom prst="line">
            <a:avLst/>
          </a:prstGeom>
          <a:noFill/>
          <a:ln w="2032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21" name="Shape 17"/>
          <p:cNvSpPr/>
          <p:nvPr/>
        </p:nvSpPr>
        <p:spPr>
          <a:xfrm>
            <a:off x="5358384" y="3429000"/>
            <a:ext cx="393192" cy="0"/>
          </a:xfrm>
          <a:prstGeom prst="line">
            <a:avLst/>
          </a:prstGeom>
          <a:noFill/>
          <a:ln w="2032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22" name="Shape 18"/>
          <p:cNvSpPr/>
          <p:nvPr/>
        </p:nvSpPr>
        <p:spPr>
          <a:xfrm>
            <a:off x="5358384" y="3429000"/>
            <a:ext cx="0" cy="274320"/>
          </a:xfrm>
          <a:prstGeom prst="line">
            <a:avLst/>
          </a:prstGeom>
          <a:noFill/>
          <a:ln w="2032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23" name="Shape 19"/>
          <p:cNvSpPr/>
          <p:nvPr/>
        </p:nvSpPr>
        <p:spPr>
          <a:xfrm>
            <a:off x="4160520" y="4005072"/>
            <a:ext cx="758952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24" name="Shape 20"/>
          <p:cNvSpPr/>
          <p:nvPr/>
        </p:nvSpPr>
        <p:spPr>
          <a:xfrm>
            <a:off x="4160520" y="5084064"/>
            <a:ext cx="484632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25" name="Shape 21"/>
          <p:cNvSpPr/>
          <p:nvPr/>
        </p:nvSpPr>
        <p:spPr>
          <a:xfrm>
            <a:off x="4645152" y="4736592"/>
            <a:ext cx="0" cy="347472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26" name="Shape 22"/>
          <p:cNvSpPr/>
          <p:nvPr/>
        </p:nvSpPr>
        <p:spPr>
          <a:xfrm>
            <a:off x="4645152" y="4736592"/>
            <a:ext cx="274320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27" name="Text 23"/>
          <p:cNvSpPr/>
          <p:nvPr/>
        </p:nvSpPr>
        <p:spPr>
          <a:xfrm>
            <a:off x="6428232" y="1856232"/>
            <a:ext cx="1673352" cy="786384"/>
          </a:xfrm>
          <a:prstGeom prst="rect">
            <a:avLst/>
          </a:prstGeom>
          <a:solidFill>
            <a:srgbClr val="EFF6FA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时钟与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计数控制</a:t>
            </a:r>
            <a:endParaRPr lang="en-US" sz="1800" dirty="0"/>
          </a:p>
        </p:txBody>
      </p:sp>
      <p:sp>
        <p:nvSpPr>
          <p:cNvPr id="28" name="Shape 24"/>
          <p:cNvSpPr/>
          <p:nvPr/>
        </p:nvSpPr>
        <p:spPr>
          <a:xfrm>
            <a:off x="2788920" y="2089404"/>
            <a:ext cx="3639312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29" name="Text 25"/>
          <p:cNvSpPr/>
          <p:nvPr/>
        </p:nvSpPr>
        <p:spPr>
          <a:xfrm>
            <a:off x="6428232" y="3794760"/>
            <a:ext cx="1673352" cy="896112"/>
          </a:xfrm>
          <a:prstGeom prst="rect">
            <a:avLst/>
          </a:prstGeom>
          <a:solidFill>
            <a:srgbClr val="FCF3F3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从模式控制器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SMS</a:t>
            </a:r>
            <a:endParaRPr lang="en-US" sz="1800" dirty="0"/>
          </a:p>
        </p:txBody>
      </p:sp>
      <p:sp>
        <p:nvSpPr>
          <p:cNvPr id="30" name="Shape 26"/>
          <p:cNvSpPr/>
          <p:nvPr/>
        </p:nvSpPr>
        <p:spPr>
          <a:xfrm>
            <a:off x="5861304" y="4270248"/>
            <a:ext cx="566928" cy="0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31" name="Text 27"/>
          <p:cNvSpPr/>
          <p:nvPr/>
        </p:nvSpPr>
        <p:spPr>
          <a:xfrm>
            <a:off x="5888736" y="391363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C6CCD0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TRGI</a:t>
            </a:r>
            <a:endParaRPr lang="en-US" sz="1250" dirty="0"/>
          </a:p>
        </p:txBody>
      </p:sp>
      <p:sp>
        <p:nvSpPr>
          <p:cNvPr id="32" name="Shape 28"/>
          <p:cNvSpPr/>
          <p:nvPr/>
        </p:nvSpPr>
        <p:spPr>
          <a:xfrm>
            <a:off x="7251192" y="2642616"/>
            <a:ext cx="0" cy="1152144"/>
          </a:xfrm>
          <a:prstGeom prst="line">
            <a:avLst/>
          </a:prstGeom>
          <a:noFill/>
          <a:ln w="3048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33" name="Text 29"/>
          <p:cNvSpPr/>
          <p:nvPr/>
        </p:nvSpPr>
        <p:spPr>
          <a:xfrm>
            <a:off x="7461504" y="3081528"/>
            <a:ext cx="1764792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计数 / 复位 / 使能</a:t>
            </a:r>
            <a:endParaRPr lang="en-US" sz="1250" dirty="0"/>
          </a:p>
        </p:txBody>
      </p:sp>
      <p:sp>
        <p:nvSpPr>
          <p:cNvPr id="34" name="Text 30"/>
          <p:cNvSpPr/>
          <p:nvPr/>
        </p:nvSpPr>
        <p:spPr>
          <a:xfrm>
            <a:off x="8558784" y="2020824"/>
            <a:ext cx="91440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</a:t>
            </a:r>
            <a:endParaRPr lang="en-US" sz="1800" dirty="0"/>
          </a:p>
        </p:txBody>
      </p:sp>
      <p:sp>
        <p:nvSpPr>
          <p:cNvPr id="35" name="Text 31"/>
          <p:cNvSpPr/>
          <p:nvPr/>
        </p:nvSpPr>
        <p:spPr>
          <a:xfrm>
            <a:off x="9948672" y="2020824"/>
            <a:ext cx="987552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1800" dirty="0"/>
          </a:p>
        </p:txBody>
      </p:sp>
      <p:sp>
        <p:nvSpPr>
          <p:cNvPr id="36" name="Shape 32"/>
          <p:cNvSpPr/>
          <p:nvPr/>
        </p:nvSpPr>
        <p:spPr>
          <a:xfrm>
            <a:off x="8101584" y="2276856"/>
            <a:ext cx="457200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37" name="Shape 33"/>
          <p:cNvSpPr/>
          <p:nvPr/>
        </p:nvSpPr>
        <p:spPr>
          <a:xfrm>
            <a:off x="9473184" y="2276856"/>
            <a:ext cx="475488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38" name="Text 34"/>
          <p:cNvSpPr/>
          <p:nvPr/>
        </p:nvSpPr>
        <p:spPr>
          <a:xfrm>
            <a:off x="8174736" y="2615184"/>
            <a:ext cx="77724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CK_PSC</a:t>
            </a:r>
            <a:endParaRPr lang="en-US" sz="1150" dirty="0"/>
          </a:p>
        </p:txBody>
      </p:sp>
      <p:sp>
        <p:nvSpPr>
          <p:cNvPr id="39" name="Text 35"/>
          <p:cNvSpPr/>
          <p:nvPr/>
        </p:nvSpPr>
        <p:spPr>
          <a:xfrm>
            <a:off x="9464040" y="2615184"/>
            <a:ext cx="786384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CK_CNT</a:t>
            </a:r>
            <a:endParaRPr lang="en-US" sz="1150" dirty="0"/>
          </a:p>
        </p:txBody>
      </p:sp>
      <p:sp>
        <p:nvSpPr>
          <p:cNvPr id="40" name="Text 36"/>
          <p:cNvSpPr/>
          <p:nvPr/>
        </p:nvSpPr>
        <p:spPr>
          <a:xfrm>
            <a:off x="9948672" y="3063240"/>
            <a:ext cx="987552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ARR</a:t>
            </a:r>
            <a:endParaRPr lang="en-US" sz="1800" dirty="0"/>
          </a:p>
        </p:txBody>
      </p:sp>
      <p:sp>
        <p:nvSpPr>
          <p:cNvPr id="41" name="Shape 37"/>
          <p:cNvSpPr/>
          <p:nvPr/>
        </p:nvSpPr>
        <p:spPr>
          <a:xfrm>
            <a:off x="10442448" y="2523744"/>
            <a:ext cx="0" cy="539496"/>
          </a:xfrm>
          <a:prstGeom prst="line">
            <a:avLst/>
          </a:prstGeom>
          <a:noFill/>
          <a:ln w="20320">
            <a:solidFill>
              <a:srgbClr val="60666B"/>
            </a:solidFill>
            <a:prstDash val="solid"/>
            <a:headEnd type="none"/>
            <a:tailEnd type="triangle"/>
          </a:ln>
        </p:spPr>
      </p:sp>
      <p:sp>
        <p:nvSpPr>
          <p:cNvPr id="42" name="Text 38"/>
          <p:cNvSpPr/>
          <p:nvPr/>
        </p:nvSpPr>
        <p:spPr>
          <a:xfrm>
            <a:off x="9820656" y="3566160"/>
            <a:ext cx="1280160" cy="2651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计数上限</a:t>
            </a:r>
            <a:endParaRPr lang="en-US" sz="1300" dirty="0"/>
          </a:p>
        </p:txBody>
      </p:sp>
      <p:sp>
        <p:nvSpPr>
          <p:cNvPr id="43" name="Text 39"/>
          <p:cNvSpPr/>
          <p:nvPr/>
        </p:nvSpPr>
        <p:spPr>
          <a:xfrm>
            <a:off x="8458200" y="4279392"/>
            <a:ext cx="2633472" cy="1005840"/>
          </a:xfrm>
          <a:prstGeom prst="rect">
            <a:avLst/>
          </a:prstGeom>
          <a:solidFill>
            <a:srgbClr val="F5F6F7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 与 CCRx 比较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→ OCxREF / PWM 输出</a:t>
            </a:r>
            <a:endParaRPr lang="en-US" sz="1800" dirty="0"/>
          </a:p>
        </p:txBody>
      </p:sp>
      <p:sp>
        <p:nvSpPr>
          <p:cNvPr id="44" name="Shape 40"/>
          <p:cNvSpPr/>
          <p:nvPr/>
        </p:nvSpPr>
        <p:spPr>
          <a:xfrm>
            <a:off x="10936224" y="2276856"/>
            <a:ext cx="292608" cy="0"/>
          </a:xfrm>
          <a:prstGeom prst="line">
            <a:avLst/>
          </a:prstGeom>
          <a:noFill/>
          <a:ln w="20320">
            <a:solidFill>
              <a:srgbClr val="60666B"/>
            </a:solidFill>
            <a:prstDash val="solid"/>
            <a:headEnd type="none"/>
            <a:tailEnd type="none"/>
          </a:ln>
        </p:spPr>
      </p:sp>
      <p:sp>
        <p:nvSpPr>
          <p:cNvPr id="45" name="Shape 41"/>
          <p:cNvSpPr/>
          <p:nvPr/>
        </p:nvSpPr>
        <p:spPr>
          <a:xfrm>
            <a:off x="11228832" y="2276856"/>
            <a:ext cx="0" cy="2505456"/>
          </a:xfrm>
          <a:prstGeom prst="line">
            <a:avLst/>
          </a:prstGeom>
          <a:noFill/>
          <a:ln w="20320">
            <a:solidFill>
              <a:srgbClr val="60666B"/>
            </a:solidFill>
            <a:prstDash val="solid"/>
            <a:headEnd type="none"/>
            <a:tailEnd type="none"/>
          </a:ln>
        </p:spPr>
      </p:sp>
      <p:sp>
        <p:nvSpPr>
          <p:cNvPr id="46" name="Shape 42"/>
          <p:cNvSpPr/>
          <p:nvPr/>
        </p:nvSpPr>
        <p:spPr>
          <a:xfrm>
            <a:off x="11091672" y="4782312"/>
            <a:ext cx="137160" cy="0"/>
          </a:xfrm>
          <a:prstGeom prst="line">
            <a:avLst/>
          </a:prstGeom>
          <a:noFill/>
          <a:ln w="20320">
            <a:solidFill>
              <a:srgbClr val="60666B"/>
            </a:solidFill>
            <a:prstDash val="solid"/>
            <a:headEnd type="none"/>
            <a:tailEnd type="triangle"/>
          </a:ln>
        </p:spPr>
      </p:sp>
      <p:sp>
        <p:nvSpPr>
          <p:cNvPr id="47" name="Text 43"/>
          <p:cNvSpPr/>
          <p:nvPr/>
        </p:nvSpPr>
        <p:spPr>
          <a:xfrm>
            <a:off x="877824" y="5760720"/>
            <a:ext cx="10469880" cy="502920"/>
          </a:xfrm>
          <a:prstGeom prst="rect">
            <a:avLst/>
          </a:prstGeom>
          <a:solidFill>
            <a:srgbClr val="EFF6FA"/>
          </a:solidFill>
          <a:ln w="12700">
            <a:solidFill>
              <a:srgbClr val="227A72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227A7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ECE=1 选择 ETRF 作为外部计数来源；TRGI 可以承担另一种控制作用。</a:t>
            </a:r>
            <a:endParaRPr lang="en-US" sz="1820" dirty="0"/>
          </a:p>
        </p:txBody>
      </p:sp>
      <p:sp>
        <p:nvSpPr>
          <p:cNvPr id="48" name="Text 44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中文教学重绘（非 ST 原图）｜AN4776 图8、§2.4–2.5</a:t>
            </a:r>
            <a:endParaRPr lang="en-US" sz="11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矩形 71"/>
          <p:cNvSpPr/>
          <p:nvPr/>
        </p:nvSpPr>
        <p:spPr>
          <a:xfrm>
            <a:off x="349953" y="1230500"/>
            <a:ext cx="11571113" cy="497839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5482349" y="1789616"/>
            <a:ext cx="4049204" cy="2558542"/>
          </a:xfrm>
          <a:prstGeom prst="rect">
            <a:avLst/>
          </a:prstGeom>
          <a:solidFill>
            <a:srgbClr val="FF3FF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/>
              <a:t>    时基单元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定时中断基本结构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937093" y="1806902"/>
            <a:ext cx="770796" cy="3673174"/>
          </a:xfrm>
          <a:prstGeom prst="rect">
            <a:avLst/>
          </a:prstGeom>
          <a:solidFill>
            <a:srgbClr val="009999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NVIC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673261" y="2156793"/>
            <a:ext cx="1476274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ARR</a:t>
            </a:r>
            <a:endParaRPr lang="en-US" altLang="zh-CN"/>
          </a:p>
          <a:p>
            <a:pPr algn="ctr"/>
            <a:r>
              <a:rPr lang="zh-CN" altLang="en-US"/>
              <a:t>自动重装器</a:t>
            </a:r>
            <a:endParaRPr lang="en-US" altLang="zh-CN"/>
          </a:p>
        </p:txBody>
      </p:sp>
      <p:sp>
        <p:nvSpPr>
          <p:cNvPr id="8" name="矩形 7"/>
          <p:cNvSpPr/>
          <p:nvPr/>
        </p:nvSpPr>
        <p:spPr>
          <a:xfrm>
            <a:off x="1569239" y="2928959"/>
            <a:ext cx="1396065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ETR</a:t>
            </a:r>
            <a:endParaRPr lang="en-US" altLang="zh-CN"/>
          </a:p>
          <a:p>
            <a:pPr algn="ctr"/>
            <a:r>
              <a:rPr lang="zh-CN" altLang="en-US"/>
              <a:t>外部时钟</a:t>
            </a:r>
            <a:endParaRPr lang="en-US" altLang="zh-CN"/>
          </a:p>
        </p:txBody>
      </p:sp>
      <p:sp>
        <p:nvSpPr>
          <p:cNvPr id="9" name="矩形 8"/>
          <p:cNvSpPr/>
          <p:nvPr/>
        </p:nvSpPr>
        <p:spPr>
          <a:xfrm>
            <a:off x="1569240" y="3724513"/>
            <a:ext cx="1396066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ITRx</a:t>
            </a:r>
            <a:endParaRPr lang="en-US" altLang="zh-CN"/>
          </a:p>
          <a:p>
            <a:pPr algn="ctr"/>
            <a:r>
              <a:rPr lang="zh-CN" altLang="en-US"/>
              <a:t>其他定时器</a:t>
            </a:r>
            <a:endParaRPr lang="en-US" altLang="zh-CN"/>
          </a:p>
        </p:txBody>
      </p:sp>
      <p:sp>
        <p:nvSpPr>
          <p:cNvPr id="10" name="矩形 9"/>
          <p:cNvSpPr/>
          <p:nvPr/>
        </p:nvSpPr>
        <p:spPr>
          <a:xfrm>
            <a:off x="1569239" y="4519043"/>
            <a:ext cx="1396067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TIx</a:t>
            </a:r>
            <a:endParaRPr lang="en-US" altLang="zh-CN"/>
          </a:p>
          <a:p>
            <a:pPr algn="ctr"/>
            <a:r>
              <a:rPr lang="zh-CN" altLang="en-US"/>
              <a:t>捕获通道</a:t>
            </a:r>
            <a:endParaRPr lang="en-US" altLang="zh-CN"/>
          </a:p>
        </p:txBody>
      </p:sp>
      <p:sp>
        <p:nvSpPr>
          <p:cNvPr id="20" name="矩形 19"/>
          <p:cNvSpPr/>
          <p:nvPr/>
        </p:nvSpPr>
        <p:spPr>
          <a:xfrm>
            <a:off x="1569239" y="2131153"/>
            <a:ext cx="1396065" cy="640936"/>
          </a:xfrm>
          <a:prstGeom prst="rect">
            <a:avLst/>
          </a:prstGeom>
          <a:solidFill>
            <a:srgbClr val="FF656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RCC</a:t>
            </a:r>
            <a:endParaRPr lang="en-US" altLang="zh-CN"/>
          </a:p>
          <a:p>
            <a:pPr algn="ctr"/>
            <a:r>
              <a:rPr lang="zh-CN" altLang="en-US"/>
              <a:t>内部时钟</a:t>
            </a:r>
            <a:endParaRPr lang="en-US" altLang="zh-CN"/>
          </a:p>
        </p:txBody>
      </p:sp>
      <p:sp>
        <p:nvSpPr>
          <p:cNvPr id="58" name="矩形 57"/>
          <p:cNvSpPr/>
          <p:nvPr/>
        </p:nvSpPr>
        <p:spPr>
          <a:xfrm>
            <a:off x="7673259" y="3305997"/>
            <a:ext cx="1476274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CNT</a:t>
            </a:r>
            <a:endParaRPr lang="en-US" altLang="zh-CN"/>
          </a:p>
          <a:p>
            <a:pPr algn="ctr"/>
            <a:r>
              <a:rPr lang="zh-CN" altLang="en-US"/>
              <a:t>计数器</a:t>
            </a:r>
            <a:endParaRPr lang="en-US" altLang="zh-CN"/>
          </a:p>
        </p:txBody>
      </p:sp>
      <p:sp>
        <p:nvSpPr>
          <p:cNvPr id="59" name="矩形 58"/>
          <p:cNvSpPr/>
          <p:nvPr/>
        </p:nvSpPr>
        <p:spPr>
          <a:xfrm>
            <a:off x="5844212" y="3305998"/>
            <a:ext cx="1476273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PSC</a:t>
            </a:r>
            <a:endParaRPr lang="en-US" altLang="zh-CN"/>
          </a:p>
          <a:p>
            <a:pPr algn="ctr"/>
            <a:r>
              <a:rPr lang="zh-CN" altLang="en-US"/>
              <a:t>预分频器</a:t>
            </a:r>
            <a:endParaRPr lang="en-US" altLang="zh-CN"/>
          </a:p>
        </p:txBody>
      </p:sp>
      <p:sp>
        <p:nvSpPr>
          <p:cNvPr id="2" name="梯形 1"/>
          <p:cNvSpPr/>
          <p:nvPr/>
        </p:nvSpPr>
        <p:spPr>
          <a:xfrm rot="5400000">
            <a:off x="3089346" y="3864913"/>
            <a:ext cx="1013576" cy="360134"/>
          </a:xfrm>
          <a:prstGeom prst="trapezoid">
            <a:avLst/>
          </a:prstGeom>
          <a:solidFill>
            <a:srgbClr val="C1AD35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梯形 12"/>
          <p:cNvSpPr/>
          <p:nvPr/>
        </p:nvSpPr>
        <p:spPr>
          <a:xfrm rot="5400000">
            <a:off x="2673858" y="3083825"/>
            <a:ext cx="3835398" cy="1119334"/>
          </a:xfrm>
          <a:prstGeom prst="trapezoid">
            <a:avLst/>
          </a:prstGeom>
          <a:solidFill>
            <a:srgbClr val="C1A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/>
              <a:t>内部时</a:t>
            </a:r>
            <a:endParaRPr lang="en-US" altLang="zh-CN"/>
          </a:p>
          <a:p>
            <a:pPr algn="ctr"/>
            <a:r>
              <a:rPr lang="zh-CN" altLang="en-US"/>
              <a:t>钟模式</a:t>
            </a:r>
            <a:endParaRPr lang="en-US" altLang="zh-CN"/>
          </a:p>
          <a:p>
            <a:pPr algn="ctr"/>
            <a:endParaRPr lang="en-US" altLang="zh-CN"/>
          </a:p>
          <a:p>
            <a:pPr algn="ctr"/>
            <a:r>
              <a:rPr lang="zh-CN" altLang="en-US"/>
              <a:t>外部时</a:t>
            </a:r>
            <a:endParaRPr lang="en-US" altLang="zh-CN"/>
          </a:p>
          <a:p>
            <a:pPr algn="ctr"/>
            <a:r>
              <a:rPr lang="zh-CN" altLang="en-US"/>
              <a:t>钟模式</a:t>
            </a:r>
            <a:r>
              <a:rPr lang="en-US" altLang="zh-CN"/>
              <a:t>2</a:t>
            </a:r>
            <a:endParaRPr lang="en-US" altLang="zh-CN"/>
          </a:p>
          <a:p>
            <a:pPr algn="ctr"/>
            <a:endParaRPr lang="en-US" altLang="zh-CN"/>
          </a:p>
          <a:p>
            <a:pPr algn="ctr"/>
            <a:r>
              <a:rPr lang="zh-CN" altLang="en-US"/>
              <a:t>外部时</a:t>
            </a:r>
            <a:endParaRPr lang="en-US" altLang="zh-CN"/>
          </a:p>
          <a:p>
            <a:pPr algn="ctr"/>
            <a:r>
              <a:rPr lang="zh-CN" altLang="en-US"/>
              <a:t>钟模式</a:t>
            </a:r>
            <a:r>
              <a:rPr lang="en-US" altLang="zh-CN"/>
              <a:t>1</a:t>
            </a:r>
            <a:endParaRPr lang="en-US" altLang="zh-CN"/>
          </a:p>
          <a:p>
            <a:pPr algn="ctr"/>
            <a:endParaRPr lang="en-US" altLang="zh-CN"/>
          </a:p>
          <a:p>
            <a:pPr algn="ctr"/>
            <a:r>
              <a:rPr lang="zh-CN" altLang="en-US"/>
              <a:t>编码器</a:t>
            </a:r>
            <a:endParaRPr lang="en-US" altLang="zh-CN"/>
          </a:p>
          <a:p>
            <a:pPr algn="ctr"/>
            <a:r>
              <a:rPr lang="zh-CN" altLang="en-US"/>
              <a:t>模式</a:t>
            </a:r>
            <a:endParaRPr lang="zh-CN" altLang="en-US"/>
          </a:p>
        </p:txBody>
      </p:sp>
      <p:cxnSp>
        <p:nvCxnSpPr>
          <p:cNvPr id="7" name="直接箭头连接符 6"/>
          <p:cNvCxnSpPr>
            <a:stCxn id="8" idx="3"/>
          </p:cNvCxnSpPr>
          <p:nvPr/>
        </p:nvCxnSpPr>
        <p:spPr>
          <a:xfrm>
            <a:off x="2965304" y="3249427"/>
            <a:ext cx="106658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>
            <a:stCxn id="9" idx="3"/>
          </p:cNvCxnSpPr>
          <p:nvPr/>
        </p:nvCxnSpPr>
        <p:spPr>
          <a:xfrm>
            <a:off x="2965306" y="4044981"/>
            <a:ext cx="450761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>
            <a:stCxn id="10" idx="3"/>
          </p:cNvCxnSpPr>
          <p:nvPr/>
        </p:nvCxnSpPr>
        <p:spPr>
          <a:xfrm flipV="1">
            <a:off x="2965306" y="4837287"/>
            <a:ext cx="1066584" cy="222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3776202" y="4044980"/>
            <a:ext cx="25569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V="1">
            <a:off x="2965305" y="2451622"/>
            <a:ext cx="1066585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3118511" y="3249426"/>
            <a:ext cx="0" cy="4393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>
            <a:off x="3118510" y="3688804"/>
            <a:ext cx="29755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3118510" y="4397909"/>
            <a:ext cx="0" cy="4393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>
            <a:off x="3118509" y="4398629"/>
            <a:ext cx="29755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/>
          <p:nvPr/>
        </p:nvCxnSpPr>
        <p:spPr>
          <a:xfrm>
            <a:off x="5151224" y="3643491"/>
            <a:ext cx="69380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>
            <a:endCxn id="58" idx="1"/>
          </p:cNvCxnSpPr>
          <p:nvPr/>
        </p:nvCxnSpPr>
        <p:spPr>
          <a:xfrm flipV="1">
            <a:off x="7320485" y="3643490"/>
            <a:ext cx="352774" cy="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箭头: 上下 53"/>
          <p:cNvSpPr/>
          <p:nvPr/>
        </p:nvSpPr>
        <p:spPr>
          <a:xfrm>
            <a:off x="8268241" y="2831778"/>
            <a:ext cx="308674" cy="474219"/>
          </a:xfrm>
          <a:prstGeom prst="up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506631" y="2928235"/>
            <a:ext cx="764952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GPIO</a:t>
            </a:r>
            <a:endParaRPr lang="en-US" altLang="zh-CN"/>
          </a:p>
        </p:txBody>
      </p:sp>
      <p:cxnSp>
        <p:nvCxnSpPr>
          <p:cNvPr id="60" name="直接箭头连接符 59"/>
          <p:cNvCxnSpPr/>
          <p:nvPr/>
        </p:nvCxnSpPr>
        <p:spPr>
          <a:xfrm>
            <a:off x="1271683" y="3248703"/>
            <a:ext cx="29755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506631" y="4516819"/>
            <a:ext cx="764952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GPIO</a:t>
            </a:r>
            <a:endParaRPr lang="en-US" altLang="zh-CN"/>
          </a:p>
        </p:txBody>
      </p:sp>
      <p:cxnSp>
        <p:nvCxnSpPr>
          <p:cNvPr id="62" name="直接箭头连接符 61"/>
          <p:cNvCxnSpPr/>
          <p:nvPr/>
        </p:nvCxnSpPr>
        <p:spPr>
          <a:xfrm>
            <a:off x="1271683" y="4837287"/>
            <a:ext cx="29755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9843131" y="1806902"/>
            <a:ext cx="770796" cy="3673174"/>
          </a:xfrm>
          <a:prstGeom prst="rect">
            <a:avLst/>
          </a:prstGeom>
          <a:solidFill>
            <a:srgbClr val="009999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中断</a:t>
            </a:r>
            <a:endParaRPr lang="en-US" altLang="zh-CN"/>
          </a:p>
          <a:p>
            <a:pPr algn="ctr"/>
            <a:r>
              <a:rPr lang="zh-CN" altLang="en-US"/>
              <a:t>输出</a:t>
            </a:r>
            <a:endParaRPr lang="en-US" altLang="zh-CN"/>
          </a:p>
          <a:p>
            <a:pPr algn="ctr"/>
            <a:r>
              <a:rPr lang="zh-CN" altLang="en-US"/>
              <a:t>控制</a:t>
            </a:r>
            <a:endParaRPr lang="zh-CN" altLang="en-US"/>
          </a:p>
        </p:txBody>
      </p:sp>
      <p:cxnSp>
        <p:nvCxnSpPr>
          <p:cNvPr id="64" name="直接箭头连接符 63"/>
          <p:cNvCxnSpPr/>
          <p:nvPr/>
        </p:nvCxnSpPr>
        <p:spPr>
          <a:xfrm>
            <a:off x="8503890" y="3071993"/>
            <a:ext cx="133924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/>
          <p:cNvCxnSpPr>
            <a:stCxn id="63" idx="3"/>
            <a:endCxn id="5" idx="1"/>
          </p:cNvCxnSpPr>
          <p:nvPr/>
        </p:nvCxnSpPr>
        <p:spPr>
          <a:xfrm>
            <a:off x="10613927" y="3643489"/>
            <a:ext cx="32316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6938939" y="4800192"/>
            <a:ext cx="1472457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运行控制</a:t>
            </a:r>
            <a:endParaRPr lang="en-US" altLang="zh-CN"/>
          </a:p>
        </p:txBody>
      </p:sp>
      <p:sp>
        <p:nvSpPr>
          <p:cNvPr id="77" name="箭头: 右 76"/>
          <p:cNvSpPr/>
          <p:nvPr/>
        </p:nvSpPr>
        <p:spPr>
          <a:xfrm rot="16200000">
            <a:off x="7447242" y="4419375"/>
            <a:ext cx="452034" cy="309600"/>
          </a:xfrm>
          <a:prstGeom prst="rightArrow">
            <a:avLst/>
          </a:prstGeom>
          <a:solidFill>
            <a:srgbClr val="C1A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ETR1 与 ETR2：同一根 ETR，两种接法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数字 1 / 2 指外部时钟路径，不是两根 ETR 引脚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69264" y="2852928"/>
            <a:ext cx="1691640" cy="75895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 引脚</a:t>
            </a:r>
            <a:endParaRPr lang="en-US" sz="2300" dirty="0"/>
          </a:p>
        </p:txBody>
      </p:sp>
      <p:sp>
        <p:nvSpPr>
          <p:cNvPr id="7" name="Text 3"/>
          <p:cNvSpPr/>
          <p:nvPr/>
        </p:nvSpPr>
        <p:spPr>
          <a:xfrm>
            <a:off x="3209544" y="2852928"/>
            <a:ext cx="2633472" cy="758952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极性 / ETPS / ETF</a:t>
            </a:r>
            <a:endParaRPr lang="en-US" sz="2300" dirty="0"/>
          </a:p>
        </p:txBody>
      </p:sp>
      <p:sp>
        <p:nvSpPr>
          <p:cNvPr id="8" name="Shape 4"/>
          <p:cNvSpPr/>
          <p:nvPr/>
        </p:nvSpPr>
        <p:spPr>
          <a:xfrm>
            <a:off x="2660904" y="3236976"/>
            <a:ext cx="548640" cy="0"/>
          </a:xfrm>
          <a:prstGeom prst="line">
            <a:avLst/>
          </a:prstGeom>
          <a:noFill/>
          <a:ln w="30480">
            <a:solidFill>
              <a:srgbClr val="60666B"/>
            </a:solidFill>
            <a:prstDash val="solid"/>
            <a:headEnd type="none"/>
            <a:tailEnd type="triangle"/>
          </a:ln>
        </p:spPr>
      </p:sp>
      <p:sp>
        <p:nvSpPr>
          <p:cNvPr id="9" name="Shape 5"/>
          <p:cNvSpPr/>
          <p:nvPr/>
        </p:nvSpPr>
        <p:spPr>
          <a:xfrm>
            <a:off x="5843016" y="3236976"/>
            <a:ext cx="502920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0" name="Shape 6"/>
          <p:cNvSpPr/>
          <p:nvPr/>
        </p:nvSpPr>
        <p:spPr>
          <a:xfrm>
            <a:off x="6345936" y="2377440"/>
            <a:ext cx="0" cy="859536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1" name="Shape 7"/>
          <p:cNvSpPr/>
          <p:nvPr/>
        </p:nvSpPr>
        <p:spPr>
          <a:xfrm>
            <a:off x="6345936" y="2377440"/>
            <a:ext cx="374904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2" name="Shape 8"/>
          <p:cNvSpPr/>
          <p:nvPr/>
        </p:nvSpPr>
        <p:spPr>
          <a:xfrm>
            <a:off x="5843016" y="3236976"/>
            <a:ext cx="502920" cy="0"/>
          </a:xfrm>
          <a:prstGeom prst="line">
            <a:avLst/>
          </a:prstGeom>
          <a:noFill/>
          <a:ln w="30480">
            <a:solidFill>
              <a:srgbClr val="227A72"/>
            </a:solidFill>
            <a:prstDash val="solid"/>
            <a:headEnd type="none"/>
            <a:tailEnd type="none"/>
          </a:ln>
        </p:spPr>
      </p:sp>
      <p:sp>
        <p:nvSpPr>
          <p:cNvPr id="13" name="Shape 9"/>
          <p:cNvSpPr/>
          <p:nvPr/>
        </p:nvSpPr>
        <p:spPr>
          <a:xfrm>
            <a:off x="6345936" y="3236976"/>
            <a:ext cx="0" cy="914400"/>
          </a:xfrm>
          <a:prstGeom prst="line">
            <a:avLst/>
          </a:prstGeom>
          <a:noFill/>
          <a:ln w="30480">
            <a:solidFill>
              <a:srgbClr val="227A72"/>
            </a:solidFill>
            <a:prstDash val="solid"/>
            <a:headEnd type="none"/>
            <a:tailEnd type="none"/>
          </a:ln>
        </p:spPr>
      </p:sp>
      <p:sp>
        <p:nvSpPr>
          <p:cNvPr id="14" name="Shape 10"/>
          <p:cNvSpPr/>
          <p:nvPr/>
        </p:nvSpPr>
        <p:spPr>
          <a:xfrm>
            <a:off x="6345936" y="4151376"/>
            <a:ext cx="374904" cy="0"/>
          </a:xfrm>
          <a:prstGeom prst="line">
            <a:avLst/>
          </a:prstGeom>
          <a:noFill/>
          <a:ln w="30480">
            <a:solidFill>
              <a:srgbClr val="227A72"/>
            </a:solidFill>
            <a:prstDash val="solid"/>
            <a:headEnd type="none"/>
            <a:tailEnd type="triangle"/>
          </a:ln>
        </p:spPr>
      </p:sp>
      <p:sp>
        <p:nvSpPr>
          <p:cNvPr id="15" name="Text 11"/>
          <p:cNvSpPr/>
          <p:nvPr/>
        </p:nvSpPr>
        <p:spPr>
          <a:xfrm>
            <a:off x="6720840" y="1865376"/>
            <a:ext cx="4334256" cy="1024128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ETR1：TS=ETRF</a:t>
            </a:r>
            <a:endParaRPr lang="en-US" sz="2300" dirty="0"/>
          </a:p>
          <a:p>
            <a:pPr marL="0" indent="0" algn="ctr">
              <a:buNone/>
            </a:pPr>
            <a:r>
              <a:rPr lang="en-US" sz="230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→ TRGI → SMS=111 → PSC</a:t>
            </a:r>
            <a:endParaRPr lang="en-US" sz="2300" dirty="0"/>
          </a:p>
        </p:txBody>
      </p:sp>
      <p:sp>
        <p:nvSpPr>
          <p:cNvPr id="16" name="Text 12"/>
          <p:cNvSpPr/>
          <p:nvPr/>
        </p:nvSpPr>
        <p:spPr>
          <a:xfrm>
            <a:off x="6720840" y="3639312"/>
            <a:ext cx="4334256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227A72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227A7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ETR2：ECE=1</a:t>
            </a:r>
            <a:endParaRPr lang="en-US" sz="2300" dirty="0"/>
          </a:p>
          <a:p>
            <a:pPr marL="0" indent="0" algn="ctr">
              <a:buNone/>
            </a:pPr>
            <a:r>
              <a:rPr lang="en-US" sz="2300" dirty="0">
                <a:solidFill>
                  <a:srgbClr val="227A7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→ 专用时钟入口 → PSC</a:t>
            </a:r>
            <a:endParaRPr lang="en-US" sz="2300" dirty="0"/>
          </a:p>
        </p:txBody>
      </p:sp>
      <p:sp>
        <p:nvSpPr>
          <p:cNvPr id="17" name="Text 13"/>
          <p:cNvSpPr/>
          <p:nvPr/>
        </p:nvSpPr>
        <p:spPr>
          <a:xfrm>
            <a:off x="877824" y="5614416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区别在内部信号怎么走，不在开发板上多了一根引脚。</a:t>
            </a:r>
            <a:endParaRPr lang="en-US" sz="1820" dirty="0"/>
          </a:p>
        </p:txBody>
      </p:sp>
      <p:sp>
        <p:nvSpPr>
          <p:cNvPr id="18" name="Text 14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教学重绘｜AN4776 §2.5；RM0008 的 ECE / TS / SMS 定义</a:t>
            </a:r>
            <a:endParaRPr lang="en-US" sz="115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>
                <a:latin typeface="等线" panose="02010600030101010101" charset="-122"/>
                <a:ea typeface="等线" panose="02010600030101010101" charset="-122"/>
              </a:rPr>
              <a:t>PWMI</a:t>
            </a:r>
            <a:r>
              <a:rPr lang="zh-CN" altLang="en-US" sz="3200">
                <a:latin typeface="等线" panose="02010600030101010101" charset="-122"/>
              </a:rPr>
              <a:t>基本结构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24933" y="1185344"/>
            <a:ext cx="11142133" cy="497839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/>
          <p:cNvSpPr/>
          <p:nvPr/>
        </p:nvSpPr>
        <p:spPr>
          <a:xfrm>
            <a:off x="2519349" y="5098958"/>
            <a:ext cx="8843875" cy="857992"/>
          </a:xfrm>
          <a:prstGeom prst="rect">
            <a:avLst/>
          </a:prstGeom>
          <a:solidFill>
            <a:srgbClr val="FF3FF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/>
          </a:p>
        </p:txBody>
      </p:sp>
      <p:sp>
        <p:nvSpPr>
          <p:cNvPr id="59" name="箭头: 右 58"/>
          <p:cNvSpPr/>
          <p:nvPr/>
        </p:nvSpPr>
        <p:spPr>
          <a:xfrm>
            <a:off x="6861985" y="2096318"/>
            <a:ext cx="452034" cy="309600"/>
          </a:xfrm>
          <a:prstGeom prst="rightArrow">
            <a:avLst/>
          </a:prstGeom>
          <a:solidFill>
            <a:srgbClr val="C1A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314019" y="1541260"/>
            <a:ext cx="4049204" cy="2394708"/>
          </a:xfrm>
          <a:prstGeom prst="rect">
            <a:avLst/>
          </a:prstGeom>
          <a:solidFill>
            <a:srgbClr val="FF3FF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/>
              <a:t>    时基单元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9" name="矩形 8"/>
          <p:cNvSpPr/>
          <p:nvPr/>
        </p:nvSpPr>
        <p:spPr>
          <a:xfrm>
            <a:off x="9504931" y="1908437"/>
            <a:ext cx="1476274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ARR</a:t>
            </a:r>
            <a:endParaRPr lang="en-US" altLang="zh-CN"/>
          </a:p>
          <a:p>
            <a:pPr algn="ctr"/>
            <a:r>
              <a:rPr lang="zh-CN" altLang="en-US"/>
              <a:t>自动重装器</a:t>
            </a:r>
            <a:endParaRPr lang="en-US" altLang="zh-CN"/>
          </a:p>
        </p:txBody>
      </p:sp>
      <p:sp>
        <p:nvSpPr>
          <p:cNvPr id="14" name="矩形 13"/>
          <p:cNvSpPr/>
          <p:nvPr/>
        </p:nvSpPr>
        <p:spPr>
          <a:xfrm>
            <a:off x="9504929" y="3057641"/>
            <a:ext cx="1476274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CNT</a:t>
            </a:r>
            <a:endParaRPr lang="en-US" altLang="zh-CN"/>
          </a:p>
          <a:p>
            <a:pPr algn="ctr"/>
            <a:r>
              <a:rPr lang="zh-CN" altLang="en-US"/>
              <a:t>计数器</a:t>
            </a:r>
            <a:endParaRPr lang="en-US" altLang="zh-CN"/>
          </a:p>
        </p:txBody>
      </p:sp>
      <p:sp>
        <p:nvSpPr>
          <p:cNvPr id="15" name="矩形 14"/>
          <p:cNvSpPr/>
          <p:nvPr/>
        </p:nvSpPr>
        <p:spPr>
          <a:xfrm>
            <a:off x="7675882" y="3057642"/>
            <a:ext cx="1476273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PSC</a:t>
            </a:r>
            <a:endParaRPr lang="en-US" altLang="zh-CN"/>
          </a:p>
          <a:p>
            <a:pPr algn="ctr"/>
            <a:r>
              <a:rPr lang="zh-CN" altLang="en-US"/>
              <a:t>预分频器</a:t>
            </a:r>
            <a:endParaRPr lang="en-US" altLang="zh-CN"/>
          </a:p>
        </p:txBody>
      </p:sp>
      <p:cxnSp>
        <p:nvCxnSpPr>
          <p:cNvPr id="27" name="直接箭头连接符 26"/>
          <p:cNvCxnSpPr/>
          <p:nvPr/>
        </p:nvCxnSpPr>
        <p:spPr>
          <a:xfrm>
            <a:off x="7202236" y="3395135"/>
            <a:ext cx="47446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endCxn id="14" idx="1"/>
          </p:cNvCxnSpPr>
          <p:nvPr/>
        </p:nvCxnSpPr>
        <p:spPr>
          <a:xfrm flipV="1">
            <a:off x="9152155" y="3395134"/>
            <a:ext cx="352774" cy="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2519349" y="4124639"/>
            <a:ext cx="8843875" cy="857992"/>
          </a:xfrm>
          <a:prstGeom prst="rect">
            <a:avLst/>
          </a:prstGeom>
          <a:solidFill>
            <a:srgbClr val="FF3FF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/>
          </a:p>
        </p:txBody>
      </p:sp>
      <p:sp>
        <p:nvSpPr>
          <p:cNvPr id="29" name="箭头: 上下 28"/>
          <p:cNvSpPr/>
          <p:nvPr/>
        </p:nvSpPr>
        <p:spPr>
          <a:xfrm>
            <a:off x="10099911" y="2583422"/>
            <a:ext cx="308674" cy="474219"/>
          </a:xfrm>
          <a:prstGeom prst="up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箭头: 右 104"/>
          <p:cNvSpPr/>
          <p:nvPr/>
        </p:nvSpPr>
        <p:spPr>
          <a:xfrm rot="5400000">
            <a:off x="9788990" y="4315871"/>
            <a:ext cx="1461807" cy="309600"/>
          </a:xfrm>
          <a:prstGeom prst="rightArrow">
            <a:avLst/>
          </a:prstGeom>
          <a:solidFill>
            <a:srgbClr val="BF9000"/>
          </a:solidFill>
          <a:ln>
            <a:solidFill>
              <a:srgbClr val="9367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9514018" y="4227253"/>
            <a:ext cx="1472457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CCR1</a:t>
            </a:r>
            <a:endParaRPr lang="en-US" altLang="zh-CN"/>
          </a:p>
          <a:p>
            <a:pPr algn="ctr"/>
            <a:r>
              <a:rPr lang="zh-CN" altLang="en-US"/>
              <a:t>捕获</a:t>
            </a:r>
            <a:r>
              <a:rPr lang="en-US" altLang="zh-CN"/>
              <a:t>/</a:t>
            </a:r>
            <a:r>
              <a:rPr lang="zh-CN" altLang="en-US"/>
              <a:t>比较器</a:t>
            </a:r>
            <a:endParaRPr lang="en-US" altLang="zh-CN"/>
          </a:p>
        </p:txBody>
      </p:sp>
      <p:sp>
        <p:nvSpPr>
          <p:cNvPr id="54" name="矩形 53"/>
          <p:cNvSpPr/>
          <p:nvPr/>
        </p:nvSpPr>
        <p:spPr>
          <a:xfrm>
            <a:off x="1171357" y="4227253"/>
            <a:ext cx="764952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GPIO</a:t>
            </a:r>
            <a:endParaRPr lang="en-US" altLang="zh-CN"/>
          </a:p>
        </p:txBody>
      </p:sp>
      <p:sp>
        <p:nvSpPr>
          <p:cNvPr id="58" name="矩形 57"/>
          <p:cNvSpPr/>
          <p:nvPr/>
        </p:nvSpPr>
        <p:spPr>
          <a:xfrm>
            <a:off x="5397159" y="1906246"/>
            <a:ext cx="1472457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从模式</a:t>
            </a:r>
            <a:endParaRPr lang="en-US" altLang="zh-CN"/>
          </a:p>
          <a:p>
            <a:pPr algn="ctr"/>
            <a:r>
              <a:rPr lang="en-US" altLang="zh-CN"/>
              <a:t>Reset</a:t>
            </a:r>
            <a:endParaRPr lang="en-US" altLang="zh-CN"/>
          </a:p>
        </p:txBody>
      </p:sp>
      <p:sp>
        <p:nvSpPr>
          <p:cNvPr id="61" name="矩形 60"/>
          <p:cNvSpPr/>
          <p:nvPr/>
        </p:nvSpPr>
        <p:spPr>
          <a:xfrm>
            <a:off x="2868870" y="4227253"/>
            <a:ext cx="1080000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滤波器</a:t>
            </a:r>
            <a:endParaRPr lang="en-US" altLang="zh-CN"/>
          </a:p>
        </p:txBody>
      </p:sp>
      <p:sp>
        <p:nvSpPr>
          <p:cNvPr id="62" name="矩形 61"/>
          <p:cNvSpPr/>
          <p:nvPr/>
        </p:nvSpPr>
        <p:spPr>
          <a:xfrm>
            <a:off x="4454820" y="4227253"/>
            <a:ext cx="1472457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边沿检测</a:t>
            </a:r>
            <a:endParaRPr lang="en-US" altLang="zh-CN"/>
          </a:p>
          <a:p>
            <a:pPr algn="ctr"/>
            <a:r>
              <a:rPr lang="zh-CN" altLang="en-US"/>
              <a:t>极性选择</a:t>
            </a:r>
            <a:endParaRPr lang="en-US" altLang="zh-CN"/>
          </a:p>
        </p:txBody>
      </p:sp>
      <p:sp>
        <p:nvSpPr>
          <p:cNvPr id="63" name="箭头: 右 62"/>
          <p:cNvSpPr/>
          <p:nvPr/>
        </p:nvSpPr>
        <p:spPr>
          <a:xfrm rot="5400000">
            <a:off x="9784054" y="3828710"/>
            <a:ext cx="487490" cy="309600"/>
          </a:xfrm>
          <a:prstGeom prst="rightArrow">
            <a:avLst/>
          </a:prstGeom>
          <a:solidFill>
            <a:srgbClr val="BF9000"/>
          </a:solidFill>
          <a:ln>
            <a:solidFill>
              <a:srgbClr val="9367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梯形 63"/>
          <p:cNvSpPr/>
          <p:nvPr/>
        </p:nvSpPr>
        <p:spPr>
          <a:xfrm rot="5400000">
            <a:off x="7201485" y="4370674"/>
            <a:ext cx="625338" cy="365923"/>
          </a:xfrm>
          <a:prstGeom prst="trapezoid">
            <a:avLst/>
          </a:prstGeom>
          <a:solidFill>
            <a:srgbClr val="C1A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zh-CN" altLang="en-US"/>
          </a:p>
        </p:txBody>
      </p:sp>
      <p:cxnSp>
        <p:nvCxnSpPr>
          <p:cNvPr id="65" name="直接箭头连接符 64"/>
          <p:cNvCxnSpPr/>
          <p:nvPr/>
        </p:nvCxnSpPr>
        <p:spPr>
          <a:xfrm>
            <a:off x="1949386" y="4547721"/>
            <a:ext cx="91948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/>
          <p:cNvCxnSpPr/>
          <p:nvPr/>
        </p:nvCxnSpPr>
        <p:spPr>
          <a:xfrm>
            <a:off x="3962528" y="4547721"/>
            <a:ext cx="50650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箭头连接符 68"/>
          <p:cNvCxnSpPr>
            <a:endCxn id="64" idx="2"/>
          </p:cNvCxnSpPr>
          <p:nvPr/>
        </p:nvCxnSpPr>
        <p:spPr>
          <a:xfrm>
            <a:off x="5934957" y="4445026"/>
            <a:ext cx="139623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/>
          <p:nvPr/>
        </p:nvCxnSpPr>
        <p:spPr>
          <a:xfrm flipV="1">
            <a:off x="7697116" y="4546181"/>
            <a:ext cx="344445" cy="3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梯形 74"/>
          <p:cNvSpPr/>
          <p:nvPr/>
        </p:nvSpPr>
        <p:spPr>
          <a:xfrm>
            <a:off x="5311636" y="3211076"/>
            <a:ext cx="1637394" cy="365923"/>
          </a:xfrm>
          <a:prstGeom prst="trapezoid">
            <a:avLst/>
          </a:prstGeom>
          <a:solidFill>
            <a:srgbClr val="C1A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zh-CN" altLang="en-US"/>
          </a:p>
        </p:txBody>
      </p:sp>
      <p:cxnSp>
        <p:nvCxnSpPr>
          <p:cNvPr id="84" name="直接箭头连接符 83"/>
          <p:cNvCxnSpPr>
            <a:endCxn id="75" idx="2"/>
          </p:cNvCxnSpPr>
          <p:nvPr/>
        </p:nvCxnSpPr>
        <p:spPr>
          <a:xfrm flipV="1">
            <a:off x="6130333" y="3576999"/>
            <a:ext cx="0" cy="86802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箭头连接符 86"/>
          <p:cNvCxnSpPr>
            <a:stCxn id="75" idx="0"/>
            <a:endCxn id="58" idx="2"/>
          </p:cNvCxnSpPr>
          <p:nvPr/>
        </p:nvCxnSpPr>
        <p:spPr>
          <a:xfrm flipV="1">
            <a:off x="6130333" y="2581231"/>
            <a:ext cx="3055" cy="62984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/>
          <p:cNvSpPr txBox="1"/>
          <p:nvPr/>
        </p:nvSpPr>
        <p:spPr>
          <a:xfrm>
            <a:off x="5354181" y="3201723"/>
            <a:ext cx="1577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</a:rPr>
              <a:t>触发源选择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06" name="文本框 205"/>
          <p:cNvSpPr txBox="1"/>
          <p:nvPr/>
        </p:nvSpPr>
        <p:spPr>
          <a:xfrm>
            <a:off x="6224283" y="4075694"/>
            <a:ext cx="908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TI1FP1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07" name="矩形 206"/>
          <p:cNvSpPr/>
          <p:nvPr/>
        </p:nvSpPr>
        <p:spPr>
          <a:xfrm>
            <a:off x="8041561" y="4227253"/>
            <a:ext cx="1080000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分频器</a:t>
            </a:r>
            <a:endParaRPr lang="en-US" altLang="zh-CN"/>
          </a:p>
        </p:txBody>
      </p:sp>
      <p:cxnSp>
        <p:nvCxnSpPr>
          <p:cNvPr id="208" name="直接箭头连接符 207"/>
          <p:cNvCxnSpPr/>
          <p:nvPr/>
        </p:nvCxnSpPr>
        <p:spPr>
          <a:xfrm>
            <a:off x="9121561" y="4547721"/>
            <a:ext cx="3924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箭头连接符 69"/>
          <p:cNvCxnSpPr/>
          <p:nvPr/>
        </p:nvCxnSpPr>
        <p:spPr>
          <a:xfrm>
            <a:off x="5934957" y="4672049"/>
            <a:ext cx="89402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矩形 88"/>
          <p:cNvSpPr/>
          <p:nvPr/>
        </p:nvSpPr>
        <p:spPr>
          <a:xfrm>
            <a:off x="9514018" y="5201572"/>
            <a:ext cx="1472457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CCR2</a:t>
            </a:r>
            <a:endParaRPr lang="en-US" altLang="zh-CN"/>
          </a:p>
          <a:p>
            <a:pPr algn="ctr"/>
            <a:r>
              <a:rPr lang="zh-CN" altLang="en-US"/>
              <a:t>捕获</a:t>
            </a:r>
            <a:r>
              <a:rPr lang="en-US" altLang="zh-CN"/>
              <a:t>/</a:t>
            </a:r>
            <a:r>
              <a:rPr lang="zh-CN" altLang="en-US"/>
              <a:t>比较器</a:t>
            </a:r>
            <a:endParaRPr lang="en-US" altLang="zh-CN"/>
          </a:p>
        </p:txBody>
      </p:sp>
      <p:cxnSp>
        <p:nvCxnSpPr>
          <p:cNvPr id="96" name="直接箭头连接符 95"/>
          <p:cNvCxnSpPr/>
          <p:nvPr/>
        </p:nvCxnSpPr>
        <p:spPr>
          <a:xfrm flipV="1">
            <a:off x="7697116" y="5520500"/>
            <a:ext cx="344445" cy="30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96"/>
          <p:cNvSpPr txBox="1"/>
          <p:nvPr/>
        </p:nvSpPr>
        <p:spPr>
          <a:xfrm>
            <a:off x="5920118" y="4640224"/>
            <a:ext cx="908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TI1FP2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8041561" y="5201572"/>
            <a:ext cx="1080000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分频器</a:t>
            </a:r>
            <a:endParaRPr lang="en-US" altLang="zh-CN"/>
          </a:p>
        </p:txBody>
      </p:sp>
      <p:cxnSp>
        <p:nvCxnSpPr>
          <p:cNvPr id="100" name="直接箭头连接符 99"/>
          <p:cNvCxnSpPr/>
          <p:nvPr/>
        </p:nvCxnSpPr>
        <p:spPr>
          <a:xfrm>
            <a:off x="9121561" y="5522040"/>
            <a:ext cx="39245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箭头连接符 101"/>
          <p:cNvCxnSpPr/>
          <p:nvPr/>
        </p:nvCxnSpPr>
        <p:spPr>
          <a:xfrm>
            <a:off x="6828982" y="4672049"/>
            <a:ext cx="0" cy="74480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梯形 102"/>
          <p:cNvSpPr/>
          <p:nvPr/>
        </p:nvSpPr>
        <p:spPr>
          <a:xfrm rot="5400000">
            <a:off x="7201485" y="5339420"/>
            <a:ext cx="625338" cy="365923"/>
          </a:xfrm>
          <a:prstGeom prst="trapezoid">
            <a:avLst/>
          </a:prstGeom>
          <a:solidFill>
            <a:srgbClr val="C1A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zh-CN" altLang="en-US"/>
          </a:p>
        </p:txBody>
      </p:sp>
      <p:cxnSp>
        <p:nvCxnSpPr>
          <p:cNvPr id="104" name="直接箭头连接符 103"/>
          <p:cNvCxnSpPr/>
          <p:nvPr/>
        </p:nvCxnSpPr>
        <p:spPr>
          <a:xfrm>
            <a:off x="6828982" y="5416852"/>
            <a:ext cx="50221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矩形 106"/>
          <p:cNvSpPr/>
          <p:nvPr/>
        </p:nvSpPr>
        <p:spPr>
          <a:xfrm>
            <a:off x="327383" y="918450"/>
            <a:ext cx="4845257" cy="3017520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/>
          </a:p>
        </p:txBody>
      </p:sp>
      <p:grpSp>
        <p:nvGrpSpPr>
          <p:cNvPr id="108" name="组合 107"/>
          <p:cNvGrpSpPr/>
          <p:nvPr/>
        </p:nvGrpSpPr>
        <p:grpSpPr>
          <a:xfrm>
            <a:off x="327383" y="1092018"/>
            <a:ext cx="4733453" cy="2798529"/>
            <a:chOff x="1325615" y="2413355"/>
            <a:chExt cx="4733453" cy="2798529"/>
          </a:xfrm>
        </p:grpSpPr>
        <p:cxnSp>
          <p:nvCxnSpPr>
            <p:cNvPr id="109" name="直接连接符 108"/>
            <p:cNvCxnSpPr/>
            <p:nvPr/>
          </p:nvCxnSpPr>
          <p:spPr>
            <a:xfrm>
              <a:off x="2903433" y="3009190"/>
              <a:ext cx="0" cy="909379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>
              <a:off x="2114524" y="3009190"/>
              <a:ext cx="788909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2114524" y="3009190"/>
              <a:ext cx="0" cy="909379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3692342" y="3009190"/>
              <a:ext cx="0" cy="909379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4485536" y="3009190"/>
              <a:ext cx="0" cy="909379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>
              <a:off x="1896533" y="3915317"/>
              <a:ext cx="217991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>
              <a:off x="5270160" y="3009190"/>
              <a:ext cx="0" cy="909379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>
              <a:off x="5270160" y="3009190"/>
              <a:ext cx="217991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7" name="文本框 116"/>
            <p:cNvSpPr txBox="1"/>
            <p:nvPr/>
          </p:nvSpPr>
          <p:spPr>
            <a:xfrm>
              <a:off x="1325615" y="4175113"/>
              <a:ext cx="1577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CCR1 = CNT</a:t>
              </a:r>
              <a:endParaRPr lang="en-US" altLang="zh-CN"/>
            </a:p>
            <a:p>
              <a:pPr algn="ctr"/>
              <a:r>
                <a:rPr lang="en-US" altLang="zh-CN"/>
                <a:t>CNT = 0</a:t>
              </a:r>
              <a:endParaRPr lang="en-US" altLang="zh-CN"/>
            </a:p>
          </p:txBody>
        </p:sp>
        <p:cxnSp>
          <p:nvCxnSpPr>
            <p:cNvPr id="118" name="直接连接符 117"/>
            <p:cNvCxnSpPr>
              <a:stCxn id="117" idx="0"/>
            </p:cNvCxnSpPr>
            <p:nvPr/>
          </p:nvCxnSpPr>
          <p:spPr>
            <a:xfrm flipV="1">
              <a:off x="2114524" y="2610895"/>
              <a:ext cx="0" cy="1564218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9" name="文本框 118"/>
            <p:cNvSpPr txBox="1"/>
            <p:nvPr/>
          </p:nvSpPr>
          <p:spPr>
            <a:xfrm>
              <a:off x="2903433" y="4175113"/>
              <a:ext cx="1577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CCR1 = CNT</a:t>
              </a:r>
              <a:endParaRPr lang="en-US" altLang="zh-CN"/>
            </a:p>
            <a:p>
              <a:pPr algn="ctr"/>
              <a:r>
                <a:rPr lang="en-US" altLang="zh-CN"/>
                <a:t>CNT = 0</a:t>
              </a:r>
              <a:endParaRPr lang="en-US" altLang="zh-CN"/>
            </a:p>
          </p:txBody>
        </p:sp>
        <p:cxnSp>
          <p:nvCxnSpPr>
            <p:cNvPr id="120" name="直接连接符 119"/>
            <p:cNvCxnSpPr>
              <a:stCxn id="119" idx="0"/>
            </p:cNvCxnSpPr>
            <p:nvPr/>
          </p:nvCxnSpPr>
          <p:spPr>
            <a:xfrm flipV="1">
              <a:off x="3692342" y="2610895"/>
              <a:ext cx="0" cy="1564218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>
              <a:off x="2903433" y="3915317"/>
              <a:ext cx="788909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>
              <a:off x="3692342" y="3009190"/>
              <a:ext cx="788909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>
              <a:off x="4481251" y="3915317"/>
              <a:ext cx="788909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4" name="文本框 123"/>
            <p:cNvSpPr txBox="1"/>
            <p:nvPr/>
          </p:nvSpPr>
          <p:spPr>
            <a:xfrm>
              <a:off x="2289285" y="2413355"/>
              <a:ext cx="1228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CNT ++</a:t>
              </a:r>
              <a:endParaRPr lang="en-US" altLang="zh-CN"/>
            </a:p>
          </p:txBody>
        </p:sp>
        <p:cxnSp>
          <p:nvCxnSpPr>
            <p:cNvPr id="125" name="直接箭头连接符 124"/>
            <p:cNvCxnSpPr/>
            <p:nvPr/>
          </p:nvCxnSpPr>
          <p:spPr>
            <a:xfrm>
              <a:off x="2114524" y="2735076"/>
              <a:ext cx="1577818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文本框 125"/>
            <p:cNvSpPr txBox="1"/>
            <p:nvPr/>
          </p:nvSpPr>
          <p:spPr>
            <a:xfrm>
              <a:off x="4481250" y="4175113"/>
              <a:ext cx="1577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CCR1 = CNT</a:t>
              </a:r>
              <a:endParaRPr lang="en-US" altLang="zh-CN"/>
            </a:p>
            <a:p>
              <a:pPr algn="ctr"/>
              <a:r>
                <a:rPr lang="en-US" altLang="zh-CN"/>
                <a:t>CNT = 0</a:t>
              </a:r>
              <a:endParaRPr lang="en-US" altLang="zh-CN"/>
            </a:p>
          </p:txBody>
        </p:sp>
        <p:cxnSp>
          <p:nvCxnSpPr>
            <p:cNvPr id="127" name="直接连接符 126"/>
            <p:cNvCxnSpPr>
              <a:stCxn id="126" idx="0"/>
            </p:cNvCxnSpPr>
            <p:nvPr/>
          </p:nvCxnSpPr>
          <p:spPr>
            <a:xfrm flipV="1">
              <a:off x="5270159" y="2610895"/>
              <a:ext cx="0" cy="1564218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8" name="文本框 127"/>
            <p:cNvSpPr txBox="1"/>
            <p:nvPr/>
          </p:nvSpPr>
          <p:spPr>
            <a:xfrm>
              <a:off x="3867102" y="2413355"/>
              <a:ext cx="1228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CNT ++</a:t>
              </a:r>
              <a:endParaRPr lang="en-US" altLang="zh-CN"/>
            </a:p>
          </p:txBody>
        </p:sp>
        <p:cxnSp>
          <p:nvCxnSpPr>
            <p:cNvPr id="129" name="直接箭头连接符 128"/>
            <p:cNvCxnSpPr/>
            <p:nvPr/>
          </p:nvCxnSpPr>
          <p:spPr>
            <a:xfrm>
              <a:off x="3692341" y="2735076"/>
              <a:ext cx="1577818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 flipV="1">
              <a:off x="2903433" y="2887987"/>
              <a:ext cx="7354" cy="1933457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1" name="文本框 130"/>
            <p:cNvSpPr txBox="1"/>
            <p:nvPr/>
          </p:nvSpPr>
          <p:spPr>
            <a:xfrm>
              <a:off x="2114523" y="4842552"/>
              <a:ext cx="1577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CCR2 = CNT</a:t>
              </a:r>
              <a:endParaRPr lang="en-US" altLang="zh-CN"/>
            </a:p>
          </p:txBody>
        </p:sp>
        <p:cxnSp>
          <p:nvCxnSpPr>
            <p:cNvPr id="132" name="直接连接符 131"/>
            <p:cNvCxnSpPr/>
            <p:nvPr/>
          </p:nvCxnSpPr>
          <p:spPr>
            <a:xfrm flipV="1">
              <a:off x="4476965" y="2887987"/>
              <a:ext cx="7354" cy="1933457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3" name="文本框 132"/>
            <p:cNvSpPr txBox="1"/>
            <p:nvPr/>
          </p:nvSpPr>
          <p:spPr>
            <a:xfrm>
              <a:off x="3688055" y="4842552"/>
              <a:ext cx="15778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/>
                <a:t>CCR2 = CNT</a:t>
              </a:r>
              <a:endParaRPr lang="en-US" altLang="zh-CN"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Trigger Source：先选“谁进入 TRGI”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 只是输入选择器；它本身不决定计数、复位、门控还是启动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50976" y="1828800"/>
            <a:ext cx="1298448" cy="585216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7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 编码</a:t>
            </a:r>
            <a:endParaRPr lang="en-US" sz="1770" dirty="0"/>
          </a:p>
        </p:txBody>
      </p:sp>
      <p:sp>
        <p:nvSpPr>
          <p:cNvPr id="7" name="Text 3"/>
          <p:cNvSpPr/>
          <p:nvPr/>
        </p:nvSpPr>
        <p:spPr>
          <a:xfrm>
            <a:off x="2249424" y="1828800"/>
            <a:ext cx="1664208" cy="585216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7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来源</a:t>
            </a:r>
            <a:endParaRPr lang="en-US" sz="1770" dirty="0"/>
          </a:p>
        </p:txBody>
      </p:sp>
      <p:sp>
        <p:nvSpPr>
          <p:cNvPr id="8" name="Text 4"/>
          <p:cNvSpPr/>
          <p:nvPr/>
        </p:nvSpPr>
        <p:spPr>
          <a:xfrm>
            <a:off x="3913632" y="1828800"/>
            <a:ext cx="4133088" cy="585216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7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含义</a:t>
            </a:r>
            <a:endParaRPr lang="en-US" sz="1770" dirty="0"/>
          </a:p>
        </p:txBody>
      </p:sp>
      <p:sp>
        <p:nvSpPr>
          <p:cNvPr id="9" name="Text 5"/>
          <p:cNvSpPr/>
          <p:nvPr/>
        </p:nvSpPr>
        <p:spPr>
          <a:xfrm>
            <a:off x="950976" y="2414016"/>
            <a:ext cx="1298448" cy="58521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000–011</a:t>
            </a:r>
            <a:endParaRPr lang="en-US" sz="1750" dirty="0"/>
          </a:p>
        </p:txBody>
      </p:sp>
      <p:sp>
        <p:nvSpPr>
          <p:cNvPr id="10" name="Text 6"/>
          <p:cNvSpPr/>
          <p:nvPr/>
        </p:nvSpPr>
        <p:spPr>
          <a:xfrm>
            <a:off x="2249424" y="2414016"/>
            <a:ext cx="1664208" cy="58521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ITR0…3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3913632" y="2414016"/>
            <a:ext cx="4133088" cy="58521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其他 TIM 的 TRGO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950976" y="2999232"/>
            <a:ext cx="1298448" cy="585216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100</a:t>
            </a:r>
            <a:endParaRPr lang="en-US" sz="1750" dirty="0"/>
          </a:p>
        </p:txBody>
      </p:sp>
      <p:sp>
        <p:nvSpPr>
          <p:cNvPr id="13" name="Text 9"/>
          <p:cNvSpPr/>
          <p:nvPr/>
        </p:nvSpPr>
        <p:spPr>
          <a:xfrm>
            <a:off x="2249424" y="2999232"/>
            <a:ext cx="1664208" cy="585216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TI1F_ED</a:t>
            </a:r>
            <a:endParaRPr lang="en-US" sz="1750" dirty="0"/>
          </a:p>
        </p:txBody>
      </p:sp>
      <p:sp>
        <p:nvSpPr>
          <p:cNvPr id="14" name="Text 10"/>
          <p:cNvSpPr/>
          <p:nvPr/>
        </p:nvSpPr>
        <p:spPr>
          <a:xfrm>
            <a:off x="3913632" y="2999232"/>
            <a:ext cx="4133088" cy="585216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 两种边沿产生的脉冲</a:t>
            </a:r>
            <a:endParaRPr lang="en-US" sz="1750" dirty="0"/>
          </a:p>
        </p:txBody>
      </p:sp>
      <p:sp>
        <p:nvSpPr>
          <p:cNvPr id="15" name="Text 11"/>
          <p:cNvSpPr/>
          <p:nvPr/>
        </p:nvSpPr>
        <p:spPr>
          <a:xfrm>
            <a:off x="950976" y="3584448"/>
            <a:ext cx="1298448" cy="58521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101</a:t>
            </a:r>
            <a:endParaRPr lang="en-US" sz="1750" dirty="0"/>
          </a:p>
        </p:txBody>
      </p:sp>
      <p:sp>
        <p:nvSpPr>
          <p:cNvPr id="16" name="Text 12"/>
          <p:cNvSpPr/>
          <p:nvPr/>
        </p:nvSpPr>
        <p:spPr>
          <a:xfrm>
            <a:off x="2249424" y="3584448"/>
            <a:ext cx="1664208" cy="58521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TI1FP1</a:t>
            </a:r>
            <a:endParaRPr lang="en-US" sz="1750" dirty="0"/>
          </a:p>
        </p:txBody>
      </p:sp>
      <p:sp>
        <p:nvSpPr>
          <p:cNvPr id="17" name="Text 13"/>
          <p:cNvSpPr/>
          <p:nvPr/>
        </p:nvSpPr>
        <p:spPr>
          <a:xfrm>
            <a:off x="3913632" y="3584448"/>
            <a:ext cx="4133088" cy="58521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 滤波 / 极性后的信号</a:t>
            </a:r>
            <a:endParaRPr lang="en-US" sz="1750" dirty="0"/>
          </a:p>
        </p:txBody>
      </p:sp>
      <p:sp>
        <p:nvSpPr>
          <p:cNvPr id="18" name="Text 14"/>
          <p:cNvSpPr/>
          <p:nvPr/>
        </p:nvSpPr>
        <p:spPr>
          <a:xfrm>
            <a:off x="950976" y="4169664"/>
            <a:ext cx="1298448" cy="585216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110</a:t>
            </a:r>
            <a:endParaRPr lang="en-US" sz="1750" dirty="0"/>
          </a:p>
        </p:txBody>
      </p:sp>
      <p:sp>
        <p:nvSpPr>
          <p:cNvPr id="19" name="Text 15"/>
          <p:cNvSpPr/>
          <p:nvPr/>
        </p:nvSpPr>
        <p:spPr>
          <a:xfrm>
            <a:off x="2249424" y="4169664"/>
            <a:ext cx="1664208" cy="585216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TI2FP2</a:t>
            </a:r>
            <a:endParaRPr lang="en-US" sz="1750" dirty="0"/>
          </a:p>
        </p:txBody>
      </p:sp>
      <p:sp>
        <p:nvSpPr>
          <p:cNvPr id="20" name="Text 16"/>
          <p:cNvSpPr/>
          <p:nvPr/>
        </p:nvSpPr>
        <p:spPr>
          <a:xfrm>
            <a:off x="3913632" y="4169664"/>
            <a:ext cx="4133088" cy="585216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TI2 滤波 / 极性后的信号</a:t>
            </a:r>
            <a:endParaRPr lang="en-US" sz="1750" dirty="0"/>
          </a:p>
        </p:txBody>
      </p:sp>
      <p:sp>
        <p:nvSpPr>
          <p:cNvPr id="21" name="Text 17"/>
          <p:cNvSpPr/>
          <p:nvPr/>
        </p:nvSpPr>
        <p:spPr>
          <a:xfrm>
            <a:off x="950976" y="4754880"/>
            <a:ext cx="1298448" cy="58521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111</a:t>
            </a:r>
            <a:endParaRPr lang="en-US" sz="1750" dirty="0"/>
          </a:p>
        </p:txBody>
      </p:sp>
      <p:sp>
        <p:nvSpPr>
          <p:cNvPr id="22" name="Text 18"/>
          <p:cNvSpPr/>
          <p:nvPr/>
        </p:nvSpPr>
        <p:spPr>
          <a:xfrm>
            <a:off x="2249424" y="4754880"/>
            <a:ext cx="1664208" cy="58521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ETRF</a:t>
            </a:r>
            <a:endParaRPr lang="en-US" sz="1750" dirty="0"/>
          </a:p>
        </p:txBody>
      </p:sp>
      <p:sp>
        <p:nvSpPr>
          <p:cNvPr id="23" name="Text 19"/>
          <p:cNvSpPr/>
          <p:nvPr/>
        </p:nvSpPr>
        <p:spPr>
          <a:xfrm>
            <a:off x="3913632" y="4754880"/>
            <a:ext cx="4133088" cy="58521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 整形后的信号</a:t>
            </a:r>
            <a:endParaRPr lang="en-US" sz="1750" dirty="0"/>
          </a:p>
        </p:txBody>
      </p:sp>
      <p:sp>
        <p:nvSpPr>
          <p:cNvPr id="24" name="Text 20"/>
          <p:cNvSpPr/>
          <p:nvPr/>
        </p:nvSpPr>
        <p:spPr>
          <a:xfrm>
            <a:off x="8229600" y="2386584"/>
            <a:ext cx="1033272" cy="1856232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选择</a:t>
            </a:r>
            <a:endParaRPr lang="en-US" sz="2400" dirty="0"/>
          </a:p>
        </p:txBody>
      </p:sp>
      <p:sp>
        <p:nvSpPr>
          <p:cNvPr id="25" name="Shape 21"/>
          <p:cNvSpPr/>
          <p:nvPr/>
        </p:nvSpPr>
        <p:spPr>
          <a:xfrm>
            <a:off x="8046720" y="3319272"/>
            <a:ext cx="182880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26" name="Shape 22"/>
          <p:cNvSpPr/>
          <p:nvPr/>
        </p:nvSpPr>
        <p:spPr>
          <a:xfrm>
            <a:off x="9262872" y="3319272"/>
            <a:ext cx="658368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27" name="Text 23"/>
          <p:cNvSpPr/>
          <p:nvPr/>
        </p:nvSpPr>
        <p:spPr>
          <a:xfrm>
            <a:off x="9921240" y="2788920"/>
            <a:ext cx="1216152" cy="1060704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TRGI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交给 SMS</a:t>
            </a:r>
            <a:endParaRPr lang="en-US" sz="1800" dirty="0"/>
          </a:p>
        </p:txBody>
      </p:sp>
      <p:sp>
        <p:nvSpPr>
          <p:cNvPr id="28" name="Text 24"/>
          <p:cNvSpPr/>
          <p:nvPr/>
        </p:nvSpPr>
        <p:spPr>
          <a:xfrm>
            <a:off x="877824" y="5678424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Trigger Source 选输入；Slave Mode 选收到输入后执行的动作。</a:t>
            </a:r>
            <a:endParaRPr lang="en-US" sz="1820" dirty="0"/>
          </a:p>
        </p:txBody>
      </p:sp>
      <p:sp>
        <p:nvSpPr>
          <p:cNvPr id="29" name="Text 25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依据 AN4013 图4 与 RM0008：TIMx_SMCR.TS</a:t>
            </a:r>
            <a:endParaRPr lang="en-US" sz="115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TI1FP1 与 TI1F_ED：电平信号和边沿脉冲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Gated 需要一个持续的有效窗口，不是一个很窄的边沿事件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69264" y="2066544"/>
            <a:ext cx="996696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</a:t>
            </a:r>
            <a:endParaRPr lang="en-US" sz="2400" dirty="0"/>
          </a:p>
        </p:txBody>
      </p:sp>
      <p:sp>
        <p:nvSpPr>
          <p:cNvPr id="7" name="Shape 3"/>
          <p:cNvSpPr/>
          <p:nvPr/>
        </p:nvSpPr>
        <p:spPr>
          <a:xfrm>
            <a:off x="1965960" y="2414016"/>
            <a:ext cx="466344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8" name="Text 4"/>
          <p:cNvSpPr/>
          <p:nvPr/>
        </p:nvSpPr>
        <p:spPr>
          <a:xfrm>
            <a:off x="2432304" y="2066544"/>
            <a:ext cx="34290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输入滤波 / 极性处理</a:t>
            </a:r>
            <a:endParaRPr lang="en-US" sz="2200" dirty="0"/>
          </a:p>
        </p:txBody>
      </p:sp>
      <p:sp>
        <p:nvSpPr>
          <p:cNvPr id="9" name="Shape 5"/>
          <p:cNvSpPr/>
          <p:nvPr/>
        </p:nvSpPr>
        <p:spPr>
          <a:xfrm>
            <a:off x="5861304" y="2414016"/>
            <a:ext cx="630936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10" name="Shape 6"/>
          <p:cNvSpPr/>
          <p:nvPr/>
        </p:nvSpPr>
        <p:spPr>
          <a:xfrm>
            <a:off x="6492240" y="2029968"/>
            <a:ext cx="0" cy="384048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11" name="Shape 7"/>
          <p:cNvSpPr/>
          <p:nvPr/>
        </p:nvSpPr>
        <p:spPr>
          <a:xfrm>
            <a:off x="6492240" y="2029968"/>
            <a:ext cx="475488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2" name="Shape 8"/>
          <p:cNvSpPr/>
          <p:nvPr/>
        </p:nvSpPr>
        <p:spPr>
          <a:xfrm>
            <a:off x="5861304" y="2414016"/>
            <a:ext cx="630936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3" name="Shape 9"/>
          <p:cNvSpPr/>
          <p:nvPr/>
        </p:nvSpPr>
        <p:spPr>
          <a:xfrm>
            <a:off x="6492240" y="2414016"/>
            <a:ext cx="0" cy="841248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4" name="Shape 10"/>
          <p:cNvSpPr/>
          <p:nvPr/>
        </p:nvSpPr>
        <p:spPr>
          <a:xfrm>
            <a:off x="6492240" y="3255264"/>
            <a:ext cx="475488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5" name="Text 11"/>
          <p:cNvSpPr/>
          <p:nvPr/>
        </p:nvSpPr>
        <p:spPr>
          <a:xfrm>
            <a:off x="6967728" y="1746504"/>
            <a:ext cx="4114800" cy="566928"/>
          </a:xfrm>
          <a:prstGeom prst="rect">
            <a:avLst/>
          </a:prstGeom>
          <a:solidFill>
            <a:srgbClr val="EFF6FA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TI1FP1：窗口电平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6967728" y="2971800"/>
            <a:ext cx="4114800" cy="566928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15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TI1F_ED：边沿事件脉冲</a:t>
            </a:r>
            <a:endParaRPr lang="en-US" sz="2150" dirty="0"/>
          </a:p>
        </p:txBody>
      </p:sp>
      <p:sp>
        <p:nvSpPr>
          <p:cNvPr id="17" name="Text 13"/>
          <p:cNvSpPr/>
          <p:nvPr/>
        </p:nvSpPr>
        <p:spPr>
          <a:xfrm>
            <a:off x="1014984" y="4352544"/>
            <a:ext cx="1170432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TI1FP1</a:t>
            </a:r>
            <a:endParaRPr lang="en-US" sz="1650" dirty="0"/>
          </a:p>
        </p:txBody>
      </p:sp>
      <p:sp>
        <p:nvSpPr>
          <p:cNvPr id="18" name="Shape 14"/>
          <p:cNvSpPr/>
          <p:nvPr/>
        </p:nvSpPr>
        <p:spPr>
          <a:xfrm>
            <a:off x="2295144" y="4672584"/>
            <a:ext cx="725424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19" name="Shape 15"/>
          <p:cNvSpPr/>
          <p:nvPr/>
        </p:nvSpPr>
        <p:spPr>
          <a:xfrm>
            <a:off x="3020568" y="4672584"/>
            <a:ext cx="725424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20" name="Shape 16"/>
          <p:cNvSpPr/>
          <p:nvPr/>
        </p:nvSpPr>
        <p:spPr>
          <a:xfrm>
            <a:off x="3020568" y="4672584"/>
            <a:ext cx="0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21" name="Shape 17"/>
          <p:cNvSpPr/>
          <p:nvPr/>
        </p:nvSpPr>
        <p:spPr>
          <a:xfrm>
            <a:off x="3745992" y="4270248"/>
            <a:ext cx="725424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22" name="Shape 18"/>
          <p:cNvSpPr/>
          <p:nvPr/>
        </p:nvSpPr>
        <p:spPr>
          <a:xfrm>
            <a:off x="3745992" y="4270248"/>
            <a:ext cx="0" cy="402336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23" name="Shape 19"/>
          <p:cNvSpPr/>
          <p:nvPr/>
        </p:nvSpPr>
        <p:spPr>
          <a:xfrm>
            <a:off x="4471416" y="4270248"/>
            <a:ext cx="725424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24" name="Shape 20"/>
          <p:cNvSpPr/>
          <p:nvPr/>
        </p:nvSpPr>
        <p:spPr>
          <a:xfrm>
            <a:off x="4471416" y="4270248"/>
            <a:ext cx="0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25" name="Shape 21"/>
          <p:cNvSpPr/>
          <p:nvPr/>
        </p:nvSpPr>
        <p:spPr>
          <a:xfrm>
            <a:off x="5196840" y="4270248"/>
            <a:ext cx="725424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26" name="Shape 22"/>
          <p:cNvSpPr/>
          <p:nvPr/>
        </p:nvSpPr>
        <p:spPr>
          <a:xfrm>
            <a:off x="5196840" y="4270248"/>
            <a:ext cx="0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27" name="Shape 23"/>
          <p:cNvSpPr/>
          <p:nvPr/>
        </p:nvSpPr>
        <p:spPr>
          <a:xfrm>
            <a:off x="5922264" y="4270248"/>
            <a:ext cx="725424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28" name="Shape 24"/>
          <p:cNvSpPr/>
          <p:nvPr/>
        </p:nvSpPr>
        <p:spPr>
          <a:xfrm>
            <a:off x="5922264" y="4270248"/>
            <a:ext cx="0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29" name="Shape 25"/>
          <p:cNvSpPr/>
          <p:nvPr/>
        </p:nvSpPr>
        <p:spPr>
          <a:xfrm>
            <a:off x="6647688" y="4672584"/>
            <a:ext cx="725424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30" name="Shape 26"/>
          <p:cNvSpPr/>
          <p:nvPr/>
        </p:nvSpPr>
        <p:spPr>
          <a:xfrm>
            <a:off x="6647688" y="4270248"/>
            <a:ext cx="0" cy="402336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31" name="Shape 27"/>
          <p:cNvSpPr/>
          <p:nvPr/>
        </p:nvSpPr>
        <p:spPr>
          <a:xfrm>
            <a:off x="7373112" y="4672584"/>
            <a:ext cx="725424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32" name="Shape 28"/>
          <p:cNvSpPr/>
          <p:nvPr/>
        </p:nvSpPr>
        <p:spPr>
          <a:xfrm>
            <a:off x="7373112" y="4672584"/>
            <a:ext cx="0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33" name="Shape 29"/>
          <p:cNvSpPr/>
          <p:nvPr/>
        </p:nvSpPr>
        <p:spPr>
          <a:xfrm>
            <a:off x="8098536" y="4672584"/>
            <a:ext cx="725424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34" name="Shape 30"/>
          <p:cNvSpPr/>
          <p:nvPr/>
        </p:nvSpPr>
        <p:spPr>
          <a:xfrm>
            <a:off x="8098536" y="4672584"/>
            <a:ext cx="0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35" name="Shape 31"/>
          <p:cNvSpPr/>
          <p:nvPr/>
        </p:nvSpPr>
        <p:spPr>
          <a:xfrm>
            <a:off x="8823960" y="4270248"/>
            <a:ext cx="725424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36" name="Shape 32"/>
          <p:cNvSpPr/>
          <p:nvPr/>
        </p:nvSpPr>
        <p:spPr>
          <a:xfrm>
            <a:off x="8823960" y="4270248"/>
            <a:ext cx="0" cy="402336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37" name="Shape 33"/>
          <p:cNvSpPr/>
          <p:nvPr/>
        </p:nvSpPr>
        <p:spPr>
          <a:xfrm>
            <a:off x="9549384" y="4270248"/>
            <a:ext cx="725424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38" name="Shape 34"/>
          <p:cNvSpPr/>
          <p:nvPr/>
        </p:nvSpPr>
        <p:spPr>
          <a:xfrm>
            <a:off x="9549384" y="4270248"/>
            <a:ext cx="0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39" name="Shape 35"/>
          <p:cNvSpPr/>
          <p:nvPr/>
        </p:nvSpPr>
        <p:spPr>
          <a:xfrm>
            <a:off x="10274808" y="4270248"/>
            <a:ext cx="725424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40" name="Shape 36"/>
          <p:cNvSpPr/>
          <p:nvPr/>
        </p:nvSpPr>
        <p:spPr>
          <a:xfrm>
            <a:off x="10274808" y="4270248"/>
            <a:ext cx="0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41" name="Text 37"/>
          <p:cNvSpPr/>
          <p:nvPr/>
        </p:nvSpPr>
        <p:spPr>
          <a:xfrm>
            <a:off x="1014984" y="5084064"/>
            <a:ext cx="1170432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TI1F_ED</a:t>
            </a:r>
            <a:endParaRPr lang="en-US" sz="1650" dirty="0"/>
          </a:p>
        </p:txBody>
      </p:sp>
      <p:sp>
        <p:nvSpPr>
          <p:cNvPr id="42" name="Shape 38"/>
          <p:cNvSpPr/>
          <p:nvPr/>
        </p:nvSpPr>
        <p:spPr>
          <a:xfrm>
            <a:off x="2295144" y="5404104"/>
            <a:ext cx="72542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3" name="Shape 39"/>
          <p:cNvSpPr/>
          <p:nvPr/>
        </p:nvSpPr>
        <p:spPr>
          <a:xfrm>
            <a:off x="3020568" y="5404104"/>
            <a:ext cx="72542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4" name="Shape 40"/>
          <p:cNvSpPr/>
          <p:nvPr/>
        </p:nvSpPr>
        <p:spPr>
          <a:xfrm>
            <a:off x="3020568" y="5404104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5" name="Shape 41"/>
          <p:cNvSpPr/>
          <p:nvPr/>
        </p:nvSpPr>
        <p:spPr>
          <a:xfrm>
            <a:off x="3745992" y="5001768"/>
            <a:ext cx="72542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6" name="Shape 42"/>
          <p:cNvSpPr/>
          <p:nvPr/>
        </p:nvSpPr>
        <p:spPr>
          <a:xfrm>
            <a:off x="3745992" y="5001768"/>
            <a:ext cx="0" cy="402336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7" name="Shape 43"/>
          <p:cNvSpPr/>
          <p:nvPr/>
        </p:nvSpPr>
        <p:spPr>
          <a:xfrm>
            <a:off x="4471416" y="5404104"/>
            <a:ext cx="72542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8" name="Shape 44"/>
          <p:cNvSpPr/>
          <p:nvPr/>
        </p:nvSpPr>
        <p:spPr>
          <a:xfrm>
            <a:off x="4471416" y="5001768"/>
            <a:ext cx="0" cy="402336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9" name="Shape 45"/>
          <p:cNvSpPr/>
          <p:nvPr/>
        </p:nvSpPr>
        <p:spPr>
          <a:xfrm>
            <a:off x="5196840" y="5404104"/>
            <a:ext cx="72542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50" name="Shape 46"/>
          <p:cNvSpPr/>
          <p:nvPr/>
        </p:nvSpPr>
        <p:spPr>
          <a:xfrm>
            <a:off x="5196840" y="5404104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51" name="Shape 47"/>
          <p:cNvSpPr/>
          <p:nvPr/>
        </p:nvSpPr>
        <p:spPr>
          <a:xfrm>
            <a:off x="5922264" y="5404104"/>
            <a:ext cx="72542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52" name="Shape 48"/>
          <p:cNvSpPr/>
          <p:nvPr/>
        </p:nvSpPr>
        <p:spPr>
          <a:xfrm>
            <a:off x="5922264" y="5404104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53" name="Shape 49"/>
          <p:cNvSpPr/>
          <p:nvPr/>
        </p:nvSpPr>
        <p:spPr>
          <a:xfrm>
            <a:off x="6647688" y="5001768"/>
            <a:ext cx="72542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54" name="Shape 50"/>
          <p:cNvSpPr/>
          <p:nvPr/>
        </p:nvSpPr>
        <p:spPr>
          <a:xfrm>
            <a:off x="6647688" y="5001768"/>
            <a:ext cx="0" cy="402336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55" name="Shape 51"/>
          <p:cNvSpPr/>
          <p:nvPr/>
        </p:nvSpPr>
        <p:spPr>
          <a:xfrm>
            <a:off x="7373112" y="5404104"/>
            <a:ext cx="72542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56" name="Shape 52"/>
          <p:cNvSpPr/>
          <p:nvPr/>
        </p:nvSpPr>
        <p:spPr>
          <a:xfrm>
            <a:off x="7373112" y="5001768"/>
            <a:ext cx="0" cy="402336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57" name="Shape 53"/>
          <p:cNvSpPr/>
          <p:nvPr/>
        </p:nvSpPr>
        <p:spPr>
          <a:xfrm>
            <a:off x="8098536" y="5404104"/>
            <a:ext cx="72542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58" name="Shape 54"/>
          <p:cNvSpPr/>
          <p:nvPr/>
        </p:nvSpPr>
        <p:spPr>
          <a:xfrm>
            <a:off x="8098536" y="5404104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59" name="Shape 55"/>
          <p:cNvSpPr/>
          <p:nvPr/>
        </p:nvSpPr>
        <p:spPr>
          <a:xfrm>
            <a:off x="8823960" y="5001768"/>
            <a:ext cx="72542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60" name="Shape 56"/>
          <p:cNvSpPr/>
          <p:nvPr/>
        </p:nvSpPr>
        <p:spPr>
          <a:xfrm>
            <a:off x="8823960" y="5001768"/>
            <a:ext cx="0" cy="402336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61" name="Shape 57"/>
          <p:cNvSpPr/>
          <p:nvPr/>
        </p:nvSpPr>
        <p:spPr>
          <a:xfrm>
            <a:off x="9549384" y="5404104"/>
            <a:ext cx="72542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62" name="Shape 58"/>
          <p:cNvSpPr/>
          <p:nvPr/>
        </p:nvSpPr>
        <p:spPr>
          <a:xfrm>
            <a:off x="9549384" y="5001768"/>
            <a:ext cx="0" cy="402336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63" name="Shape 59"/>
          <p:cNvSpPr/>
          <p:nvPr/>
        </p:nvSpPr>
        <p:spPr>
          <a:xfrm>
            <a:off x="10274808" y="5404104"/>
            <a:ext cx="72542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64" name="Shape 60"/>
          <p:cNvSpPr/>
          <p:nvPr/>
        </p:nvSpPr>
        <p:spPr>
          <a:xfrm>
            <a:off x="10274808" y="5404104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65" name="Text 61"/>
          <p:cNvSpPr/>
          <p:nvPr/>
        </p:nvSpPr>
        <p:spPr>
          <a:xfrm>
            <a:off x="877824" y="5705856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F103 门控模式不要选 TI1F_ED；先说清你要的是“窗口”还是“事件”。</a:t>
            </a:r>
            <a:endParaRPr lang="en-US" sz="1820" dirty="0"/>
          </a:p>
        </p:txBody>
      </p:sp>
      <p:sp>
        <p:nvSpPr>
          <p:cNvPr id="66" name="Text 62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教学语义图｜RM0008：TIMx_SMCR.TS、Gated mode 注意事项</a:t>
            </a:r>
            <a:endParaRPr lang="en-US" sz="115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工作模式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96000" y="1940215"/>
            <a:ext cx="9000000" cy="3312123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编码器接口简介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0963" y="1236373"/>
            <a:ext cx="110500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/>
              <a:t>Encoder Interface </a:t>
            </a:r>
            <a:r>
              <a:rPr lang="zh-CN" altLang="en-US" sz="2800"/>
              <a:t>编码器接口</a:t>
            </a:r>
            <a:endParaRPr lang="en-US" altLang="zh-CN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编码器接口可接收增量（正交）编码器的信号，根据编码器旋转产生的正交信号脉冲，自动控制</a:t>
            </a:r>
            <a:r>
              <a:rPr lang="en-US" altLang="zh-CN" sz="2800"/>
              <a:t>CNT</a:t>
            </a:r>
            <a:r>
              <a:rPr lang="zh-CN" altLang="en-US" sz="2800"/>
              <a:t>自增或自减，从而指示编码器的位置、旋转方向和旋转速度</a:t>
            </a:r>
            <a:endParaRPr lang="en-US" altLang="zh-CN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每个高级定时器和通用定时器都拥有</a:t>
            </a:r>
            <a:r>
              <a:rPr lang="en-US" altLang="zh-CN" sz="2800"/>
              <a:t>1</a:t>
            </a:r>
            <a:r>
              <a:rPr lang="zh-CN" altLang="en-US" sz="2800"/>
              <a:t>个编码器接口</a:t>
            </a:r>
            <a:endParaRPr lang="en-US" altLang="zh-CN" sz="28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两个输入引脚借用了输入捕获的通道</a:t>
            </a:r>
            <a:r>
              <a:rPr lang="en-US" altLang="zh-CN" sz="2800"/>
              <a:t>1</a:t>
            </a:r>
            <a:r>
              <a:rPr lang="zh-CN" altLang="en-US" sz="2800"/>
              <a:t>和通道</a:t>
            </a:r>
            <a:r>
              <a:rPr lang="en-US" altLang="zh-CN" sz="2800"/>
              <a:t>2</a:t>
            </a:r>
            <a:endParaRPr lang="en-US" altLang="zh-CN" sz="28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正交编码器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3115750" y="1870104"/>
            <a:ext cx="4092269" cy="1076273"/>
            <a:chOff x="1696079" y="2144217"/>
            <a:chExt cx="4092269" cy="1076273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2127000" y="2144217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rot="5400000">
              <a:off x="2342142" y="2359360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2557284" y="2574503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rot="5400000">
              <a:off x="2771791" y="2359361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987569" y="2144217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5400000">
              <a:off x="3202711" y="2359361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417853" y="2574503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5400000">
              <a:off x="3632995" y="2359361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3848137" y="2144217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5400000">
              <a:off x="1911857" y="2359360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696714" y="2575622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5400000">
              <a:off x="4063279" y="2359361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4278421" y="2574503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rot="5400000">
              <a:off x="4493563" y="2359361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708705" y="2144217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2346075" y="2789085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rot="5400000">
              <a:off x="2561217" y="3004228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2776359" y="3219371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rot="5400000">
              <a:off x="2990866" y="3004229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3206644" y="2789085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rot="5400000">
              <a:off x="3421786" y="3004229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3636928" y="3219371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rot="5400000">
              <a:off x="3852070" y="3004229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4067212" y="2789085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rot="5400000">
              <a:off x="2130932" y="3004228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1696079" y="3218812"/>
              <a:ext cx="649995" cy="1678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rot="5400000">
              <a:off x="4282354" y="3004229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4497496" y="3219371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rot="5400000">
              <a:off x="4712638" y="3004229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4927780" y="2789085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rot="5400000">
              <a:off x="4923846" y="2359361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5142922" y="2574503"/>
              <a:ext cx="645426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rot="5400000">
              <a:off x="5142921" y="3004230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5358063" y="3219371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7" name="文本框 56"/>
          <p:cNvSpPr txBox="1"/>
          <p:nvPr/>
        </p:nvSpPr>
        <p:spPr>
          <a:xfrm>
            <a:off x="2092597" y="1805647"/>
            <a:ext cx="1021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/>
              <a:t>A</a:t>
            </a:r>
            <a:r>
              <a:rPr lang="zh-CN" altLang="en-US" sz="2400"/>
              <a:t>相</a:t>
            </a:r>
            <a:endParaRPr lang="en-US" altLang="zh-CN" sz="2400"/>
          </a:p>
        </p:txBody>
      </p:sp>
      <p:sp>
        <p:nvSpPr>
          <p:cNvPr id="58" name="文本框 57"/>
          <p:cNvSpPr txBox="1"/>
          <p:nvPr/>
        </p:nvSpPr>
        <p:spPr>
          <a:xfrm>
            <a:off x="2092597" y="2449396"/>
            <a:ext cx="1021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/>
              <a:t>B</a:t>
            </a:r>
            <a:r>
              <a:rPr lang="zh-CN" altLang="en-US" sz="2400"/>
              <a:t>相</a:t>
            </a:r>
            <a:endParaRPr lang="en-US" altLang="zh-CN" sz="2400"/>
          </a:p>
        </p:txBody>
      </p:sp>
      <p:sp>
        <p:nvSpPr>
          <p:cNvPr id="59" name="文本框 58"/>
          <p:cNvSpPr txBox="1"/>
          <p:nvPr/>
        </p:nvSpPr>
        <p:spPr>
          <a:xfrm>
            <a:off x="1149434" y="2127522"/>
            <a:ext cx="1021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/>
              <a:t>正转</a:t>
            </a:r>
            <a:endParaRPr lang="en-US" altLang="zh-CN" sz="2400"/>
          </a:p>
        </p:txBody>
      </p:sp>
      <p:grpSp>
        <p:nvGrpSpPr>
          <p:cNvPr id="60" name="组合 59"/>
          <p:cNvGrpSpPr/>
          <p:nvPr/>
        </p:nvGrpSpPr>
        <p:grpSpPr>
          <a:xfrm>
            <a:off x="3112452" y="4259814"/>
            <a:ext cx="4096202" cy="1076832"/>
            <a:chOff x="1692781" y="2144217"/>
            <a:chExt cx="4096202" cy="1076832"/>
          </a:xfrm>
        </p:grpSpPr>
        <p:cxnSp>
          <p:nvCxnSpPr>
            <p:cNvPr id="61" name="直接连接符 60"/>
            <p:cNvCxnSpPr/>
            <p:nvPr/>
          </p:nvCxnSpPr>
          <p:spPr>
            <a:xfrm>
              <a:off x="2343125" y="2144217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rot="5400000">
              <a:off x="2558267" y="2359360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2773409" y="2574503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rot="5400000">
              <a:off x="2987916" y="2359361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3203694" y="2144217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rot="5400000">
              <a:off x="3418836" y="2359361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>
              <a:off x="3633978" y="2574503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rot="5400000">
              <a:off x="3849120" y="2359361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4064262" y="2144217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rot="5400000">
              <a:off x="2127982" y="2359360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5355113" y="2574503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rot="5400000">
              <a:off x="4279404" y="2359361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4494546" y="2574503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rot="5400000">
              <a:off x="4709688" y="2359361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4924830" y="2144217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2127000" y="2789085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rot="5400000">
              <a:off x="2342142" y="3004228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2557284" y="3219371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rot="5400000">
              <a:off x="2771791" y="3004229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>
              <a:off x="2987569" y="2789085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rot="5400000">
              <a:off x="3202711" y="3004229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>
              <a:off x="3417853" y="3219371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 rot="5400000">
              <a:off x="3632995" y="3004229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3848137" y="2789085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 rot="5400000">
              <a:off x="1911857" y="3004228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>
              <a:off x="5138988" y="3219371"/>
              <a:ext cx="649995" cy="1678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 rot="5400000">
              <a:off x="4063279" y="3004229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>
              <a:off x="4278421" y="3219371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 rot="5400000">
              <a:off x="4493563" y="3004229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>
              <a:off x="4708705" y="2789085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 rot="5400000">
              <a:off x="5139971" y="2359361"/>
              <a:ext cx="430285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>
            <a:xfrm>
              <a:off x="1697697" y="2574503"/>
              <a:ext cx="645426" cy="0"/>
            </a:xfrm>
            <a:prstGeom prst="line">
              <a:avLst/>
            </a:prstGeom>
            <a:ln w="28575">
              <a:solidFill>
                <a:srgbClr val="FFC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 rot="5400000">
              <a:off x="4923846" y="3004230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1692781" y="3219371"/>
              <a:ext cx="430285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5" name="文本框 94"/>
          <p:cNvSpPr txBox="1"/>
          <p:nvPr/>
        </p:nvSpPr>
        <p:spPr>
          <a:xfrm>
            <a:off x="2092597" y="4195357"/>
            <a:ext cx="1021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/>
              <a:t>A</a:t>
            </a:r>
            <a:r>
              <a:rPr lang="zh-CN" altLang="en-US" sz="2400"/>
              <a:t>相</a:t>
            </a:r>
            <a:endParaRPr lang="en-US" altLang="zh-CN" sz="2400"/>
          </a:p>
        </p:txBody>
      </p:sp>
      <p:sp>
        <p:nvSpPr>
          <p:cNvPr id="96" name="文本框 95"/>
          <p:cNvSpPr txBox="1"/>
          <p:nvPr/>
        </p:nvSpPr>
        <p:spPr>
          <a:xfrm>
            <a:off x="2092597" y="4839106"/>
            <a:ext cx="1021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/>
              <a:t>B</a:t>
            </a:r>
            <a:r>
              <a:rPr lang="zh-CN" altLang="en-US" sz="2400"/>
              <a:t>相</a:t>
            </a:r>
            <a:endParaRPr lang="en-US" altLang="zh-CN" sz="2400"/>
          </a:p>
        </p:txBody>
      </p:sp>
      <p:sp>
        <p:nvSpPr>
          <p:cNvPr id="97" name="文本框 96"/>
          <p:cNvSpPr txBox="1"/>
          <p:nvPr/>
        </p:nvSpPr>
        <p:spPr>
          <a:xfrm>
            <a:off x="1149434" y="4517232"/>
            <a:ext cx="10218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/>
              <a:t>反转</a:t>
            </a:r>
            <a:endParaRPr lang="en-US" altLang="zh-CN" sz="2400"/>
          </a:p>
        </p:txBody>
      </p:sp>
      <p:graphicFrame>
        <p:nvGraphicFramePr>
          <p:cNvPr id="108" name="表格 108"/>
          <p:cNvGraphicFramePr>
            <a:graphicFrameLocks noGrp="1"/>
          </p:cNvGraphicFramePr>
          <p:nvPr/>
        </p:nvGraphicFramePr>
        <p:xfrm>
          <a:off x="8279794" y="1431254"/>
          <a:ext cx="2618346" cy="1854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0171"/>
                <a:gridCol w="164817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/>
                        <a:t>边沿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/>
                        <a:t>另一相状态</a:t>
                      </a:r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A</a:t>
                      </a:r>
                      <a:r>
                        <a:rPr lang="zh-CN" altLang="en-US"/>
                        <a:t>相↑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B</a:t>
                      </a:r>
                      <a:r>
                        <a:rPr lang="zh-CN" altLang="en-US"/>
                        <a:t>相低电平</a:t>
                      </a:r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A</a:t>
                      </a:r>
                      <a:r>
                        <a:rPr lang="zh-CN" altLang="en-US"/>
                        <a:t>相↓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B</a:t>
                      </a:r>
                      <a:r>
                        <a:rPr lang="zh-CN" altLang="en-US"/>
                        <a:t>相高电平</a:t>
                      </a:r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B</a:t>
                      </a:r>
                      <a:r>
                        <a:rPr lang="zh-CN" altLang="en-US"/>
                        <a:t>相↑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A</a:t>
                      </a:r>
                      <a:r>
                        <a:rPr lang="zh-CN" altLang="en-US"/>
                        <a:t>相高电平</a:t>
                      </a:r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/>
                        <a:t>B</a:t>
                      </a:r>
                      <a:r>
                        <a:rPr lang="zh-CN" altLang="en-US"/>
                        <a:t>相↓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A</a:t>
                      </a:r>
                      <a:r>
                        <a:rPr lang="zh-CN" altLang="en-US"/>
                        <a:t>相低电平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1" name="表格 108"/>
          <p:cNvGraphicFramePr>
            <a:graphicFrameLocks noGrp="1"/>
          </p:cNvGraphicFramePr>
          <p:nvPr/>
        </p:nvGraphicFramePr>
        <p:xfrm>
          <a:off x="8279794" y="3820964"/>
          <a:ext cx="2618346" cy="1854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70171"/>
                <a:gridCol w="164817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/>
                        <a:t>边沿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/>
                        <a:t>另一相状态</a:t>
                      </a:r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A</a:t>
                      </a:r>
                      <a:r>
                        <a:rPr lang="zh-CN" altLang="en-US"/>
                        <a:t>相↑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B</a:t>
                      </a:r>
                      <a:r>
                        <a:rPr lang="zh-CN" altLang="en-US"/>
                        <a:t>相高电平</a:t>
                      </a:r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A</a:t>
                      </a:r>
                      <a:r>
                        <a:rPr lang="zh-CN" altLang="en-US"/>
                        <a:t>相↓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B</a:t>
                      </a:r>
                      <a:r>
                        <a:rPr lang="zh-CN" altLang="en-US"/>
                        <a:t>相低电平</a:t>
                      </a:r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B</a:t>
                      </a:r>
                      <a:r>
                        <a:rPr lang="zh-CN" altLang="en-US"/>
                        <a:t>相↑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A</a:t>
                      </a:r>
                      <a:r>
                        <a:rPr lang="zh-CN" altLang="en-US"/>
                        <a:t>相低电平</a:t>
                      </a:r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/>
                        <a:t>B</a:t>
                      </a:r>
                      <a:r>
                        <a:rPr lang="zh-CN" altLang="en-US"/>
                        <a:t>相↓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A</a:t>
                      </a:r>
                      <a:r>
                        <a:rPr lang="zh-CN" altLang="en-US"/>
                        <a:t>相高电平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编码器接口</a:t>
            </a:r>
            <a:r>
              <a:rPr lang="zh-CN" altLang="en-US" sz="3200">
                <a:latin typeface="等线" panose="02010600030101010101" charset="-122"/>
              </a:rPr>
              <a:t>基本结构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24933" y="1185344"/>
            <a:ext cx="11142133" cy="497839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/>
          <p:cNvSpPr/>
          <p:nvPr/>
        </p:nvSpPr>
        <p:spPr>
          <a:xfrm>
            <a:off x="2519349" y="5098958"/>
            <a:ext cx="8843875" cy="857992"/>
          </a:xfrm>
          <a:prstGeom prst="rect">
            <a:avLst/>
          </a:prstGeom>
          <a:solidFill>
            <a:srgbClr val="FF3FF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/>
          </a:p>
        </p:txBody>
      </p:sp>
      <p:sp>
        <p:nvSpPr>
          <p:cNvPr id="7" name="矩形 6"/>
          <p:cNvSpPr/>
          <p:nvPr/>
        </p:nvSpPr>
        <p:spPr>
          <a:xfrm>
            <a:off x="7314019" y="1541260"/>
            <a:ext cx="4049204" cy="2394708"/>
          </a:xfrm>
          <a:prstGeom prst="rect">
            <a:avLst/>
          </a:prstGeom>
          <a:solidFill>
            <a:srgbClr val="FF3FF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/>
              <a:t>    时基单元</a:t>
            </a:r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endParaRPr lang="en-US" altLang="zh-CN"/>
          </a:p>
        </p:txBody>
      </p:sp>
      <p:sp>
        <p:nvSpPr>
          <p:cNvPr id="9" name="矩形 8"/>
          <p:cNvSpPr/>
          <p:nvPr/>
        </p:nvSpPr>
        <p:spPr>
          <a:xfrm>
            <a:off x="9504931" y="1908437"/>
            <a:ext cx="1476274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ARR</a:t>
            </a:r>
            <a:endParaRPr lang="en-US" altLang="zh-CN"/>
          </a:p>
          <a:p>
            <a:pPr algn="ctr"/>
            <a:r>
              <a:rPr lang="zh-CN" altLang="en-US"/>
              <a:t>自动重装器</a:t>
            </a:r>
            <a:endParaRPr lang="en-US" altLang="zh-CN"/>
          </a:p>
        </p:txBody>
      </p:sp>
      <p:sp>
        <p:nvSpPr>
          <p:cNvPr id="14" name="矩形 13"/>
          <p:cNvSpPr/>
          <p:nvPr/>
        </p:nvSpPr>
        <p:spPr>
          <a:xfrm>
            <a:off x="9504929" y="3057641"/>
            <a:ext cx="1476274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CNT</a:t>
            </a:r>
            <a:endParaRPr lang="en-US" altLang="zh-CN"/>
          </a:p>
          <a:p>
            <a:pPr algn="ctr"/>
            <a:r>
              <a:rPr lang="zh-CN" altLang="en-US"/>
              <a:t>计数器</a:t>
            </a:r>
            <a:endParaRPr lang="en-US" altLang="zh-CN"/>
          </a:p>
        </p:txBody>
      </p:sp>
      <p:sp>
        <p:nvSpPr>
          <p:cNvPr id="15" name="矩形 14"/>
          <p:cNvSpPr/>
          <p:nvPr/>
        </p:nvSpPr>
        <p:spPr>
          <a:xfrm>
            <a:off x="7675882" y="3057642"/>
            <a:ext cx="1476273" cy="67498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PSC</a:t>
            </a:r>
            <a:endParaRPr lang="en-US" altLang="zh-CN"/>
          </a:p>
          <a:p>
            <a:pPr algn="ctr"/>
            <a:r>
              <a:rPr lang="zh-CN" altLang="en-US"/>
              <a:t>预分频器</a:t>
            </a:r>
            <a:endParaRPr lang="en-US" altLang="zh-CN"/>
          </a:p>
        </p:txBody>
      </p:sp>
      <p:cxnSp>
        <p:nvCxnSpPr>
          <p:cNvPr id="27" name="直接箭头连接符 26"/>
          <p:cNvCxnSpPr>
            <a:stCxn id="58" idx="3"/>
            <a:endCxn id="15" idx="1"/>
          </p:cNvCxnSpPr>
          <p:nvPr/>
        </p:nvCxnSpPr>
        <p:spPr>
          <a:xfrm flipV="1">
            <a:off x="6935836" y="3395135"/>
            <a:ext cx="740046" cy="29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endCxn id="14" idx="1"/>
          </p:cNvCxnSpPr>
          <p:nvPr/>
        </p:nvCxnSpPr>
        <p:spPr>
          <a:xfrm flipV="1">
            <a:off x="9152155" y="3395134"/>
            <a:ext cx="352774" cy="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2519349" y="4124639"/>
            <a:ext cx="8843875" cy="857992"/>
          </a:xfrm>
          <a:prstGeom prst="rect">
            <a:avLst/>
          </a:prstGeom>
          <a:solidFill>
            <a:srgbClr val="FF3FF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/>
          </a:p>
        </p:txBody>
      </p:sp>
      <p:sp>
        <p:nvSpPr>
          <p:cNvPr id="29" name="箭头: 上下 28"/>
          <p:cNvSpPr/>
          <p:nvPr/>
        </p:nvSpPr>
        <p:spPr>
          <a:xfrm>
            <a:off x="10099911" y="2583422"/>
            <a:ext cx="308674" cy="474219"/>
          </a:xfrm>
          <a:prstGeom prst="upDownArrow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1171357" y="4227253"/>
            <a:ext cx="764952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GPIO</a:t>
            </a:r>
            <a:endParaRPr lang="en-US" altLang="zh-CN"/>
          </a:p>
        </p:txBody>
      </p:sp>
      <p:sp>
        <p:nvSpPr>
          <p:cNvPr id="58" name="矩形 57"/>
          <p:cNvSpPr/>
          <p:nvPr/>
        </p:nvSpPr>
        <p:spPr>
          <a:xfrm>
            <a:off x="5463379" y="3063503"/>
            <a:ext cx="1472457" cy="669124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编码器接口</a:t>
            </a:r>
            <a:endParaRPr lang="en-US" altLang="zh-CN"/>
          </a:p>
        </p:txBody>
      </p:sp>
      <p:sp>
        <p:nvSpPr>
          <p:cNvPr id="61" name="矩形 60"/>
          <p:cNvSpPr/>
          <p:nvPr/>
        </p:nvSpPr>
        <p:spPr>
          <a:xfrm>
            <a:off x="2868870" y="4227253"/>
            <a:ext cx="1080000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滤波器</a:t>
            </a:r>
            <a:endParaRPr lang="en-US" altLang="zh-CN"/>
          </a:p>
        </p:txBody>
      </p:sp>
      <p:sp>
        <p:nvSpPr>
          <p:cNvPr id="62" name="矩形 61"/>
          <p:cNvSpPr/>
          <p:nvPr/>
        </p:nvSpPr>
        <p:spPr>
          <a:xfrm>
            <a:off x="4454820" y="4227253"/>
            <a:ext cx="1472457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边沿检测</a:t>
            </a:r>
            <a:endParaRPr lang="en-US" altLang="zh-CN"/>
          </a:p>
          <a:p>
            <a:pPr algn="ctr"/>
            <a:r>
              <a:rPr lang="zh-CN" altLang="en-US"/>
              <a:t>极性选择</a:t>
            </a:r>
            <a:endParaRPr lang="en-US" altLang="zh-CN"/>
          </a:p>
        </p:txBody>
      </p:sp>
      <p:cxnSp>
        <p:nvCxnSpPr>
          <p:cNvPr id="65" name="直接箭头连接符 64"/>
          <p:cNvCxnSpPr/>
          <p:nvPr/>
        </p:nvCxnSpPr>
        <p:spPr>
          <a:xfrm>
            <a:off x="1949386" y="4547721"/>
            <a:ext cx="91948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65"/>
          <p:cNvCxnSpPr/>
          <p:nvPr/>
        </p:nvCxnSpPr>
        <p:spPr>
          <a:xfrm>
            <a:off x="3962528" y="4547721"/>
            <a:ext cx="50650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箭头连接符 83"/>
          <p:cNvCxnSpPr/>
          <p:nvPr/>
        </p:nvCxnSpPr>
        <p:spPr>
          <a:xfrm flipV="1">
            <a:off x="6049556" y="3726765"/>
            <a:ext cx="0" cy="82095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文本框 205"/>
          <p:cNvSpPr txBox="1"/>
          <p:nvPr/>
        </p:nvSpPr>
        <p:spPr>
          <a:xfrm>
            <a:off x="5093788" y="3754197"/>
            <a:ext cx="908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TI1FP1</a:t>
            </a:r>
            <a:endParaRPr lang="en-US" altLang="zh-CN">
              <a:solidFill>
                <a:schemeClr val="bg1"/>
              </a:solidFill>
            </a:endParaRPr>
          </a:p>
        </p:txBody>
      </p:sp>
      <p:cxnSp>
        <p:nvCxnSpPr>
          <p:cNvPr id="70" name="直接箭头连接符 69"/>
          <p:cNvCxnSpPr/>
          <p:nvPr/>
        </p:nvCxnSpPr>
        <p:spPr>
          <a:xfrm>
            <a:off x="5934957" y="5532753"/>
            <a:ext cx="403613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本框 96"/>
          <p:cNvSpPr txBox="1"/>
          <p:nvPr/>
        </p:nvSpPr>
        <p:spPr>
          <a:xfrm>
            <a:off x="6406264" y="3755307"/>
            <a:ext cx="908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TI2FP2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171357" y="5209803"/>
            <a:ext cx="764952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GPIO</a:t>
            </a:r>
            <a:endParaRPr lang="en-US" altLang="zh-CN"/>
          </a:p>
        </p:txBody>
      </p:sp>
      <p:sp>
        <p:nvSpPr>
          <p:cNvPr id="73" name="矩形 72"/>
          <p:cNvSpPr/>
          <p:nvPr/>
        </p:nvSpPr>
        <p:spPr>
          <a:xfrm>
            <a:off x="2868870" y="5209803"/>
            <a:ext cx="1080000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滤波器</a:t>
            </a:r>
            <a:endParaRPr lang="en-US" altLang="zh-CN"/>
          </a:p>
        </p:txBody>
      </p:sp>
      <p:sp>
        <p:nvSpPr>
          <p:cNvPr id="74" name="矩形 73"/>
          <p:cNvSpPr/>
          <p:nvPr/>
        </p:nvSpPr>
        <p:spPr>
          <a:xfrm>
            <a:off x="4454820" y="5209803"/>
            <a:ext cx="1472457" cy="64093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边沿检测</a:t>
            </a:r>
            <a:endParaRPr lang="en-US" altLang="zh-CN"/>
          </a:p>
          <a:p>
            <a:pPr algn="ctr"/>
            <a:r>
              <a:rPr lang="zh-CN" altLang="en-US"/>
              <a:t>极性选择</a:t>
            </a:r>
            <a:endParaRPr lang="en-US" altLang="zh-CN"/>
          </a:p>
        </p:txBody>
      </p:sp>
      <p:cxnSp>
        <p:nvCxnSpPr>
          <p:cNvPr id="76" name="直接箭头连接符 75"/>
          <p:cNvCxnSpPr/>
          <p:nvPr/>
        </p:nvCxnSpPr>
        <p:spPr>
          <a:xfrm>
            <a:off x="1949386" y="5530271"/>
            <a:ext cx="91948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箭头连接符 76"/>
          <p:cNvCxnSpPr/>
          <p:nvPr/>
        </p:nvCxnSpPr>
        <p:spPr>
          <a:xfrm>
            <a:off x="3962528" y="5530271"/>
            <a:ext cx="50650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箭头连接符 77"/>
          <p:cNvCxnSpPr/>
          <p:nvPr/>
        </p:nvCxnSpPr>
        <p:spPr>
          <a:xfrm>
            <a:off x="5934957" y="4555974"/>
            <a:ext cx="114599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箭头连接符 78"/>
          <p:cNvCxnSpPr/>
          <p:nvPr/>
        </p:nvCxnSpPr>
        <p:spPr>
          <a:xfrm flipV="1">
            <a:off x="6338570" y="3726765"/>
            <a:ext cx="0" cy="18011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实例（均不反相）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6000" y="2740373"/>
            <a:ext cx="7200000" cy="342295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496001" y="1246174"/>
            <a:ext cx="7200000" cy="1272868"/>
            <a:chOff x="2496001" y="1246174"/>
            <a:chExt cx="7200000" cy="127286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/>
            <a:srcRect t="8906" b="62809"/>
            <a:stretch>
              <a:fillRect/>
            </a:stretch>
          </p:blipFill>
          <p:spPr>
            <a:xfrm>
              <a:off x="2496001" y="1246174"/>
              <a:ext cx="7200000" cy="749453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/>
            <a:srcRect t="77168" b="1933"/>
            <a:stretch>
              <a:fillRect/>
            </a:stretch>
          </p:blipFill>
          <p:spPr>
            <a:xfrm>
              <a:off x="2496001" y="1965264"/>
              <a:ext cx="7200000" cy="5537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</a:rPr>
              <a:t>实例（</a:t>
            </a:r>
            <a:r>
              <a:rPr lang="en-US" altLang="zh-CN" sz="3200">
                <a:latin typeface="等线" panose="02010600030101010101" charset="-122"/>
              </a:rPr>
              <a:t>TI1</a:t>
            </a:r>
            <a:r>
              <a:rPr lang="zh-CN" altLang="en-US" sz="3200">
                <a:latin typeface="等线" panose="02010600030101010101" charset="-122"/>
              </a:rPr>
              <a:t>反相）</a:t>
            </a:r>
            <a:endParaRPr lang="zh-CN" altLang="en-US" sz="3200">
              <a:latin typeface="等线" panose="02010600030101010101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496001" y="1246174"/>
            <a:ext cx="7200000" cy="1272868"/>
            <a:chOff x="2496001" y="1246174"/>
            <a:chExt cx="7200000" cy="127286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"/>
            <a:srcRect t="8906" b="62809"/>
            <a:stretch>
              <a:fillRect/>
            </a:stretch>
          </p:blipFill>
          <p:spPr>
            <a:xfrm>
              <a:off x="2496001" y="1246174"/>
              <a:ext cx="7200000" cy="749453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/>
            <a:srcRect t="77168" b="1933"/>
            <a:stretch>
              <a:fillRect/>
            </a:stretch>
          </p:blipFill>
          <p:spPr>
            <a:xfrm>
              <a:off x="2496001" y="1965264"/>
              <a:ext cx="7200000" cy="553778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6000" y="2740373"/>
            <a:ext cx="7200000" cy="3428857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主从触发模式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98360" y="5219263"/>
            <a:ext cx="1818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主模式</a:t>
            </a:r>
            <a:endParaRPr lang="en-US" altLang="zh-CN" sz="2000"/>
          </a:p>
        </p:txBody>
      </p:sp>
      <p:sp>
        <p:nvSpPr>
          <p:cNvPr id="5" name="梯形 4"/>
          <p:cNvSpPr/>
          <p:nvPr/>
        </p:nvSpPr>
        <p:spPr>
          <a:xfrm rot="5400000">
            <a:off x="1708761" y="3106500"/>
            <a:ext cx="3183458" cy="365923"/>
          </a:xfrm>
          <a:prstGeom prst="trapezoid">
            <a:avLst/>
          </a:prstGeom>
          <a:solidFill>
            <a:srgbClr val="C1A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2698045" y="1940959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698045" y="2326394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698045" y="2711829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698045" y="3097264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698045" y="3482699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698045" y="3868134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698045" y="4253569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698045" y="4639004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483451" y="3290788"/>
            <a:ext cx="900000" cy="0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3305285" y="2920129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TRGO</a:t>
            </a:r>
            <a:endParaRPr lang="en-US" altLang="zh-CN"/>
          </a:p>
        </p:txBody>
      </p:sp>
      <p:sp>
        <p:nvSpPr>
          <p:cNvPr id="17" name="文本框 16"/>
          <p:cNvSpPr txBox="1"/>
          <p:nvPr/>
        </p:nvSpPr>
        <p:spPr>
          <a:xfrm>
            <a:off x="1514034" y="1756293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Reset</a:t>
            </a:r>
            <a:endParaRPr lang="en-US" altLang="zh-CN"/>
          </a:p>
        </p:txBody>
      </p:sp>
      <p:sp>
        <p:nvSpPr>
          <p:cNvPr id="18" name="文本框 17"/>
          <p:cNvSpPr txBox="1"/>
          <p:nvPr/>
        </p:nvSpPr>
        <p:spPr>
          <a:xfrm>
            <a:off x="1514034" y="2141728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Enable</a:t>
            </a:r>
            <a:endParaRPr lang="en-US" altLang="zh-CN"/>
          </a:p>
        </p:txBody>
      </p:sp>
      <p:sp>
        <p:nvSpPr>
          <p:cNvPr id="19" name="文本框 18"/>
          <p:cNvSpPr txBox="1"/>
          <p:nvPr/>
        </p:nvSpPr>
        <p:spPr>
          <a:xfrm>
            <a:off x="1514034" y="2527163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Update</a:t>
            </a:r>
            <a:endParaRPr lang="en-US" altLang="zh-CN"/>
          </a:p>
        </p:txBody>
      </p:sp>
      <p:sp>
        <p:nvSpPr>
          <p:cNvPr id="20" name="文本框 19"/>
          <p:cNvSpPr txBox="1"/>
          <p:nvPr/>
        </p:nvSpPr>
        <p:spPr>
          <a:xfrm>
            <a:off x="1514034" y="2912598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OC1</a:t>
            </a:r>
            <a:endParaRPr lang="en-US" altLang="zh-CN"/>
          </a:p>
        </p:txBody>
      </p:sp>
      <p:sp>
        <p:nvSpPr>
          <p:cNvPr id="21" name="文本框 20"/>
          <p:cNvSpPr txBox="1"/>
          <p:nvPr/>
        </p:nvSpPr>
        <p:spPr>
          <a:xfrm>
            <a:off x="1514034" y="3298033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OC1REF</a:t>
            </a:r>
            <a:endParaRPr lang="en-US" altLang="zh-CN"/>
          </a:p>
        </p:txBody>
      </p:sp>
      <p:sp>
        <p:nvSpPr>
          <p:cNvPr id="22" name="文本框 21"/>
          <p:cNvSpPr txBox="1"/>
          <p:nvPr/>
        </p:nvSpPr>
        <p:spPr>
          <a:xfrm>
            <a:off x="1514034" y="3683468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OC2REF</a:t>
            </a:r>
            <a:endParaRPr lang="en-US" altLang="zh-CN"/>
          </a:p>
        </p:txBody>
      </p:sp>
      <p:sp>
        <p:nvSpPr>
          <p:cNvPr id="23" name="文本框 22"/>
          <p:cNvSpPr txBox="1"/>
          <p:nvPr/>
        </p:nvSpPr>
        <p:spPr>
          <a:xfrm>
            <a:off x="1514034" y="4068903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OC3REF</a:t>
            </a:r>
            <a:endParaRPr lang="en-US" altLang="zh-CN"/>
          </a:p>
        </p:txBody>
      </p:sp>
      <p:sp>
        <p:nvSpPr>
          <p:cNvPr id="24" name="文本框 23"/>
          <p:cNvSpPr txBox="1"/>
          <p:nvPr/>
        </p:nvSpPr>
        <p:spPr>
          <a:xfrm>
            <a:off x="1514034" y="4454337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OC4REF</a:t>
            </a:r>
            <a:endParaRPr lang="en-US" altLang="zh-CN"/>
          </a:p>
        </p:txBody>
      </p:sp>
      <p:sp>
        <p:nvSpPr>
          <p:cNvPr id="25" name="梯形 24"/>
          <p:cNvSpPr/>
          <p:nvPr/>
        </p:nvSpPr>
        <p:spPr>
          <a:xfrm rot="5400000">
            <a:off x="5885652" y="3106501"/>
            <a:ext cx="3183458" cy="365923"/>
          </a:xfrm>
          <a:prstGeom prst="trapezoid">
            <a:avLst/>
          </a:prstGeom>
          <a:solidFill>
            <a:srgbClr val="C1AD3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/>
          <p:nvPr/>
        </p:nvCxnSpPr>
        <p:spPr>
          <a:xfrm>
            <a:off x="6874936" y="1940960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6874936" y="2326395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874936" y="2711830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6874936" y="3097265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874936" y="3482700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874936" y="3868135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6874936" y="4253570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6874936" y="4639005"/>
            <a:ext cx="419483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7660342" y="3290789"/>
            <a:ext cx="900000" cy="0"/>
          </a:xfrm>
          <a:prstGeom prst="line">
            <a:avLst/>
          </a:prstGeom>
          <a:ln w="28575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7482176" y="2920130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TRGI</a:t>
            </a:r>
            <a:endParaRPr lang="en-US" altLang="zh-CN"/>
          </a:p>
        </p:txBody>
      </p:sp>
      <p:sp>
        <p:nvSpPr>
          <p:cNvPr id="36" name="文本框 35"/>
          <p:cNvSpPr txBox="1"/>
          <p:nvPr/>
        </p:nvSpPr>
        <p:spPr>
          <a:xfrm>
            <a:off x="5690925" y="1756294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ITR0</a:t>
            </a:r>
            <a:endParaRPr lang="en-US" altLang="zh-CN"/>
          </a:p>
        </p:txBody>
      </p:sp>
      <p:sp>
        <p:nvSpPr>
          <p:cNvPr id="37" name="文本框 36"/>
          <p:cNvSpPr txBox="1"/>
          <p:nvPr/>
        </p:nvSpPr>
        <p:spPr>
          <a:xfrm>
            <a:off x="5690925" y="2141729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ITR1</a:t>
            </a:r>
            <a:endParaRPr lang="en-US" altLang="zh-CN"/>
          </a:p>
        </p:txBody>
      </p:sp>
      <p:sp>
        <p:nvSpPr>
          <p:cNvPr id="38" name="文本框 37"/>
          <p:cNvSpPr txBox="1"/>
          <p:nvPr/>
        </p:nvSpPr>
        <p:spPr>
          <a:xfrm>
            <a:off x="5690925" y="2527164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ITR2</a:t>
            </a:r>
            <a:endParaRPr lang="en-US" altLang="zh-CN"/>
          </a:p>
        </p:txBody>
      </p:sp>
      <p:sp>
        <p:nvSpPr>
          <p:cNvPr id="39" name="文本框 38"/>
          <p:cNvSpPr txBox="1"/>
          <p:nvPr/>
        </p:nvSpPr>
        <p:spPr>
          <a:xfrm>
            <a:off x="5690925" y="2912599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ITR3</a:t>
            </a:r>
            <a:endParaRPr lang="en-US" altLang="zh-CN"/>
          </a:p>
        </p:txBody>
      </p:sp>
      <p:sp>
        <p:nvSpPr>
          <p:cNvPr id="40" name="文本框 39"/>
          <p:cNvSpPr txBox="1"/>
          <p:nvPr/>
        </p:nvSpPr>
        <p:spPr>
          <a:xfrm>
            <a:off x="5690925" y="3298034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TI1F_ED</a:t>
            </a:r>
            <a:endParaRPr lang="en-US" altLang="zh-CN"/>
          </a:p>
        </p:txBody>
      </p:sp>
      <p:sp>
        <p:nvSpPr>
          <p:cNvPr id="41" name="文本框 40"/>
          <p:cNvSpPr txBox="1"/>
          <p:nvPr/>
        </p:nvSpPr>
        <p:spPr>
          <a:xfrm>
            <a:off x="5690925" y="3683469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TI1FP1</a:t>
            </a:r>
            <a:endParaRPr lang="en-US" altLang="zh-CN"/>
          </a:p>
        </p:txBody>
      </p:sp>
      <p:sp>
        <p:nvSpPr>
          <p:cNvPr id="42" name="文本框 41"/>
          <p:cNvSpPr txBox="1"/>
          <p:nvPr/>
        </p:nvSpPr>
        <p:spPr>
          <a:xfrm>
            <a:off x="5690925" y="4068904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TI2FP2</a:t>
            </a:r>
            <a:endParaRPr lang="en-US" altLang="zh-CN"/>
          </a:p>
        </p:txBody>
      </p:sp>
      <p:sp>
        <p:nvSpPr>
          <p:cNvPr id="43" name="文本框 42"/>
          <p:cNvSpPr txBox="1"/>
          <p:nvPr/>
        </p:nvSpPr>
        <p:spPr>
          <a:xfrm>
            <a:off x="5690925" y="4454338"/>
            <a:ext cx="1195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/>
              <a:t>ETRF</a:t>
            </a:r>
            <a:endParaRPr lang="en-US" altLang="zh-CN"/>
          </a:p>
        </p:txBody>
      </p:sp>
      <p:sp>
        <p:nvSpPr>
          <p:cNvPr id="44" name="文本框 43"/>
          <p:cNvSpPr txBox="1"/>
          <p:nvPr/>
        </p:nvSpPr>
        <p:spPr>
          <a:xfrm>
            <a:off x="6175251" y="5219263"/>
            <a:ext cx="1818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触发源选择</a:t>
            </a:r>
            <a:endParaRPr lang="en-US" altLang="zh-CN" sz="2000"/>
          </a:p>
        </p:txBody>
      </p:sp>
      <p:sp>
        <p:nvSpPr>
          <p:cNvPr id="46" name="文本框 45"/>
          <p:cNvSpPr txBox="1"/>
          <p:nvPr/>
        </p:nvSpPr>
        <p:spPr>
          <a:xfrm>
            <a:off x="8525454" y="5219263"/>
            <a:ext cx="1818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/>
              <a:t>从模式</a:t>
            </a:r>
            <a:endParaRPr lang="en-US" altLang="zh-CN" sz="2000"/>
          </a:p>
        </p:txBody>
      </p:sp>
      <p:graphicFrame>
        <p:nvGraphicFramePr>
          <p:cNvPr id="47" name="表格 5"/>
          <p:cNvGraphicFramePr>
            <a:graphicFrameLocks noGrp="1"/>
          </p:cNvGraphicFramePr>
          <p:nvPr/>
        </p:nvGraphicFramePr>
        <p:xfrm>
          <a:off x="8560342" y="1814673"/>
          <a:ext cx="1749076" cy="296672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74907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Closed</a:t>
                      </a:r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Encoder1</a:t>
                      </a:r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/>
                        <a:t>Encoder2</a:t>
                      </a:r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/>
                        <a:t>Encoder3</a:t>
                      </a:r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Reset</a:t>
                      </a:r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Gated</a:t>
                      </a:r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Trigger</a:t>
                      </a:r>
                      <a:endParaRPr lang="zh-CN" alt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/>
                        <a:t>External1</a:t>
                      </a:r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主模式的结构：MMS 选择“发出什么”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 → TRGO 是输出侧；它不负责选择本 TIM 的输入时钟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69264" y="1938528"/>
            <a:ext cx="260604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UG</a:t>
            </a:r>
            <a:endParaRPr lang="en-US" sz="1800" dirty="0"/>
          </a:p>
        </p:txBody>
      </p:sp>
      <p:sp>
        <p:nvSpPr>
          <p:cNvPr id="7" name="Shape 3"/>
          <p:cNvSpPr/>
          <p:nvPr/>
        </p:nvSpPr>
        <p:spPr>
          <a:xfrm>
            <a:off x="3575304" y="2144268"/>
            <a:ext cx="1115568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8" name="Text 4"/>
          <p:cNvSpPr/>
          <p:nvPr/>
        </p:nvSpPr>
        <p:spPr>
          <a:xfrm>
            <a:off x="3666744" y="1828800"/>
            <a:ext cx="978408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Reset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969264" y="2505456"/>
            <a:ext cx="260604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CNT_EN</a:t>
            </a:r>
            <a:endParaRPr lang="en-US" sz="1800" dirty="0"/>
          </a:p>
        </p:txBody>
      </p:sp>
      <p:sp>
        <p:nvSpPr>
          <p:cNvPr id="10" name="Shape 6"/>
          <p:cNvSpPr/>
          <p:nvPr/>
        </p:nvSpPr>
        <p:spPr>
          <a:xfrm>
            <a:off x="3575304" y="2711196"/>
            <a:ext cx="1115568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1" name="Text 7"/>
          <p:cNvSpPr/>
          <p:nvPr/>
        </p:nvSpPr>
        <p:spPr>
          <a:xfrm>
            <a:off x="3666744" y="2395728"/>
            <a:ext cx="978408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Enable</a:t>
            </a:r>
            <a:endParaRPr lang="en-US" sz="1150" dirty="0"/>
          </a:p>
        </p:txBody>
      </p:sp>
      <p:sp>
        <p:nvSpPr>
          <p:cNvPr id="12" name="Text 8"/>
          <p:cNvSpPr/>
          <p:nvPr/>
        </p:nvSpPr>
        <p:spPr>
          <a:xfrm>
            <a:off x="969264" y="3072384"/>
            <a:ext cx="260604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UEV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3575304" y="3278124"/>
            <a:ext cx="1115568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4" name="Text 10"/>
          <p:cNvSpPr/>
          <p:nvPr/>
        </p:nvSpPr>
        <p:spPr>
          <a:xfrm>
            <a:off x="3666744" y="2962656"/>
            <a:ext cx="978408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Update</a:t>
            </a:r>
            <a:endParaRPr lang="en-US" sz="1150" dirty="0"/>
          </a:p>
        </p:txBody>
      </p:sp>
      <p:sp>
        <p:nvSpPr>
          <p:cNvPr id="15" name="Text 11"/>
          <p:cNvSpPr/>
          <p:nvPr/>
        </p:nvSpPr>
        <p:spPr>
          <a:xfrm>
            <a:off x="969264" y="3639312"/>
            <a:ext cx="260604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CC1 事件脉冲</a:t>
            </a:r>
            <a:endParaRPr lang="en-US" sz="1800" dirty="0"/>
          </a:p>
        </p:txBody>
      </p:sp>
      <p:sp>
        <p:nvSpPr>
          <p:cNvPr id="16" name="Shape 12"/>
          <p:cNvSpPr/>
          <p:nvPr/>
        </p:nvSpPr>
        <p:spPr>
          <a:xfrm>
            <a:off x="3575304" y="3845052"/>
            <a:ext cx="1115568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7" name="Text 13"/>
          <p:cNvSpPr/>
          <p:nvPr/>
        </p:nvSpPr>
        <p:spPr>
          <a:xfrm>
            <a:off x="3666744" y="3529584"/>
            <a:ext cx="978408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Compare Pulse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969264" y="4206240"/>
            <a:ext cx="260604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OC1REF…OC4REF</a:t>
            </a:r>
            <a:endParaRPr lang="en-US" sz="1800" dirty="0"/>
          </a:p>
        </p:txBody>
      </p:sp>
      <p:sp>
        <p:nvSpPr>
          <p:cNvPr id="19" name="Shape 15"/>
          <p:cNvSpPr/>
          <p:nvPr/>
        </p:nvSpPr>
        <p:spPr>
          <a:xfrm>
            <a:off x="3575304" y="4411980"/>
            <a:ext cx="1115568" cy="0"/>
          </a:xfrm>
          <a:prstGeom prst="line">
            <a:avLst/>
          </a:prstGeom>
          <a:noFill/>
          <a:ln w="2794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20" name="Text 16"/>
          <p:cNvSpPr/>
          <p:nvPr/>
        </p:nvSpPr>
        <p:spPr>
          <a:xfrm>
            <a:off x="3666744" y="4096512"/>
            <a:ext cx="978408" cy="2468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OCxREF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4690872" y="1911096"/>
            <a:ext cx="1417320" cy="2788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</a:t>
            </a:r>
            <a:endParaRPr lang="en-US" sz="2100" dirty="0"/>
          </a:p>
          <a:p>
            <a:pPr marL="0" indent="0" algn="ctr">
              <a:buNone/>
            </a:pPr>
            <a:r>
              <a:rPr lang="en-US" sz="210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主模式选择</a:t>
            </a:r>
            <a:endParaRPr lang="en-US" sz="2100" dirty="0"/>
          </a:p>
        </p:txBody>
      </p:sp>
      <p:sp>
        <p:nvSpPr>
          <p:cNvPr id="22" name="Shape 18"/>
          <p:cNvSpPr/>
          <p:nvPr/>
        </p:nvSpPr>
        <p:spPr>
          <a:xfrm>
            <a:off x="6108192" y="3300984"/>
            <a:ext cx="1353312" cy="0"/>
          </a:xfrm>
          <a:prstGeom prst="line">
            <a:avLst/>
          </a:prstGeom>
          <a:noFill/>
          <a:ln w="3429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23" name="Text 19"/>
          <p:cNvSpPr/>
          <p:nvPr/>
        </p:nvSpPr>
        <p:spPr>
          <a:xfrm>
            <a:off x="6446520" y="2834640"/>
            <a:ext cx="758952" cy="347472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38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TRGO</a:t>
            </a:r>
            <a:endParaRPr lang="en-US" sz="1380" dirty="0"/>
          </a:p>
        </p:txBody>
      </p:sp>
      <p:sp>
        <p:nvSpPr>
          <p:cNvPr id="24" name="Text 20"/>
          <p:cNvSpPr/>
          <p:nvPr/>
        </p:nvSpPr>
        <p:spPr>
          <a:xfrm>
            <a:off x="7461504" y="2706624"/>
            <a:ext cx="1920240" cy="1152144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芯片内部连接</a:t>
            </a:r>
            <a:endParaRPr lang="en-US" sz="2000" dirty="0"/>
          </a:p>
        </p:txBody>
      </p:sp>
      <p:sp>
        <p:nvSpPr>
          <p:cNvPr id="25" name="Shape 21"/>
          <p:cNvSpPr/>
          <p:nvPr/>
        </p:nvSpPr>
        <p:spPr>
          <a:xfrm>
            <a:off x="9381744" y="3300984"/>
            <a:ext cx="749808" cy="0"/>
          </a:xfrm>
          <a:prstGeom prst="line">
            <a:avLst/>
          </a:prstGeom>
          <a:noFill/>
          <a:ln w="3429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26" name="Text 22"/>
          <p:cNvSpPr/>
          <p:nvPr/>
        </p:nvSpPr>
        <p:spPr>
          <a:xfrm>
            <a:off x="10131552" y="2889504"/>
            <a:ext cx="941832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下游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TRGI</a:t>
            </a:r>
            <a:endParaRPr lang="en-US" sz="1800" dirty="0"/>
          </a:p>
        </p:txBody>
      </p:sp>
      <p:sp>
        <p:nvSpPr>
          <p:cNvPr id="27" name="Text 23"/>
          <p:cNvSpPr/>
          <p:nvPr/>
        </p:nvSpPr>
        <p:spPr>
          <a:xfrm>
            <a:off x="877824" y="5760720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主模式 = 选择 TRGO 的来源；不是“打开 PWM 的总开关”。</a:t>
            </a:r>
            <a:endParaRPr lang="en-US" sz="1820" dirty="0"/>
          </a:p>
        </p:txBody>
      </p:sp>
      <p:sp>
        <p:nvSpPr>
          <p:cNvPr id="28" name="Text 24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教学重绘｜AN4013 §3.2；F103 的实际选项以 RM0008 的 MMS 为准</a:t>
            </a:r>
            <a:endParaRPr lang="en-US" sz="115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主模式 Update：把“一个周期”变成一次通知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MMS=010：选择更新事件 UEV 作为 TRGO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50976" y="2048256"/>
            <a:ext cx="13716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CK_INT</a:t>
            </a:r>
            <a:endParaRPr lang="en-US" sz="1840" dirty="0"/>
          </a:p>
        </p:txBody>
      </p:sp>
      <p:sp>
        <p:nvSpPr>
          <p:cNvPr id="7" name="Shape 3"/>
          <p:cNvSpPr/>
          <p:nvPr/>
        </p:nvSpPr>
        <p:spPr>
          <a:xfrm>
            <a:off x="2322576" y="2386584"/>
            <a:ext cx="347472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8" name="Text 4"/>
          <p:cNvSpPr/>
          <p:nvPr/>
        </p:nvSpPr>
        <p:spPr>
          <a:xfrm>
            <a:off x="2670048" y="2048256"/>
            <a:ext cx="13716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</a:t>
            </a:r>
            <a:endParaRPr lang="en-US" sz="1840" dirty="0"/>
          </a:p>
        </p:txBody>
      </p:sp>
      <p:sp>
        <p:nvSpPr>
          <p:cNvPr id="9" name="Shape 5"/>
          <p:cNvSpPr/>
          <p:nvPr/>
        </p:nvSpPr>
        <p:spPr>
          <a:xfrm>
            <a:off x="4041648" y="2386584"/>
            <a:ext cx="347472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0" name="Text 6"/>
          <p:cNvSpPr/>
          <p:nvPr/>
        </p:nvSpPr>
        <p:spPr>
          <a:xfrm>
            <a:off x="4389120" y="2048256"/>
            <a:ext cx="13716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 / ARR</a:t>
            </a:r>
            <a:endParaRPr lang="en-US" sz="1840" dirty="0"/>
          </a:p>
        </p:txBody>
      </p:sp>
      <p:sp>
        <p:nvSpPr>
          <p:cNvPr id="11" name="Shape 7"/>
          <p:cNvSpPr/>
          <p:nvPr/>
        </p:nvSpPr>
        <p:spPr>
          <a:xfrm>
            <a:off x="5760720" y="2386584"/>
            <a:ext cx="34747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2" name="Text 8"/>
          <p:cNvSpPr/>
          <p:nvPr/>
        </p:nvSpPr>
        <p:spPr>
          <a:xfrm>
            <a:off x="6108192" y="2048256"/>
            <a:ext cx="13716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UEV</a:t>
            </a:r>
            <a:endParaRPr lang="en-US" sz="1840" dirty="0"/>
          </a:p>
        </p:txBody>
      </p:sp>
      <p:sp>
        <p:nvSpPr>
          <p:cNvPr id="13" name="Shape 9"/>
          <p:cNvSpPr/>
          <p:nvPr/>
        </p:nvSpPr>
        <p:spPr>
          <a:xfrm>
            <a:off x="7479792" y="2386584"/>
            <a:ext cx="34747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4" name="Text 10"/>
          <p:cNvSpPr/>
          <p:nvPr/>
        </p:nvSpPr>
        <p:spPr>
          <a:xfrm>
            <a:off x="7827264" y="2048256"/>
            <a:ext cx="146304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MMS=Update</a:t>
            </a:r>
            <a:endParaRPr lang="en-US" sz="1840" dirty="0"/>
          </a:p>
        </p:txBody>
      </p:sp>
      <p:sp>
        <p:nvSpPr>
          <p:cNvPr id="15" name="Shape 11"/>
          <p:cNvSpPr/>
          <p:nvPr/>
        </p:nvSpPr>
        <p:spPr>
          <a:xfrm>
            <a:off x="9198864" y="2386584"/>
            <a:ext cx="34747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6" name="Text 12"/>
          <p:cNvSpPr/>
          <p:nvPr/>
        </p:nvSpPr>
        <p:spPr>
          <a:xfrm>
            <a:off x="9546336" y="2048256"/>
            <a:ext cx="1371600" cy="685800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TRGO</a:t>
            </a:r>
            <a:endParaRPr lang="en-US" sz="1840" dirty="0"/>
          </a:p>
        </p:txBody>
      </p:sp>
      <p:sp>
        <p:nvSpPr>
          <p:cNvPr id="17" name="Text 13"/>
          <p:cNvSpPr/>
          <p:nvPr/>
        </p:nvSpPr>
        <p:spPr>
          <a:xfrm>
            <a:off x="960120" y="3703320"/>
            <a:ext cx="1170432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1650" dirty="0"/>
          </a:p>
        </p:txBody>
      </p:sp>
      <p:sp>
        <p:nvSpPr>
          <p:cNvPr id="18" name="Text 14"/>
          <p:cNvSpPr/>
          <p:nvPr/>
        </p:nvSpPr>
        <p:spPr>
          <a:xfrm>
            <a:off x="2240280" y="3666744"/>
            <a:ext cx="733044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19" name="Text 15"/>
          <p:cNvSpPr/>
          <p:nvPr/>
        </p:nvSpPr>
        <p:spPr>
          <a:xfrm>
            <a:off x="2973324" y="3666744"/>
            <a:ext cx="733044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20" name="Text 16"/>
          <p:cNvSpPr/>
          <p:nvPr/>
        </p:nvSpPr>
        <p:spPr>
          <a:xfrm>
            <a:off x="3706368" y="3666744"/>
            <a:ext cx="733044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21" name="Text 17"/>
          <p:cNvSpPr/>
          <p:nvPr/>
        </p:nvSpPr>
        <p:spPr>
          <a:xfrm>
            <a:off x="4439412" y="3666744"/>
            <a:ext cx="733044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700" dirty="0"/>
          </a:p>
        </p:txBody>
      </p:sp>
      <p:sp>
        <p:nvSpPr>
          <p:cNvPr id="22" name="Text 18"/>
          <p:cNvSpPr/>
          <p:nvPr/>
        </p:nvSpPr>
        <p:spPr>
          <a:xfrm>
            <a:off x="5172456" y="3666744"/>
            <a:ext cx="733044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1700" dirty="0"/>
          </a:p>
        </p:txBody>
      </p:sp>
      <p:sp>
        <p:nvSpPr>
          <p:cNvPr id="23" name="Text 19"/>
          <p:cNvSpPr/>
          <p:nvPr/>
        </p:nvSpPr>
        <p:spPr>
          <a:xfrm>
            <a:off x="5905500" y="3666744"/>
            <a:ext cx="733044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24" name="Text 20"/>
          <p:cNvSpPr/>
          <p:nvPr/>
        </p:nvSpPr>
        <p:spPr>
          <a:xfrm>
            <a:off x="6638544" y="3666744"/>
            <a:ext cx="733044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25" name="Text 21"/>
          <p:cNvSpPr/>
          <p:nvPr/>
        </p:nvSpPr>
        <p:spPr>
          <a:xfrm>
            <a:off x="7371588" y="3666744"/>
            <a:ext cx="733044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26" name="Text 22"/>
          <p:cNvSpPr/>
          <p:nvPr/>
        </p:nvSpPr>
        <p:spPr>
          <a:xfrm>
            <a:off x="8104632" y="3666744"/>
            <a:ext cx="733044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700" dirty="0"/>
          </a:p>
        </p:txBody>
      </p:sp>
      <p:sp>
        <p:nvSpPr>
          <p:cNvPr id="27" name="Text 23"/>
          <p:cNvSpPr/>
          <p:nvPr/>
        </p:nvSpPr>
        <p:spPr>
          <a:xfrm>
            <a:off x="8837676" y="3666744"/>
            <a:ext cx="733044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1700" dirty="0"/>
          </a:p>
        </p:txBody>
      </p:sp>
      <p:sp>
        <p:nvSpPr>
          <p:cNvPr id="28" name="Text 24"/>
          <p:cNvSpPr/>
          <p:nvPr/>
        </p:nvSpPr>
        <p:spPr>
          <a:xfrm>
            <a:off x="9570720" y="3666744"/>
            <a:ext cx="733044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29" name="Text 25"/>
          <p:cNvSpPr/>
          <p:nvPr/>
        </p:nvSpPr>
        <p:spPr>
          <a:xfrm>
            <a:off x="10303764" y="3666744"/>
            <a:ext cx="733044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30" name="Text 26"/>
          <p:cNvSpPr/>
          <p:nvPr/>
        </p:nvSpPr>
        <p:spPr>
          <a:xfrm>
            <a:off x="960120" y="4572000"/>
            <a:ext cx="1170432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UEV/TRGO</a:t>
            </a:r>
            <a:endParaRPr lang="en-US" sz="1650" dirty="0"/>
          </a:p>
        </p:txBody>
      </p:sp>
      <p:sp>
        <p:nvSpPr>
          <p:cNvPr id="31" name="Shape 27"/>
          <p:cNvSpPr/>
          <p:nvPr/>
        </p:nvSpPr>
        <p:spPr>
          <a:xfrm>
            <a:off x="2240280" y="4919472"/>
            <a:ext cx="73304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2" name="Shape 28"/>
          <p:cNvSpPr/>
          <p:nvPr/>
        </p:nvSpPr>
        <p:spPr>
          <a:xfrm>
            <a:off x="2973324" y="4919472"/>
            <a:ext cx="73304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3" name="Shape 29"/>
          <p:cNvSpPr/>
          <p:nvPr/>
        </p:nvSpPr>
        <p:spPr>
          <a:xfrm>
            <a:off x="2973324" y="49194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4" name="Shape 30"/>
          <p:cNvSpPr/>
          <p:nvPr/>
        </p:nvSpPr>
        <p:spPr>
          <a:xfrm>
            <a:off x="3706368" y="4919472"/>
            <a:ext cx="73304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5" name="Shape 31"/>
          <p:cNvSpPr/>
          <p:nvPr/>
        </p:nvSpPr>
        <p:spPr>
          <a:xfrm>
            <a:off x="3706368" y="49194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6" name="Shape 32"/>
          <p:cNvSpPr/>
          <p:nvPr/>
        </p:nvSpPr>
        <p:spPr>
          <a:xfrm>
            <a:off x="4439412" y="4919472"/>
            <a:ext cx="73304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7" name="Shape 33"/>
          <p:cNvSpPr/>
          <p:nvPr/>
        </p:nvSpPr>
        <p:spPr>
          <a:xfrm>
            <a:off x="4439412" y="49194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8" name="Shape 34"/>
          <p:cNvSpPr/>
          <p:nvPr/>
        </p:nvSpPr>
        <p:spPr>
          <a:xfrm>
            <a:off x="5172456" y="4919472"/>
            <a:ext cx="73304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9" name="Shape 35"/>
          <p:cNvSpPr/>
          <p:nvPr/>
        </p:nvSpPr>
        <p:spPr>
          <a:xfrm>
            <a:off x="5172456" y="49194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0" name="Shape 36"/>
          <p:cNvSpPr/>
          <p:nvPr/>
        </p:nvSpPr>
        <p:spPr>
          <a:xfrm>
            <a:off x="5905500" y="4489704"/>
            <a:ext cx="73304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1" name="Shape 37"/>
          <p:cNvSpPr/>
          <p:nvPr/>
        </p:nvSpPr>
        <p:spPr>
          <a:xfrm>
            <a:off x="5905500" y="4489704"/>
            <a:ext cx="0" cy="429768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2" name="Shape 38"/>
          <p:cNvSpPr/>
          <p:nvPr/>
        </p:nvSpPr>
        <p:spPr>
          <a:xfrm>
            <a:off x="6638544" y="4919472"/>
            <a:ext cx="73304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3" name="Shape 39"/>
          <p:cNvSpPr/>
          <p:nvPr/>
        </p:nvSpPr>
        <p:spPr>
          <a:xfrm>
            <a:off x="6638544" y="4489704"/>
            <a:ext cx="0" cy="429768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4" name="Shape 40"/>
          <p:cNvSpPr/>
          <p:nvPr/>
        </p:nvSpPr>
        <p:spPr>
          <a:xfrm>
            <a:off x="7371588" y="4919472"/>
            <a:ext cx="73304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5" name="Shape 41"/>
          <p:cNvSpPr/>
          <p:nvPr/>
        </p:nvSpPr>
        <p:spPr>
          <a:xfrm>
            <a:off x="7371588" y="49194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6" name="Shape 42"/>
          <p:cNvSpPr/>
          <p:nvPr/>
        </p:nvSpPr>
        <p:spPr>
          <a:xfrm>
            <a:off x="8104632" y="4919472"/>
            <a:ext cx="73304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7" name="Shape 43"/>
          <p:cNvSpPr/>
          <p:nvPr/>
        </p:nvSpPr>
        <p:spPr>
          <a:xfrm>
            <a:off x="8104632" y="49194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8" name="Shape 44"/>
          <p:cNvSpPr/>
          <p:nvPr/>
        </p:nvSpPr>
        <p:spPr>
          <a:xfrm>
            <a:off x="8837676" y="4919472"/>
            <a:ext cx="73304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49" name="Shape 45"/>
          <p:cNvSpPr/>
          <p:nvPr/>
        </p:nvSpPr>
        <p:spPr>
          <a:xfrm>
            <a:off x="8837676" y="49194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50" name="Shape 46"/>
          <p:cNvSpPr/>
          <p:nvPr/>
        </p:nvSpPr>
        <p:spPr>
          <a:xfrm>
            <a:off x="9570720" y="4489704"/>
            <a:ext cx="73304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51" name="Shape 47"/>
          <p:cNvSpPr/>
          <p:nvPr/>
        </p:nvSpPr>
        <p:spPr>
          <a:xfrm>
            <a:off x="9570720" y="4489704"/>
            <a:ext cx="0" cy="429768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52" name="Shape 48"/>
          <p:cNvSpPr/>
          <p:nvPr/>
        </p:nvSpPr>
        <p:spPr>
          <a:xfrm>
            <a:off x="10303764" y="4919472"/>
            <a:ext cx="733044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53" name="Shape 49"/>
          <p:cNvSpPr/>
          <p:nvPr/>
        </p:nvSpPr>
        <p:spPr>
          <a:xfrm>
            <a:off x="10303764" y="4489704"/>
            <a:ext cx="0" cy="429768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54" name="Text 50"/>
          <p:cNvSpPr/>
          <p:nvPr/>
        </p:nvSpPr>
        <p:spPr>
          <a:xfrm>
            <a:off x="987552" y="5166360"/>
            <a:ext cx="10085832" cy="34747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8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示意：ARR=4；忽略脉冲宽度细节；普通周期运行，不额外写 UG。</a:t>
            </a:r>
            <a:endParaRPr lang="en-US" sz="1680" dirty="0"/>
          </a:p>
        </p:txBody>
      </p:sp>
      <p:sp>
        <p:nvSpPr>
          <p:cNvPr id="55" name="Text 51"/>
          <p:cNvSpPr/>
          <p:nvPr/>
        </p:nvSpPr>
        <p:spPr>
          <a:xfrm>
            <a:off x="877824" y="5715000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主 TIM 每 1 ms 发出一次 UEV，接收方就得到 1 kHz 的触发事件。</a:t>
            </a:r>
            <a:endParaRPr lang="en-US" sz="1820" dirty="0"/>
          </a:p>
        </p:txBody>
      </p:sp>
      <p:sp>
        <p:nvSpPr>
          <p:cNvPr id="56" name="Text 52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依据 AN4013 §3.2、RM0008：MMS=Update</a:t>
            </a:r>
            <a:endParaRPr lang="en-US" sz="115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主模式 OCxREF：把 PWM 变成同步窗口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MMS=100…111：选择 OC1REF…OC4REF，而不是读回引脚电平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69264" y="2798064"/>
            <a:ext cx="2743200" cy="1014984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 与 CCR1 比较</a:t>
            </a:r>
            <a:endParaRPr lang="en-US" sz="2300" dirty="0"/>
          </a:p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PWM 模式 1</a:t>
            </a:r>
            <a:endParaRPr lang="en-US" sz="2300" dirty="0"/>
          </a:p>
        </p:txBody>
      </p:sp>
      <p:sp>
        <p:nvSpPr>
          <p:cNvPr id="7" name="Shape 3"/>
          <p:cNvSpPr/>
          <p:nvPr/>
        </p:nvSpPr>
        <p:spPr>
          <a:xfrm>
            <a:off x="3712464" y="3300984"/>
            <a:ext cx="612648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8" name="Text 4"/>
          <p:cNvSpPr/>
          <p:nvPr/>
        </p:nvSpPr>
        <p:spPr>
          <a:xfrm>
            <a:off x="4325112" y="2926080"/>
            <a:ext cx="1956816" cy="749808"/>
          </a:xfrm>
          <a:prstGeom prst="rect">
            <a:avLst/>
          </a:prstGeom>
          <a:solidFill>
            <a:srgbClr val="EFF6FA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5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OC1REF</a:t>
            </a:r>
            <a:endParaRPr lang="en-US" sz="2500" dirty="0"/>
          </a:p>
        </p:txBody>
      </p:sp>
      <p:sp>
        <p:nvSpPr>
          <p:cNvPr id="9" name="Shape 5"/>
          <p:cNvSpPr/>
          <p:nvPr/>
        </p:nvSpPr>
        <p:spPr>
          <a:xfrm>
            <a:off x="6281928" y="3300984"/>
            <a:ext cx="457200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10" name="Shape 6"/>
          <p:cNvSpPr/>
          <p:nvPr/>
        </p:nvSpPr>
        <p:spPr>
          <a:xfrm>
            <a:off x="6739128" y="2258568"/>
            <a:ext cx="0" cy="1042416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none"/>
          </a:ln>
        </p:spPr>
      </p:sp>
      <p:sp>
        <p:nvSpPr>
          <p:cNvPr id="11" name="Shape 7"/>
          <p:cNvSpPr/>
          <p:nvPr/>
        </p:nvSpPr>
        <p:spPr>
          <a:xfrm>
            <a:off x="6739128" y="2258568"/>
            <a:ext cx="457200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2" name="Text 8"/>
          <p:cNvSpPr/>
          <p:nvPr/>
        </p:nvSpPr>
        <p:spPr>
          <a:xfrm>
            <a:off x="7196328" y="1792224"/>
            <a:ext cx="3840480" cy="950976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极性 / 输出使能</a:t>
            </a:r>
            <a:endParaRPr lang="en-US" sz="2300" dirty="0"/>
          </a:p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→ CH1 引脚</a:t>
            </a:r>
            <a:endParaRPr lang="en-US" sz="2300" dirty="0"/>
          </a:p>
        </p:txBody>
      </p:sp>
      <p:sp>
        <p:nvSpPr>
          <p:cNvPr id="13" name="Shape 9"/>
          <p:cNvSpPr/>
          <p:nvPr/>
        </p:nvSpPr>
        <p:spPr>
          <a:xfrm>
            <a:off x="6281928" y="3300984"/>
            <a:ext cx="457200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4" name="Shape 10"/>
          <p:cNvSpPr/>
          <p:nvPr/>
        </p:nvSpPr>
        <p:spPr>
          <a:xfrm>
            <a:off x="6739128" y="3300984"/>
            <a:ext cx="0" cy="96012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5" name="Shape 11"/>
          <p:cNvSpPr/>
          <p:nvPr/>
        </p:nvSpPr>
        <p:spPr>
          <a:xfrm>
            <a:off x="6739128" y="4261104"/>
            <a:ext cx="457200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6" name="Text 12"/>
          <p:cNvSpPr/>
          <p:nvPr/>
        </p:nvSpPr>
        <p:spPr>
          <a:xfrm>
            <a:off x="7196328" y="3794760"/>
            <a:ext cx="3840480" cy="950976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2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MMS=OC1REF</a:t>
            </a:r>
            <a:endParaRPr lang="en-US" sz="2250" dirty="0"/>
          </a:p>
          <a:p>
            <a:pPr marL="0" indent="0" algn="ctr">
              <a:buNone/>
            </a:pPr>
            <a:r>
              <a:rPr lang="en-US" sz="22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→ TRGO → 下游 Gated</a:t>
            </a:r>
            <a:endParaRPr lang="en-US" sz="2250" dirty="0"/>
          </a:p>
        </p:txBody>
      </p:sp>
      <p:sp>
        <p:nvSpPr>
          <p:cNvPr id="17" name="Text 13"/>
          <p:cNvSpPr/>
          <p:nvPr/>
        </p:nvSpPr>
        <p:spPr>
          <a:xfrm>
            <a:off x="877824" y="5687568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主 TIM 发出一个高电平窗口；从 TIM 是否在这个窗口内计数，由 SMS 决定。</a:t>
            </a:r>
            <a:endParaRPr lang="en-US" sz="1820" dirty="0"/>
          </a:p>
        </p:txBody>
      </p:sp>
      <p:sp>
        <p:nvSpPr>
          <p:cNvPr id="18" name="Text 14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教学重绘｜AN4013 §3.2；RM0008 输出比较与主模式章节</a:t>
            </a:r>
            <a:endParaRPr lang="en-US" sz="115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其他主模式输出：不要只凭菜单名猜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这些选项都在决定 TRGO 输出什么，而不是本 TIM 如何计数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60120" y="1929384"/>
            <a:ext cx="2395728" cy="667512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1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</a:t>
            </a:r>
            <a:endParaRPr lang="en-US" sz="1810" dirty="0"/>
          </a:p>
        </p:txBody>
      </p:sp>
      <p:sp>
        <p:nvSpPr>
          <p:cNvPr id="7" name="Text 3"/>
          <p:cNvSpPr/>
          <p:nvPr/>
        </p:nvSpPr>
        <p:spPr>
          <a:xfrm>
            <a:off x="3355848" y="1929384"/>
            <a:ext cx="4782312" cy="667512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1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内部结构路径</a:t>
            </a:r>
            <a:endParaRPr lang="en-US" sz="1810" dirty="0"/>
          </a:p>
        </p:txBody>
      </p:sp>
      <p:sp>
        <p:nvSpPr>
          <p:cNvPr id="8" name="Text 4"/>
          <p:cNvSpPr/>
          <p:nvPr/>
        </p:nvSpPr>
        <p:spPr>
          <a:xfrm>
            <a:off x="8138160" y="1929384"/>
            <a:ext cx="3063240" cy="667512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1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输出语义</a:t>
            </a:r>
            <a:endParaRPr lang="en-US" sz="1810" dirty="0"/>
          </a:p>
        </p:txBody>
      </p:sp>
      <p:sp>
        <p:nvSpPr>
          <p:cNvPr id="9" name="Text 5"/>
          <p:cNvSpPr/>
          <p:nvPr/>
        </p:nvSpPr>
        <p:spPr>
          <a:xfrm>
            <a:off x="960120" y="2596896"/>
            <a:ext cx="2395728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9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000 · Reset</a:t>
            </a:r>
            <a:endParaRPr lang="en-US" sz="1790" dirty="0"/>
          </a:p>
        </p:txBody>
      </p:sp>
      <p:sp>
        <p:nvSpPr>
          <p:cNvPr id="10" name="Text 6"/>
          <p:cNvSpPr/>
          <p:nvPr/>
        </p:nvSpPr>
        <p:spPr>
          <a:xfrm>
            <a:off x="3355848" y="2596896"/>
            <a:ext cx="4782312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9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TIMx_EGR.UG → MMS → TRGO</a:t>
            </a:r>
            <a:endParaRPr lang="en-US" sz="1790" dirty="0"/>
          </a:p>
        </p:txBody>
      </p:sp>
      <p:sp>
        <p:nvSpPr>
          <p:cNvPr id="11" name="Text 7"/>
          <p:cNvSpPr/>
          <p:nvPr/>
        </p:nvSpPr>
        <p:spPr>
          <a:xfrm>
            <a:off x="8138160" y="2596896"/>
            <a:ext cx="3063240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9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软件更新相关的触发信号</a:t>
            </a:r>
            <a:endParaRPr lang="en-US" sz="1790" dirty="0"/>
          </a:p>
        </p:txBody>
      </p:sp>
      <p:sp>
        <p:nvSpPr>
          <p:cNvPr id="12" name="Text 8"/>
          <p:cNvSpPr/>
          <p:nvPr/>
        </p:nvSpPr>
        <p:spPr>
          <a:xfrm>
            <a:off x="960120" y="3264408"/>
            <a:ext cx="2395728" cy="667512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9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001 · Enable</a:t>
            </a:r>
            <a:endParaRPr lang="en-US" sz="1790" dirty="0"/>
          </a:p>
        </p:txBody>
      </p:sp>
      <p:sp>
        <p:nvSpPr>
          <p:cNvPr id="13" name="Text 9"/>
          <p:cNvSpPr/>
          <p:nvPr/>
        </p:nvSpPr>
        <p:spPr>
          <a:xfrm>
            <a:off x="3355848" y="3264408"/>
            <a:ext cx="4782312" cy="667512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9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CNT_EN → MMS → TRGO</a:t>
            </a:r>
            <a:endParaRPr lang="en-US" sz="1790" dirty="0"/>
          </a:p>
        </p:txBody>
      </p:sp>
      <p:sp>
        <p:nvSpPr>
          <p:cNvPr id="14" name="Text 10"/>
          <p:cNvSpPr/>
          <p:nvPr/>
        </p:nvSpPr>
        <p:spPr>
          <a:xfrm>
            <a:off x="8138160" y="3264408"/>
            <a:ext cx="3063240" cy="667512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9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计数使能状态，可作为窗口</a:t>
            </a:r>
            <a:endParaRPr lang="en-US" sz="1790" dirty="0"/>
          </a:p>
        </p:txBody>
      </p:sp>
      <p:sp>
        <p:nvSpPr>
          <p:cNvPr id="15" name="Text 11"/>
          <p:cNvSpPr/>
          <p:nvPr/>
        </p:nvSpPr>
        <p:spPr>
          <a:xfrm>
            <a:off x="960120" y="3931920"/>
            <a:ext cx="2395728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9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011 · Compare Pulse</a:t>
            </a:r>
            <a:endParaRPr lang="en-US" sz="1790" dirty="0"/>
          </a:p>
        </p:txBody>
      </p:sp>
      <p:sp>
        <p:nvSpPr>
          <p:cNvPr id="16" name="Text 12"/>
          <p:cNvSpPr/>
          <p:nvPr/>
        </p:nvSpPr>
        <p:spPr>
          <a:xfrm>
            <a:off x="3355848" y="3931920"/>
            <a:ext cx="4782312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9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CC1 事件 → 脉冲 → MMS → TRGO</a:t>
            </a:r>
            <a:endParaRPr lang="en-US" sz="1790" dirty="0"/>
          </a:p>
        </p:txBody>
      </p:sp>
      <p:sp>
        <p:nvSpPr>
          <p:cNvPr id="17" name="Text 13"/>
          <p:cNvSpPr/>
          <p:nvPr/>
        </p:nvSpPr>
        <p:spPr>
          <a:xfrm>
            <a:off x="8138160" y="3931920"/>
            <a:ext cx="3063240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9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每个捕获/比较事件发一个脉冲</a:t>
            </a:r>
            <a:endParaRPr lang="en-US" sz="1790" dirty="0"/>
          </a:p>
        </p:txBody>
      </p:sp>
      <p:sp>
        <p:nvSpPr>
          <p:cNvPr id="18" name="Text 14"/>
          <p:cNvSpPr/>
          <p:nvPr/>
        </p:nvSpPr>
        <p:spPr>
          <a:xfrm>
            <a:off x="960120" y="4599432"/>
            <a:ext cx="2395728" cy="667512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9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100…111 · OCxREF</a:t>
            </a:r>
            <a:endParaRPr lang="en-US" sz="1790" dirty="0"/>
          </a:p>
        </p:txBody>
      </p:sp>
      <p:sp>
        <p:nvSpPr>
          <p:cNvPr id="19" name="Text 15"/>
          <p:cNvSpPr/>
          <p:nvPr/>
        </p:nvSpPr>
        <p:spPr>
          <a:xfrm>
            <a:off x="3355848" y="4599432"/>
            <a:ext cx="4782312" cy="667512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9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OC1…4REF → MMS → TRGO</a:t>
            </a:r>
            <a:endParaRPr lang="en-US" sz="1790" dirty="0"/>
          </a:p>
        </p:txBody>
      </p:sp>
      <p:sp>
        <p:nvSpPr>
          <p:cNvPr id="20" name="Text 16"/>
          <p:cNvSpPr/>
          <p:nvPr/>
        </p:nvSpPr>
        <p:spPr>
          <a:xfrm>
            <a:off x="8138160" y="4599432"/>
            <a:ext cx="3063240" cy="667512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9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输出比较参考电平</a:t>
            </a:r>
            <a:endParaRPr lang="en-US" sz="1790" dirty="0"/>
          </a:p>
        </p:txBody>
      </p:sp>
      <p:sp>
        <p:nvSpPr>
          <p:cNvPr id="21" name="Text 17"/>
          <p:cNvSpPr/>
          <p:nvPr/>
        </p:nvSpPr>
        <p:spPr>
          <a:xfrm>
            <a:off x="877824" y="5687568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 的 Reset 是“输出源选择”；SMS 的 Reset 才是“收到触发后复位”。</a:t>
            </a:r>
            <a:endParaRPr lang="en-US" sz="1820" dirty="0"/>
          </a:p>
        </p:txBody>
      </p:sp>
      <p:sp>
        <p:nvSpPr>
          <p:cNvPr id="22" name="Text 18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依据 AN4013 §3.2；RM0008：TIMx_CR2.MMS</a:t>
            </a:r>
            <a:endParaRPr lang="en-US" sz="115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两只定时器如何连起来？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沿官方 Master/Slave timer example 读：输出 → 连线 → 输入 → 动作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41832" y="1975104"/>
            <a:ext cx="4123944" cy="2432304"/>
          </a:xfrm>
          <a:prstGeom prst="rect">
            <a:avLst/>
          </a:prstGeom>
          <a:solidFill>
            <a:srgbClr val="FCFCFC"/>
          </a:solidFill>
          <a:ln w="12700">
            <a:solidFill>
              <a:srgbClr val="236995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TIM2：发出信号</a:t>
            </a:r>
            <a:endParaRPr lang="en-US" sz="1900" dirty="0"/>
          </a:p>
        </p:txBody>
      </p:sp>
      <p:sp>
        <p:nvSpPr>
          <p:cNvPr id="7" name="Text 3"/>
          <p:cNvSpPr/>
          <p:nvPr/>
        </p:nvSpPr>
        <p:spPr>
          <a:xfrm>
            <a:off x="6007608" y="1975104"/>
            <a:ext cx="5029200" cy="2432304"/>
          </a:xfrm>
          <a:prstGeom prst="rect">
            <a:avLst/>
          </a:prstGeom>
          <a:solidFill>
            <a:srgbClr val="FCFCFC"/>
          </a:solidFill>
          <a:ln w="12700">
            <a:solidFill>
              <a:srgbClr val="9F171A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TIM3：接收并响应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1188720" y="2734056"/>
            <a:ext cx="1271016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 / CNT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ARR</a:t>
            </a:r>
            <a:endParaRPr lang="en-US" sz="1800" dirty="0"/>
          </a:p>
        </p:txBody>
      </p:sp>
      <p:sp>
        <p:nvSpPr>
          <p:cNvPr id="9" name="Shape 5"/>
          <p:cNvSpPr/>
          <p:nvPr/>
        </p:nvSpPr>
        <p:spPr>
          <a:xfrm>
            <a:off x="2459736" y="3209544"/>
            <a:ext cx="466344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0" name="Text 6"/>
          <p:cNvSpPr/>
          <p:nvPr/>
        </p:nvSpPr>
        <p:spPr>
          <a:xfrm>
            <a:off x="2926080" y="2734056"/>
            <a:ext cx="155448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Update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4480560" y="3209544"/>
            <a:ext cx="1965960" cy="0"/>
          </a:xfrm>
          <a:prstGeom prst="line">
            <a:avLst/>
          </a:prstGeom>
          <a:noFill/>
          <a:ln w="3429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2" name="Text 8"/>
          <p:cNvSpPr/>
          <p:nvPr/>
        </p:nvSpPr>
        <p:spPr>
          <a:xfrm>
            <a:off x="4507992" y="2807208"/>
            <a:ext cx="1837944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TRGO → ITR1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6446520" y="2734056"/>
            <a:ext cx="100584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ITR1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7452360" y="3209544"/>
            <a:ext cx="466344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5" name="Text 11"/>
          <p:cNvSpPr/>
          <p:nvPr/>
        </p:nvSpPr>
        <p:spPr>
          <a:xfrm>
            <a:off x="7918704" y="2596896"/>
            <a:ext cx="1627632" cy="1252728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SMS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External 1</a:t>
            </a:r>
            <a:endParaRPr lang="en-US" sz="1650" dirty="0"/>
          </a:p>
        </p:txBody>
      </p:sp>
      <p:sp>
        <p:nvSpPr>
          <p:cNvPr id="16" name="Shape 12"/>
          <p:cNvSpPr/>
          <p:nvPr/>
        </p:nvSpPr>
        <p:spPr>
          <a:xfrm>
            <a:off x="9546336" y="3209544"/>
            <a:ext cx="39319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7" name="Text 13"/>
          <p:cNvSpPr/>
          <p:nvPr/>
        </p:nvSpPr>
        <p:spPr>
          <a:xfrm>
            <a:off x="9939528" y="2734056"/>
            <a:ext cx="850392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1700" dirty="0"/>
          </a:p>
        </p:txBody>
      </p:sp>
      <p:sp>
        <p:nvSpPr>
          <p:cNvPr id="18" name="Text 14"/>
          <p:cNvSpPr/>
          <p:nvPr/>
        </p:nvSpPr>
        <p:spPr>
          <a:xfrm>
            <a:off x="960120" y="4700016"/>
            <a:ext cx="3410712" cy="576072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发什么？</a:t>
            </a:r>
            <a:endParaRPr lang="en-US" sz="1850" dirty="0"/>
          </a:p>
        </p:txBody>
      </p:sp>
      <p:sp>
        <p:nvSpPr>
          <p:cNvPr id="19" name="Text 15"/>
          <p:cNvSpPr/>
          <p:nvPr/>
        </p:nvSpPr>
        <p:spPr>
          <a:xfrm>
            <a:off x="4370832" y="4700016"/>
            <a:ext cx="3410712" cy="576072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从哪接？</a:t>
            </a:r>
            <a:endParaRPr lang="en-US" sz="1850" dirty="0"/>
          </a:p>
        </p:txBody>
      </p:sp>
      <p:sp>
        <p:nvSpPr>
          <p:cNvPr id="20" name="Text 16"/>
          <p:cNvSpPr/>
          <p:nvPr/>
        </p:nvSpPr>
        <p:spPr>
          <a:xfrm>
            <a:off x="7781544" y="4700016"/>
            <a:ext cx="3419856" cy="576072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5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接到以后做什么？</a:t>
            </a:r>
            <a:endParaRPr lang="en-US" sz="1850" dirty="0"/>
          </a:p>
        </p:txBody>
      </p:sp>
      <p:sp>
        <p:nvSpPr>
          <p:cNvPr id="21" name="Text 17"/>
          <p:cNvSpPr/>
          <p:nvPr/>
        </p:nvSpPr>
        <p:spPr>
          <a:xfrm>
            <a:off x="960120" y="5276088"/>
            <a:ext cx="3410712" cy="57607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3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TIM2：MMS=Update</a:t>
            </a:r>
            <a:endParaRPr lang="en-US" sz="1830" dirty="0"/>
          </a:p>
        </p:txBody>
      </p:sp>
      <p:sp>
        <p:nvSpPr>
          <p:cNvPr id="22" name="Text 18"/>
          <p:cNvSpPr/>
          <p:nvPr/>
        </p:nvSpPr>
        <p:spPr>
          <a:xfrm>
            <a:off x="4370832" y="5276088"/>
            <a:ext cx="3410712" cy="57607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3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TIM3：TS=ITR1</a:t>
            </a:r>
            <a:endParaRPr lang="en-US" sz="1830" dirty="0"/>
          </a:p>
        </p:txBody>
      </p:sp>
      <p:sp>
        <p:nvSpPr>
          <p:cNvPr id="23" name="Text 19"/>
          <p:cNvSpPr/>
          <p:nvPr/>
        </p:nvSpPr>
        <p:spPr>
          <a:xfrm>
            <a:off x="7781544" y="5276088"/>
            <a:ext cx="3419856" cy="57607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3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TIM3：SMS=External Clock Mode 1</a:t>
            </a:r>
            <a:endParaRPr lang="en-US" sz="1830" dirty="0"/>
          </a:p>
        </p:txBody>
      </p:sp>
      <p:sp>
        <p:nvSpPr>
          <p:cNvPr id="24" name="Text 20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依据 RM0008 Rev9 图139（p.350）重绘；实例路由按 TIM3 接收表确认</a:t>
            </a:r>
            <a:endParaRPr lang="en-US" sz="115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ITR 编号必须站在“接收方”看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F103C8 的常用内部连接；不存在的 TIM 不能拿来接线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60120" y="1947672"/>
            <a:ext cx="1828800" cy="731520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接收方</a:t>
            </a:r>
            <a:endParaRPr lang="en-US" sz="2000" dirty="0"/>
          </a:p>
        </p:txBody>
      </p:sp>
      <p:sp>
        <p:nvSpPr>
          <p:cNvPr id="7" name="Text 3"/>
          <p:cNvSpPr/>
          <p:nvPr/>
        </p:nvSpPr>
        <p:spPr>
          <a:xfrm>
            <a:off x="2788920" y="1947672"/>
            <a:ext cx="2039112" cy="731520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ITR0</a:t>
            </a:r>
            <a:endParaRPr lang="en-US" sz="2000" dirty="0"/>
          </a:p>
        </p:txBody>
      </p:sp>
      <p:sp>
        <p:nvSpPr>
          <p:cNvPr id="8" name="Text 4"/>
          <p:cNvSpPr/>
          <p:nvPr/>
        </p:nvSpPr>
        <p:spPr>
          <a:xfrm>
            <a:off x="4828032" y="1947672"/>
            <a:ext cx="2194560" cy="731520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ITR1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7022592" y="1947672"/>
            <a:ext cx="2194560" cy="731520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ITR2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9217152" y="1947672"/>
            <a:ext cx="1984248" cy="731520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ITR3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960120" y="2679192"/>
            <a:ext cx="18288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TIM2</a:t>
            </a:r>
            <a:endParaRPr lang="en-US" sz="1980" dirty="0"/>
          </a:p>
        </p:txBody>
      </p:sp>
      <p:sp>
        <p:nvSpPr>
          <p:cNvPr id="12" name="Text 8"/>
          <p:cNvSpPr/>
          <p:nvPr/>
        </p:nvSpPr>
        <p:spPr>
          <a:xfrm>
            <a:off x="2788920" y="2679192"/>
            <a:ext cx="2039112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TIM1</a:t>
            </a:r>
            <a:endParaRPr lang="en-US" sz="1980" dirty="0"/>
          </a:p>
        </p:txBody>
      </p:sp>
      <p:sp>
        <p:nvSpPr>
          <p:cNvPr id="13" name="Text 9"/>
          <p:cNvSpPr/>
          <p:nvPr/>
        </p:nvSpPr>
        <p:spPr>
          <a:xfrm>
            <a:off x="4828032" y="2679192"/>
            <a:ext cx="219456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—（TIM8）</a:t>
            </a:r>
            <a:endParaRPr lang="en-US" sz="1980" dirty="0"/>
          </a:p>
        </p:txBody>
      </p:sp>
      <p:sp>
        <p:nvSpPr>
          <p:cNvPr id="14" name="Text 10"/>
          <p:cNvSpPr/>
          <p:nvPr/>
        </p:nvSpPr>
        <p:spPr>
          <a:xfrm>
            <a:off x="7022592" y="2679192"/>
            <a:ext cx="219456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TIM3</a:t>
            </a:r>
            <a:endParaRPr lang="en-US" sz="1980" dirty="0"/>
          </a:p>
        </p:txBody>
      </p:sp>
      <p:sp>
        <p:nvSpPr>
          <p:cNvPr id="15" name="Text 11"/>
          <p:cNvSpPr/>
          <p:nvPr/>
        </p:nvSpPr>
        <p:spPr>
          <a:xfrm>
            <a:off x="9217152" y="2679192"/>
            <a:ext cx="1984248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TIM4</a:t>
            </a:r>
            <a:endParaRPr lang="en-US" sz="1980" dirty="0"/>
          </a:p>
        </p:txBody>
      </p:sp>
      <p:sp>
        <p:nvSpPr>
          <p:cNvPr id="16" name="Text 12"/>
          <p:cNvSpPr/>
          <p:nvPr/>
        </p:nvSpPr>
        <p:spPr>
          <a:xfrm>
            <a:off x="960120" y="3410712"/>
            <a:ext cx="1828800" cy="731520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TIM3</a:t>
            </a:r>
            <a:endParaRPr lang="en-US" sz="1980" dirty="0"/>
          </a:p>
        </p:txBody>
      </p:sp>
      <p:sp>
        <p:nvSpPr>
          <p:cNvPr id="17" name="Text 13"/>
          <p:cNvSpPr/>
          <p:nvPr/>
        </p:nvSpPr>
        <p:spPr>
          <a:xfrm>
            <a:off x="2788920" y="3410712"/>
            <a:ext cx="2039112" cy="731520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TIM1</a:t>
            </a:r>
            <a:endParaRPr lang="en-US" sz="1980" dirty="0"/>
          </a:p>
        </p:txBody>
      </p:sp>
      <p:sp>
        <p:nvSpPr>
          <p:cNvPr id="18" name="Text 14"/>
          <p:cNvSpPr/>
          <p:nvPr/>
        </p:nvSpPr>
        <p:spPr>
          <a:xfrm>
            <a:off x="4828032" y="3410712"/>
            <a:ext cx="2194560" cy="731520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TIM2</a:t>
            </a:r>
            <a:endParaRPr lang="en-US" sz="1980" dirty="0"/>
          </a:p>
        </p:txBody>
      </p:sp>
      <p:sp>
        <p:nvSpPr>
          <p:cNvPr id="19" name="Text 15"/>
          <p:cNvSpPr/>
          <p:nvPr/>
        </p:nvSpPr>
        <p:spPr>
          <a:xfrm>
            <a:off x="7022592" y="3410712"/>
            <a:ext cx="2194560" cy="731520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—（TIM5）</a:t>
            </a:r>
            <a:endParaRPr lang="en-US" sz="1980" dirty="0"/>
          </a:p>
        </p:txBody>
      </p:sp>
      <p:sp>
        <p:nvSpPr>
          <p:cNvPr id="20" name="Text 16"/>
          <p:cNvSpPr/>
          <p:nvPr/>
        </p:nvSpPr>
        <p:spPr>
          <a:xfrm>
            <a:off x="9217152" y="3410712"/>
            <a:ext cx="1984248" cy="731520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TIM4</a:t>
            </a:r>
            <a:endParaRPr lang="en-US" sz="1980" dirty="0"/>
          </a:p>
        </p:txBody>
      </p:sp>
      <p:sp>
        <p:nvSpPr>
          <p:cNvPr id="21" name="Text 17"/>
          <p:cNvSpPr/>
          <p:nvPr/>
        </p:nvSpPr>
        <p:spPr>
          <a:xfrm>
            <a:off x="960120" y="4142232"/>
            <a:ext cx="182880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TIM4</a:t>
            </a:r>
            <a:endParaRPr lang="en-US" sz="1980" dirty="0"/>
          </a:p>
        </p:txBody>
      </p:sp>
      <p:sp>
        <p:nvSpPr>
          <p:cNvPr id="22" name="Text 18"/>
          <p:cNvSpPr/>
          <p:nvPr/>
        </p:nvSpPr>
        <p:spPr>
          <a:xfrm>
            <a:off x="2788920" y="4142232"/>
            <a:ext cx="2039112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TIM1</a:t>
            </a:r>
            <a:endParaRPr lang="en-US" sz="1980" dirty="0"/>
          </a:p>
        </p:txBody>
      </p:sp>
      <p:sp>
        <p:nvSpPr>
          <p:cNvPr id="23" name="Text 19"/>
          <p:cNvSpPr/>
          <p:nvPr/>
        </p:nvSpPr>
        <p:spPr>
          <a:xfrm>
            <a:off x="4828032" y="4142232"/>
            <a:ext cx="219456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TIM2</a:t>
            </a:r>
            <a:endParaRPr lang="en-US" sz="1980" dirty="0"/>
          </a:p>
        </p:txBody>
      </p:sp>
      <p:sp>
        <p:nvSpPr>
          <p:cNvPr id="24" name="Text 20"/>
          <p:cNvSpPr/>
          <p:nvPr/>
        </p:nvSpPr>
        <p:spPr>
          <a:xfrm>
            <a:off x="7022592" y="4142232"/>
            <a:ext cx="2194560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TIM3</a:t>
            </a:r>
            <a:endParaRPr lang="en-US" sz="1980" dirty="0"/>
          </a:p>
        </p:txBody>
      </p:sp>
      <p:sp>
        <p:nvSpPr>
          <p:cNvPr id="25" name="Text 21"/>
          <p:cNvSpPr/>
          <p:nvPr/>
        </p:nvSpPr>
        <p:spPr>
          <a:xfrm>
            <a:off x="9217152" y="4142232"/>
            <a:ext cx="1984248" cy="731520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—（TIM8）</a:t>
            </a:r>
            <a:endParaRPr lang="en-US" sz="1980" dirty="0"/>
          </a:p>
        </p:txBody>
      </p:sp>
      <p:sp>
        <p:nvSpPr>
          <p:cNvPr id="26" name="Text 22"/>
          <p:cNvSpPr/>
          <p:nvPr/>
        </p:nvSpPr>
        <p:spPr>
          <a:xfrm>
            <a:off x="1371600" y="5239512"/>
            <a:ext cx="2322576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TIM2 TRGO</a:t>
            </a:r>
            <a:endParaRPr lang="en-US" sz="2300" dirty="0"/>
          </a:p>
        </p:txBody>
      </p:sp>
      <p:sp>
        <p:nvSpPr>
          <p:cNvPr id="27" name="Shape 23"/>
          <p:cNvSpPr/>
          <p:nvPr/>
        </p:nvSpPr>
        <p:spPr>
          <a:xfrm>
            <a:off x="3694176" y="5522976"/>
            <a:ext cx="1005840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28" name="Text 24"/>
          <p:cNvSpPr/>
          <p:nvPr/>
        </p:nvSpPr>
        <p:spPr>
          <a:xfrm>
            <a:off x="4700016" y="5239512"/>
            <a:ext cx="2322576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TIM3 ITR1</a:t>
            </a:r>
            <a:endParaRPr lang="en-US" sz="2300" dirty="0"/>
          </a:p>
        </p:txBody>
      </p:sp>
      <p:sp>
        <p:nvSpPr>
          <p:cNvPr id="29" name="Shape 25"/>
          <p:cNvSpPr/>
          <p:nvPr/>
        </p:nvSpPr>
        <p:spPr>
          <a:xfrm>
            <a:off x="7022592" y="5522976"/>
            <a:ext cx="1005840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30" name="Text 26"/>
          <p:cNvSpPr/>
          <p:nvPr/>
        </p:nvSpPr>
        <p:spPr>
          <a:xfrm>
            <a:off x="8028432" y="5239512"/>
            <a:ext cx="2807208" cy="566928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1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TS=001 → TRGI</a:t>
            </a:r>
            <a:endParaRPr lang="en-US" sz="2150" dirty="0"/>
          </a:p>
        </p:txBody>
      </p:sp>
      <p:sp>
        <p:nvSpPr>
          <p:cNvPr id="31" name="Text 27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依据 RM0008 Rev9 表76（p.359）；“—”表示 F103C8 没有该源定时器</a:t>
            </a:r>
            <a:endParaRPr lang="en-US" sz="115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一只 TIM 可以既是从，又是主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“输入怎么响应”与“输出发什么”是两个独立方向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50976" y="2404872"/>
            <a:ext cx="2386584" cy="1252728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5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TIM1</a:t>
            </a:r>
            <a:endParaRPr lang="en-US" sz="2500" dirty="0"/>
          </a:p>
          <a:p>
            <a:pPr marL="0" indent="0" algn="ctr">
              <a:buNone/>
            </a:pPr>
            <a:r>
              <a:rPr lang="en-US" sz="25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 → TRGO</a:t>
            </a:r>
            <a:endParaRPr lang="en-US" sz="2500" dirty="0"/>
          </a:p>
        </p:txBody>
      </p:sp>
      <p:sp>
        <p:nvSpPr>
          <p:cNvPr id="7" name="Shape 3"/>
          <p:cNvSpPr/>
          <p:nvPr/>
        </p:nvSpPr>
        <p:spPr>
          <a:xfrm>
            <a:off x="3337560" y="3026664"/>
            <a:ext cx="57607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8" name="Text 4"/>
          <p:cNvSpPr/>
          <p:nvPr/>
        </p:nvSpPr>
        <p:spPr>
          <a:xfrm>
            <a:off x="3913632" y="1984248"/>
            <a:ext cx="3822192" cy="21031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TIM2</a:t>
            </a:r>
            <a:endParaRPr lang="en-US" sz="2300" dirty="0"/>
          </a:p>
          <a:p>
            <a:pPr marL="0" indent="0" algn="ctr">
              <a:buNone/>
            </a:pPr>
            <a:r>
              <a:rPr lang="en-US" sz="23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ITR0 → TS → SMS</a:t>
            </a:r>
            <a:endParaRPr lang="en-US" sz="2300" dirty="0"/>
          </a:p>
          <a:p>
            <a:pPr marL="0" indent="0" algn="ctr">
              <a:buNone/>
            </a:pPr>
            <a:r>
              <a:rPr lang="en-US" sz="23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内部时基 → MMS → TRGO</a:t>
            </a:r>
            <a:endParaRPr lang="en-US" sz="2300" dirty="0"/>
          </a:p>
        </p:txBody>
      </p:sp>
      <p:sp>
        <p:nvSpPr>
          <p:cNvPr id="9" name="Shape 5"/>
          <p:cNvSpPr/>
          <p:nvPr/>
        </p:nvSpPr>
        <p:spPr>
          <a:xfrm>
            <a:off x="7735824" y="3026664"/>
            <a:ext cx="57607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0" name="Text 6"/>
          <p:cNvSpPr/>
          <p:nvPr/>
        </p:nvSpPr>
        <p:spPr>
          <a:xfrm>
            <a:off x="8311896" y="2404872"/>
            <a:ext cx="2743200" cy="1252728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TIM3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ITR1 → TS → SMS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950976" y="4645152"/>
            <a:ext cx="3319272" cy="585216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</a:t>
            </a:r>
            <a:endParaRPr lang="en-US" sz="1900" dirty="0"/>
          </a:p>
        </p:txBody>
      </p:sp>
      <p:sp>
        <p:nvSpPr>
          <p:cNvPr id="12" name="Text 8"/>
          <p:cNvSpPr/>
          <p:nvPr/>
        </p:nvSpPr>
        <p:spPr>
          <a:xfrm>
            <a:off x="4270248" y="4645152"/>
            <a:ext cx="3346704" cy="585216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 / SMS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7616952" y="4645152"/>
            <a:ext cx="3593592" cy="585216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MSM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950976" y="5230368"/>
            <a:ext cx="3319272" cy="58521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选择输出信号</a:t>
            </a:r>
            <a:endParaRPr lang="en-US" sz="1880" dirty="0"/>
          </a:p>
        </p:txBody>
      </p:sp>
      <p:sp>
        <p:nvSpPr>
          <p:cNvPr id="15" name="Text 11"/>
          <p:cNvSpPr/>
          <p:nvPr/>
        </p:nvSpPr>
        <p:spPr>
          <a:xfrm>
            <a:off x="4270248" y="5230368"/>
            <a:ext cx="3346704" cy="58521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选择输入 / 输入动作</a:t>
            </a:r>
            <a:endParaRPr lang="en-US" sz="1880" dirty="0"/>
          </a:p>
        </p:txBody>
      </p:sp>
      <p:sp>
        <p:nvSpPr>
          <p:cNvPr id="16" name="Text 12"/>
          <p:cNvSpPr/>
          <p:nvPr/>
        </p:nvSpPr>
        <p:spPr>
          <a:xfrm>
            <a:off x="7616952" y="5230368"/>
            <a:ext cx="3593592" cy="58521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同步协调，不是“打开主模式”</a:t>
            </a:r>
            <a:endParaRPr lang="en-US" sz="1880" dirty="0"/>
          </a:p>
        </p:txBody>
      </p:sp>
      <p:sp>
        <p:nvSpPr>
          <p:cNvPr id="17" name="Text 13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教学重绘｜AN4013 §3.1–3.3；RM0008：MSM 定义</a:t>
            </a:r>
            <a:endParaRPr lang="en-US" sz="115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从模式：同一个 TRGI，可以做四种事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先固定输入来源，再改变 SMS，看计数器的反应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50976" y="2907792"/>
            <a:ext cx="2843784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同一个输入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TI1FP1 / ITR1 → TRGI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5724144" y="1847088"/>
            <a:ext cx="2340864" cy="59436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External Clock Mode 1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8366760" y="1847088"/>
            <a:ext cx="2752344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有效事件 → 经 PSC 计数</a:t>
            </a:r>
            <a:endParaRPr lang="en-US" sz="1870" dirty="0"/>
          </a:p>
        </p:txBody>
      </p:sp>
      <p:sp>
        <p:nvSpPr>
          <p:cNvPr id="9" name="Shape 5"/>
          <p:cNvSpPr/>
          <p:nvPr/>
        </p:nvSpPr>
        <p:spPr>
          <a:xfrm>
            <a:off x="3794760" y="3401568"/>
            <a:ext cx="987552" cy="0"/>
          </a:xfrm>
          <a:prstGeom prst="line">
            <a:avLst/>
          </a:prstGeom>
          <a:noFill/>
          <a:ln w="1905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10" name="Shape 6"/>
          <p:cNvSpPr/>
          <p:nvPr/>
        </p:nvSpPr>
        <p:spPr>
          <a:xfrm>
            <a:off x="4782312" y="2144268"/>
            <a:ext cx="0" cy="1257300"/>
          </a:xfrm>
          <a:prstGeom prst="line">
            <a:avLst/>
          </a:prstGeom>
          <a:noFill/>
          <a:ln w="1905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11" name="Shape 7"/>
          <p:cNvSpPr/>
          <p:nvPr/>
        </p:nvSpPr>
        <p:spPr>
          <a:xfrm>
            <a:off x="4782312" y="2144268"/>
            <a:ext cx="941832" cy="0"/>
          </a:xfrm>
          <a:prstGeom prst="line">
            <a:avLst/>
          </a:prstGeom>
          <a:noFill/>
          <a:ln w="1905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12" name="Shape 8"/>
          <p:cNvSpPr/>
          <p:nvPr/>
        </p:nvSpPr>
        <p:spPr>
          <a:xfrm>
            <a:off x="8065008" y="2144268"/>
            <a:ext cx="301752" cy="0"/>
          </a:xfrm>
          <a:prstGeom prst="line">
            <a:avLst/>
          </a:prstGeom>
          <a:noFill/>
          <a:ln w="2159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3" name="Text 9"/>
          <p:cNvSpPr/>
          <p:nvPr/>
        </p:nvSpPr>
        <p:spPr>
          <a:xfrm>
            <a:off x="5724144" y="2798064"/>
            <a:ext cx="2340864" cy="59436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Reset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8366760" y="2798064"/>
            <a:ext cx="2752344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触发边沿 → 重新从 0 计时</a:t>
            </a:r>
            <a:endParaRPr lang="en-US" sz="1870" dirty="0"/>
          </a:p>
        </p:txBody>
      </p:sp>
      <p:sp>
        <p:nvSpPr>
          <p:cNvPr id="15" name="Shape 11"/>
          <p:cNvSpPr/>
          <p:nvPr/>
        </p:nvSpPr>
        <p:spPr>
          <a:xfrm>
            <a:off x="3794760" y="3401568"/>
            <a:ext cx="987552" cy="0"/>
          </a:xfrm>
          <a:prstGeom prst="line">
            <a:avLst/>
          </a:prstGeom>
          <a:noFill/>
          <a:ln w="1905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16" name="Shape 12"/>
          <p:cNvSpPr/>
          <p:nvPr/>
        </p:nvSpPr>
        <p:spPr>
          <a:xfrm>
            <a:off x="4782312" y="3095244"/>
            <a:ext cx="0" cy="306324"/>
          </a:xfrm>
          <a:prstGeom prst="line">
            <a:avLst/>
          </a:prstGeom>
          <a:noFill/>
          <a:ln w="1905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17" name="Shape 13"/>
          <p:cNvSpPr/>
          <p:nvPr/>
        </p:nvSpPr>
        <p:spPr>
          <a:xfrm>
            <a:off x="4782312" y="3095244"/>
            <a:ext cx="941832" cy="0"/>
          </a:xfrm>
          <a:prstGeom prst="line">
            <a:avLst/>
          </a:prstGeom>
          <a:noFill/>
          <a:ln w="1905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18" name="Shape 14"/>
          <p:cNvSpPr/>
          <p:nvPr/>
        </p:nvSpPr>
        <p:spPr>
          <a:xfrm>
            <a:off x="8065008" y="3095244"/>
            <a:ext cx="301752" cy="0"/>
          </a:xfrm>
          <a:prstGeom prst="line">
            <a:avLst/>
          </a:prstGeom>
          <a:noFill/>
          <a:ln w="2159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9" name="Text 15"/>
          <p:cNvSpPr/>
          <p:nvPr/>
        </p:nvSpPr>
        <p:spPr>
          <a:xfrm>
            <a:off x="5724144" y="3749040"/>
            <a:ext cx="2340864" cy="59436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Gated</a:t>
            </a:r>
            <a:endParaRPr lang="en-US" sz="1900" dirty="0"/>
          </a:p>
        </p:txBody>
      </p:sp>
      <p:sp>
        <p:nvSpPr>
          <p:cNvPr id="20" name="Text 16"/>
          <p:cNvSpPr/>
          <p:nvPr/>
        </p:nvSpPr>
        <p:spPr>
          <a:xfrm>
            <a:off x="8366760" y="3749040"/>
            <a:ext cx="2752344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有效电平 → 允许计数</a:t>
            </a:r>
            <a:endParaRPr lang="en-US" sz="1870" dirty="0"/>
          </a:p>
        </p:txBody>
      </p:sp>
      <p:sp>
        <p:nvSpPr>
          <p:cNvPr id="21" name="Shape 17"/>
          <p:cNvSpPr/>
          <p:nvPr/>
        </p:nvSpPr>
        <p:spPr>
          <a:xfrm>
            <a:off x="3794760" y="3401568"/>
            <a:ext cx="987552" cy="0"/>
          </a:xfrm>
          <a:prstGeom prst="line">
            <a:avLst/>
          </a:prstGeom>
          <a:noFill/>
          <a:ln w="1905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22" name="Shape 18"/>
          <p:cNvSpPr/>
          <p:nvPr/>
        </p:nvSpPr>
        <p:spPr>
          <a:xfrm>
            <a:off x="4782312" y="3401568"/>
            <a:ext cx="0" cy="644652"/>
          </a:xfrm>
          <a:prstGeom prst="line">
            <a:avLst/>
          </a:prstGeom>
          <a:noFill/>
          <a:ln w="1905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23" name="Shape 19"/>
          <p:cNvSpPr/>
          <p:nvPr/>
        </p:nvSpPr>
        <p:spPr>
          <a:xfrm>
            <a:off x="4782312" y="4046220"/>
            <a:ext cx="941832" cy="0"/>
          </a:xfrm>
          <a:prstGeom prst="line">
            <a:avLst/>
          </a:prstGeom>
          <a:noFill/>
          <a:ln w="1905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24" name="Shape 20"/>
          <p:cNvSpPr/>
          <p:nvPr/>
        </p:nvSpPr>
        <p:spPr>
          <a:xfrm>
            <a:off x="8065008" y="4046220"/>
            <a:ext cx="301752" cy="0"/>
          </a:xfrm>
          <a:prstGeom prst="line">
            <a:avLst/>
          </a:prstGeom>
          <a:noFill/>
          <a:ln w="2159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25" name="Text 21"/>
          <p:cNvSpPr/>
          <p:nvPr/>
        </p:nvSpPr>
        <p:spPr>
          <a:xfrm>
            <a:off x="5724144" y="4700016"/>
            <a:ext cx="2340864" cy="59436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90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Trigger</a:t>
            </a:r>
            <a:endParaRPr lang="en-US" sz="1900" dirty="0"/>
          </a:p>
        </p:txBody>
      </p:sp>
      <p:sp>
        <p:nvSpPr>
          <p:cNvPr id="26" name="Text 22"/>
          <p:cNvSpPr/>
          <p:nvPr/>
        </p:nvSpPr>
        <p:spPr>
          <a:xfrm>
            <a:off x="8366760" y="4700016"/>
            <a:ext cx="2752344" cy="594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6CCD0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触发边沿 → 启动后继续运行</a:t>
            </a:r>
            <a:endParaRPr lang="en-US" sz="1870" dirty="0"/>
          </a:p>
        </p:txBody>
      </p:sp>
      <p:sp>
        <p:nvSpPr>
          <p:cNvPr id="27" name="Shape 23"/>
          <p:cNvSpPr/>
          <p:nvPr/>
        </p:nvSpPr>
        <p:spPr>
          <a:xfrm>
            <a:off x="3794760" y="3401568"/>
            <a:ext cx="987552" cy="0"/>
          </a:xfrm>
          <a:prstGeom prst="line">
            <a:avLst/>
          </a:prstGeom>
          <a:noFill/>
          <a:ln w="1905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28" name="Shape 24"/>
          <p:cNvSpPr/>
          <p:nvPr/>
        </p:nvSpPr>
        <p:spPr>
          <a:xfrm>
            <a:off x="4782312" y="3401568"/>
            <a:ext cx="0" cy="1595628"/>
          </a:xfrm>
          <a:prstGeom prst="line">
            <a:avLst/>
          </a:prstGeom>
          <a:noFill/>
          <a:ln w="19050">
            <a:solidFill>
              <a:srgbClr val="C6CCD0"/>
            </a:solidFill>
            <a:prstDash val="solid"/>
            <a:headEnd type="none"/>
            <a:tailEnd type="none"/>
          </a:ln>
        </p:spPr>
      </p:sp>
      <p:sp>
        <p:nvSpPr>
          <p:cNvPr id="29" name="Shape 25"/>
          <p:cNvSpPr/>
          <p:nvPr/>
        </p:nvSpPr>
        <p:spPr>
          <a:xfrm>
            <a:off x="4782312" y="4997196"/>
            <a:ext cx="941832" cy="0"/>
          </a:xfrm>
          <a:prstGeom prst="line">
            <a:avLst/>
          </a:prstGeom>
          <a:noFill/>
          <a:ln w="19050">
            <a:solidFill>
              <a:srgbClr val="C6CCD0"/>
            </a:solidFill>
            <a:prstDash val="solid"/>
            <a:headEnd type="none"/>
            <a:tailEnd type="triangle"/>
          </a:ln>
        </p:spPr>
      </p:sp>
      <p:sp>
        <p:nvSpPr>
          <p:cNvPr id="30" name="Shape 26"/>
          <p:cNvSpPr/>
          <p:nvPr/>
        </p:nvSpPr>
        <p:spPr>
          <a:xfrm>
            <a:off x="8065008" y="4997196"/>
            <a:ext cx="301752" cy="0"/>
          </a:xfrm>
          <a:prstGeom prst="line">
            <a:avLst/>
          </a:prstGeom>
          <a:noFill/>
          <a:ln w="2159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31" name="Text 27"/>
          <p:cNvSpPr/>
          <p:nvPr/>
        </p:nvSpPr>
        <p:spPr>
          <a:xfrm>
            <a:off x="877824" y="5751576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Disable 只是禁用从模式控制；Internal Clock 仍可让定时器正常计数。</a:t>
            </a:r>
            <a:endParaRPr lang="en-US" sz="1820" dirty="0"/>
          </a:p>
        </p:txBody>
      </p:sp>
      <p:sp>
        <p:nvSpPr>
          <p:cNvPr id="32" name="Text 28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依据 AN4013 §3.3；RM0008：TIMx_SMCR.SMS</a:t>
            </a:r>
            <a:endParaRPr lang="en-US" sz="115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External Clock Mode 1：输入事件就是计数拍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SMS=111；这里固定 PSC=0，ARR 足够大，不发生溢出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60120" y="1984248"/>
            <a:ext cx="1901952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TI1FP1 / ITRx</a:t>
            </a:r>
            <a:endParaRPr lang="en-US" sz="1700" dirty="0"/>
          </a:p>
        </p:txBody>
      </p:sp>
      <p:sp>
        <p:nvSpPr>
          <p:cNvPr id="7" name="Shape 3"/>
          <p:cNvSpPr/>
          <p:nvPr/>
        </p:nvSpPr>
        <p:spPr>
          <a:xfrm>
            <a:off x="2862072" y="2249424"/>
            <a:ext cx="48463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8" name="Text 4"/>
          <p:cNvSpPr/>
          <p:nvPr/>
        </p:nvSpPr>
        <p:spPr>
          <a:xfrm>
            <a:off x="3346704" y="1984248"/>
            <a:ext cx="1545336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 → TRGI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4892040" y="2249424"/>
            <a:ext cx="502920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0" name="Text 6"/>
          <p:cNvSpPr/>
          <p:nvPr/>
        </p:nvSpPr>
        <p:spPr>
          <a:xfrm>
            <a:off x="5394960" y="1984248"/>
            <a:ext cx="2103120" cy="530352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SMS = External 1</a:t>
            </a:r>
            <a:endParaRPr lang="en-US" sz="1750" dirty="0"/>
          </a:p>
        </p:txBody>
      </p:sp>
      <p:sp>
        <p:nvSpPr>
          <p:cNvPr id="11" name="Shape 7"/>
          <p:cNvSpPr/>
          <p:nvPr/>
        </p:nvSpPr>
        <p:spPr>
          <a:xfrm>
            <a:off x="7498080" y="2249424"/>
            <a:ext cx="521208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2" name="Text 8"/>
          <p:cNvSpPr/>
          <p:nvPr/>
        </p:nvSpPr>
        <p:spPr>
          <a:xfrm>
            <a:off x="8019288" y="1984248"/>
            <a:ext cx="1042416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9061704" y="2249424"/>
            <a:ext cx="53035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4" name="Text 10"/>
          <p:cNvSpPr/>
          <p:nvPr/>
        </p:nvSpPr>
        <p:spPr>
          <a:xfrm>
            <a:off x="9592056" y="1984248"/>
            <a:ext cx="1472184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 +1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1024128" y="3566160"/>
            <a:ext cx="1170432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TRGI</a:t>
            </a:r>
            <a:endParaRPr lang="en-US" sz="1650" dirty="0"/>
          </a:p>
        </p:txBody>
      </p:sp>
      <p:sp>
        <p:nvSpPr>
          <p:cNvPr id="16" name="Shape 12"/>
          <p:cNvSpPr/>
          <p:nvPr/>
        </p:nvSpPr>
        <p:spPr>
          <a:xfrm>
            <a:off x="2304288" y="3968496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7" name="Shape 13"/>
          <p:cNvSpPr/>
          <p:nvPr/>
        </p:nvSpPr>
        <p:spPr>
          <a:xfrm>
            <a:off x="3163824" y="3968496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8" name="Shape 14"/>
          <p:cNvSpPr/>
          <p:nvPr/>
        </p:nvSpPr>
        <p:spPr>
          <a:xfrm>
            <a:off x="3163824" y="3968496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9" name="Shape 15"/>
          <p:cNvSpPr/>
          <p:nvPr/>
        </p:nvSpPr>
        <p:spPr>
          <a:xfrm>
            <a:off x="4023360" y="3483864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0" name="Shape 16"/>
          <p:cNvSpPr/>
          <p:nvPr/>
        </p:nvSpPr>
        <p:spPr>
          <a:xfrm>
            <a:off x="4023360" y="3483864"/>
            <a:ext cx="0" cy="48463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1" name="Shape 17"/>
          <p:cNvSpPr/>
          <p:nvPr/>
        </p:nvSpPr>
        <p:spPr>
          <a:xfrm>
            <a:off x="4882896" y="3483864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2" name="Shape 18"/>
          <p:cNvSpPr/>
          <p:nvPr/>
        </p:nvSpPr>
        <p:spPr>
          <a:xfrm>
            <a:off x="4882896" y="3483864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3" name="Shape 19"/>
          <p:cNvSpPr/>
          <p:nvPr/>
        </p:nvSpPr>
        <p:spPr>
          <a:xfrm>
            <a:off x="5742432" y="3968496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4" name="Shape 20"/>
          <p:cNvSpPr/>
          <p:nvPr/>
        </p:nvSpPr>
        <p:spPr>
          <a:xfrm>
            <a:off x="5742432" y="3483864"/>
            <a:ext cx="0" cy="48463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5" name="Shape 21"/>
          <p:cNvSpPr/>
          <p:nvPr/>
        </p:nvSpPr>
        <p:spPr>
          <a:xfrm>
            <a:off x="6601968" y="3968496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6" name="Shape 22"/>
          <p:cNvSpPr/>
          <p:nvPr/>
        </p:nvSpPr>
        <p:spPr>
          <a:xfrm>
            <a:off x="6601968" y="3968496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7" name="Shape 23"/>
          <p:cNvSpPr/>
          <p:nvPr/>
        </p:nvSpPr>
        <p:spPr>
          <a:xfrm>
            <a:off x="7461504" y="3483864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8" name="Shape 24"/>
          <p:cNvSpPr/>
          <p:nvPr/>
        </p:nvSpPr>
        <p:spPr>
          <a:xfrm>
            <a:off x="7461504" y="3483864"/>
            <a:ext cx="0" cy="48463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9" name="Shape 25"/>
          <p:cNvSpPr/>
          <p:nvPr/>
        </p:nvSpPr>
        <p:spPr>
          <a:xfrm>
            <a:off x="8321040" y="3483864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0" name="Shape 26"/>
          <p:cNvSpPr/>
          <p:nvPr/>
        </p:nvSpPr>
        <p:spPr>
          <a:xfrm>
            <a:off x="8321040" y="3483864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1" name="Shape 27"/>
          <p:cNvSpPr/>
          <p:nvPr/>
        </p:nvSpPr>
        <p:spPr>
          <a:xfrm>
            <a:off x="9180576" y="3968496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2" name="Shape 28"/>
          <p:cNvSpPr/>
          <p:nvPr/>
        </p:nvSpPr>
        <p:spPr>
          <a:xfrm>
            <a:off x="9180576" y="3483864"/>
            <a:ext cx="0" cy="48463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3" name="Shape 29"/>
          <p:cNvSpPr/>
          <p:nvPr/>
        </p:nvSpPr>
        <p:spPr>
          <a:xfrm>
            <a:off x="10040112" y="3968496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4" name="Shape 30"/>
          <p:cNvSpPr/>
          <p:nvPr/>
        </p:nvSpPr>
        <p:spPr>
          <a:xfrm>
            <a:off x="10040112" y="3968496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5" name="Text 31"/>
          <p:cNvSpPr/>
          <p:nvPr/>
        </p:nvSpPr>
        <p:spPr>
          <a:xfrm>
            <a:off x="1024128" y="4526280"/>
            <a:ext cx="1170432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1650" dirty="0"/>
          </a:p>
        </p:txBody>
      </p:sp>
      <p:sp>
        <p:nvSpPr>
          <p:cNvPr id="36" name="Text 32"/>
          <p:cNvSpPr/>
          <p:nvPr/>
        </p:nvSpPr>
        <p:spPr>
          <a:xfrm>
            <a:off x="2304288" y="4489704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37" name="Text 33"/>
          <p:cNvSpPr/>
          <p:nvPr/>
        </p:nvSpPr>
        <p:spPr>
          <a:xfrm>
            <a:off x="3163824" y="4489704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38" name="Text 34"/>
          <p:cNvSpPr/>
          <p:nvPr/>
        </p:nvSpPr>
        <p:spPr>
          <a:xfrm>
            <a:off x="4023360" y="4489704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39" name="Text 35"/>
          <p:cNvSpPr/>
          <p:nvPr/>
        </p:nvSpPr>
        <p:spPr>
          <a:xfrm>
            <a:off x="4882896" y="4489704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40" name="Text 36"/>
          <p:cNvSpPr/>
          <p:nvPr/>
        </p:nvSpPr>
        <p:spPr>
          <a:xfrm>
            <a:off x="5742432" y="4489704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41" name="Text 37"/>
          <p:cNvSpPr/>
          <p:nvPr/>
        </p:nvSpPr>
        <p:spPr>
          <a:xfrm>
            <a:off x="6601968" y="4489704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42" name="Text 38"/>
          <p:cNvSpPr/>
          <p:nvPr/>
        </p:nvSpPr>
        <p:spPr>
          <a:xfrm>
            <a:off x="7461504" y="4489704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43" name="Text 39"/>
          <p:cNvSpPr/>
          <p:nvPr/>
        </p:nvSpPr>
        <p:spPr>
          <a:xfrm>
            <a:off x="8321040" y="4489704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44" name="Text 40"/>
          <p:cNvSpPr/>
          <p:nvPr/>
        </p:nvSpPr>
        <p:spPr>
          <a:xfrm>
            <a:off x="9180576" y="4489704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45" name="Text 41"/>
          <p:cNvSpPr/>
          <p:nvPr/>
        </p:nvSpPr>
        <p:spPr>
          <a:xfrm>
            <a:off x="10040112" y="4489704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46" name="Text 42"/>
          <p:cNvSpPr/>
          <p:nvPr/>
        </p:nvSpPr>
        <p:spPr>
          <a:xfrm>
            <a:off x="969264" y="5193792"/>
            <a:ext cx="10104120" cy="40233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高电平保持多久并不重要；只统计配置所选的有效事件。</a:t>
            </a:r>
            <a:endParaRPr lang="en-US" sz="2100" dirty="0"/>
          </a:p>
        </p:txBody>
      </p:sp>
      <p:sp>
        <p:nvSpPr>
          <p:cNvPr id="47" name="Text 43"/>
          <p:cNvSpPr/>
          <p:nvPr/>
        </p:nvSpPr>
        <p:spPr>
          <a:xfrm>
            <a:off x="877824" y="5724144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“输入高时不停计数”是门控；“每个有效事件计一次”才是外部时钟模式 1。</a:t>
            </a:r>
            <a:endParaRPr lang="en-US" sz="1820" dirty="0"/>
          </a:p>
        </p:txBody>
      </p:sp>
      <p:sp>
        <p:nvSpPr>
          <p:cNvPr id="48" name="Text 44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教学结构/时序示意｜AN4776 §2.3；未表示输入同步延时</a:t>
            </a:r>
            <a:endParaRPr lang="en-US" sz="115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Reset Mode：一来触发，就重新计时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SMS=100；本例的计数时钟仍为 Internal Clock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60120" y="1837944"/>
            <a:ext cx="1901952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TI1FP1 / ITRx</a:t>
            </a:r>
            <a:endParaRPr lang="en-US" sz="1700" dirty="0"/>
          </a:p>
        </p:txBody>
      </p:sp>
      <p:sp>
        <p:nvSpPr>
          <p:cNvPr id="7" name="Shape 3"/>
          <p:cNvSpPr/>
          <p:nvPr/>
        </p:nvSpPr>
        <p:spPr>
          <a:xfrm>
            <a:off x="2862072" y="2103120"/>
            <a:ext cx="48463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8" name="Text 4"/>
          <p:cNvSpPr/>
          <p:nvPr/>
        </p:nvSpPr>
        <p:spPr>
          <a:xfrm>
            <a:off x="3346704" y="1837944"/>
            <a:ext cx="1545336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 → TRGI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4892040" y="2103120"/>
            <a:ext cx="502920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0" name="Text 6"/>
          <p:cNvSpPr/>
          <p:nvPr/>
        </p:nvSpPr>
        <p:spPr>
          <a:xfrm>
            <a:off x="5394960" y="1837944"/>
            <a:ext cx="2103120" cy="530352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SMS = Reset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960120" y="2770632"/>
            <a:ext cx="1901952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CK_INT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2862072" y="3035808"/>
            <a:ext cx="484632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3" name="Text 9"/>
          <p:cNvSpPr/>
          <p:nvPr/>
        </p:nvSpPr>
        <p:spPr>
          <a:xfrm>
            <a:off x="3346704" y="2770632"/>
            <a:ext cx="1545336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</a:t>
            </a:r>
            <a:endParaRPr lang="en-US" sz="1800" dirty="0"/>
          </a:p>
        </p:txBody>
      </p:sp>
      <p:sp>
        <p:nvSpPr>
          <p:cNvPr id="14" name="Shape 10"/>
          <p:cNvSpPr/>
          <p:nvPr/>
        </p:nvSpPr>
        <p:spPr>
          <a:xfrm>
            <a:off x="4892040" y="3035808"/>
            <a:ext cx="4700016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5" name="Text 11"/>
          <p:cNvSpPr/>
          <p:nvPr/>
        </p:nvSpPr>
        <p:spPr>
          <a:xfrm>
            <a:off x="9592056" y="2770632"/>
            <a:ext cx="1472184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1800" dirty="0"/>
          </a:p>
        </p:txBody>
      </p:sp>
      <p:sp>
        <p:nvSpPr>
          <p:cNvPr id="16" name="Shape 12"/>
          <p:cNvSpPr/>
          <p:nvPr/>
        </p:nvSpPr>
        <p:spPr>
          <a:xfrm>
            <a:off x="7498080" y="2103120"/>
            <a:ext cx="281635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7" name="Shape 13"/>
          <p:cNvSpPr/>
          <p:nvPr/>
        </p:nvSpPr>
        <p:spPr>
          <a:xfrm>
            <a:off x="10314432" y="2103120"/>
            <a:ext cx="0" cy="667512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8" name="Text 14"/>
          <p:cNvSpPr/>
          <p:nvPr/>
        </p:nvSpPr>
        <p:spPr>
          <a:xfrm>
            <a:off x="7589520" y="1645920"/>
            <a:ext cx="324612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清 CNT / PSC</a:t>
            </a:r>
            <a:endParaRPr lang="en-US" sz="1550" dirty="0"/>
          </a:p>
        </p:txBody>
      </p:sp>
      <p:sp>
        <p:nvSpPr>
          <p:cNvPr id="19" name="Text 15"/>
          <p:cNvSpPr/>
          <p:nvPr/>
        </p:nvSpPr>
        <p:spPr>
          <a:xfrm>
            <a:off x="1024128" y="3877056"/>
            <a:ext cx="1170432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TRGI</a:t>
            </a:r>
            <a:endParaRPr lang="en-US" sz="1650" dirty="0"/>
          </a:p>
        </p:txBody>
      </p:sp>
      <p:sp>
        <p:nvSpPr>
          <p:cNvPr id="20" name="Shape 16"/>
          <p:cNvSpPr/>
          <p:nvPr/>
        </p:nvSpPr>
        <p:spPr>
          <a:xfrm>
            <a:off x="2304288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1" name="Shape 17"/>
          <p:cNvSpPr/>
          <p:nvPr/>
        </p:nvSpPr>
        <p:spPr>
          <a:xfrm>
            <a:off x="3163824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2" name="Shape 18"/>
          <p:cNvSpPr/>
          <p:nvPr/>
        </p:nvSpPr>
        <p:spPr>
          <a:xfrm>
            <a:off x="3163824" y="42336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3" name="Shape 19"/>
          <p:cNvSpPr/>
          <p:nvPr/>
        </p:nvSpPr>
        <p:spPr>
          <a:xfrm>
            <a:off x="4023360" y="3794760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4" name="Shape 20"/>
          <p:cNvSpPr/>
          <p:nvPr/>
        </p:nvSpPr>
        <p:spPr>
          <a:xfrm>
            <a:off x="4023360" y="3794760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5" name="Shape 21"/>
          <p:cNvSpPr/>
          <p:nvPr/>
        </p:nvSpPr>
        <p:spPr>
          <a:xfrm>
            <a:off x="4882896" y="3794760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6" name="Shape 22"/>
          <p:cNvSpPr/>
          <p:nvPr/>
        </p:nvSpPr>
        <p:spPr>
          <a:xfrm>
            <a:off x="4882896" y="3794760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7" name="Shape 23"/>
          <p:cNvSpPr/>
          <p:nvPr/>
        </p:nvSpPr>
        <p:spPr>
          <a:xfrm>
            <a:off x="5742432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8" name="Shape 24"/>
          <p:cNvSpPr/>
          <p:nvPr/>
        </p:nvSpPr>
        <p:spPr>
          <a:xfrm>
            <a:off x="5742432" y="3794760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9" name="Shape 25"/>
          <p:cNvSpPr/>
          <p:nvPr/>
        </p:nvSpPr>
        <p:spPr>
          <a:xfrm>
            <a:off x="6601968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0" name="Shape 26"/>
          <p:cNvSpPr/>
          <p:nvPr/>
        </p:nvSpPr>
        <p:spPr>
          <a:xfrm>
            <a:off x="6601968" y="42336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1" name="Shape 27"/>
          <p:cNvSpPr/>
          <p:nvPr/>
        </p:nvSpPr>
        <p:spPr>
          <a:xfrm>
            <a:off x="7461504" y="3794760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2" name="Shape 28"/>
          <p:cNvSpPr/>
          <p:nvPr/>
        </p:nvSpPr>
        <p:spPr>
          <a:xfrm>
            <a:off x="7461504" y="3794760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3" name="Shape 29"/>
          <p:cNvSpPr/>
          <p:nvPr/>
        </p:nvSpPr>
        <p:spPr>
          <a:xfrm>
            <a:off x="8321040" y="3794760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4" name="Shape 30"/>
          <p:cNvSpPr/>
          <p:nvPr/>
        </p:nvSpPr>
        <p:spPr>
          <a:xfrm>
            <a:off x="8321040" y="3794760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5" name="Shape 31"/>
          <p:cNvSpPr/>
          <p:nvPr/>
        </p:nvSpPr>
        <p:spPr>
          <a:xfrm>
            <a:off x="9180576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6" name="Shape 32"/>
          <p:cNvSpPr/>
          <p:nvPr/>
        </p:nvSpPr>
        <p:spPr>
          <a:xfrm>
            <a:off x="9180576" y="3794760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7" name="Shape 33"/>
          <p:cNvSpPr/>
          <p:nvPr/>
        </p:nvSpPr>
        <p:spPr>
          <a:xfrm>
            <a:off x="10040112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8" name="Shape 34"/>
          <p:cNvSpPr/>
          <p:nvPr/>
        </p:nvSpPr>
        <p:spPr>
          <a:xfrm>
            <a:off x="10040112" y="42336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9" name="Text 35"/>
          <p:cNvSpPr/>
          <p:nvPr/>
        </p:nvSpPr>
        <p:spPr>
          <a:xfrm>
            <a:off x="1024128" y="4745736"/>
            <a:ext cx="1170432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1650" dirty="0"/>
          </a:p>
        </p:txBody>
      </p:sp>
      <p:sp>
        <p:nvSpPr>
          <p:cNvPr id="40" name="Text 36"/>
          <p:cNvSpPr/>
          <p:nvPr/>
        </p:nvSpPr>
        <p:spPr>
          <a:xfrm>
            <a:off x="2304288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41" name="Text 37"/>
          <p:cNvSpPr/>
          <p:nvPr/>
        </p:nvSpPr>
        <p:spPr>
          <a:xfrm>
            <a:off x="3163824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42" name="Text 38"/>
          <p:cNvSpPr/>
          <p:nvPr/>
        </p:nvSpPr>
        <p:spPr>
          <a:xfrm>
            <a:off x="4023360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43" name="Text 39"/>
          <p:cNvSpPr/>
          <p:nvPr/>
        </p:nvSpPr>
        <p:spPr>
          <a:xfrm>
            <a:off x="4882896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44" name="Text 40"/>
          <p:cNvSpPr/>
          <p:nvPr/>
        </p:nvSpPr>
        <p:spPr>
          <a:xfrm>
            <a:off x="5742432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45" name="Text 41"/>
          <p:cNvSpPr/>
          <p:nvPr/>
        </p:nvSpPr>
        <p:spPr>
          <a:xfrm>
            <a:off x="6601968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700" dirty="0"/>
          </a:p>
        </p:txBody>
      </p:sp>
      <p:sp>
        <p:nvSpPr>
          <p:cNvPr id="46" name="Text 42"/>
          <p:cNvSpPr/>
          <p:nvPr/>
        </p:nvSpPr>
        <p:spPr>
          <a:xfrm>
            <a:off x="7461504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47" name="Text 43"/>
          <p:cNvSpPr/>
          <p:nvPr/>
        </p:nvSpPr>
        <p:spPr>
          <a:xfrm>
            <a:off x="8321040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48" name="Text 44"/>
          <p:cNvSpPr/>
          <p:nvPr/>
        </p:nvSpPr>
        <p:spPr>
          <a:xfrm>
            <a:off x="9180576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49" name="Text 45"/>
          <p:cNvSpPr/>
          <p:nvPr/>
        </p:nvSpPr>
        <p:spPr>
          <a:xfrm>
            <a:off x="10040112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700" dirty="0"/>
          </a:p>
        </p:txBody>
      </p:sp>
      <p:sp>
        <p:nvSpPr>
          <p:cNvPr id="50" name="Text 46"/>
          <p:cNvSpPr/>
          <p:nvPr/>
        </p:nvSpPr>
        <p:spPr>
          <a:xfrm>
            <a:off x="877824" y="5705856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触发负责“清零重新计时”；两次触发之间的快慢仍由 CK_INT / PSC 决定。</a:t>
            </a:r>
            <a:endParaRPr lang="en-US" sz="1820" dirty="0"/>
          </a:p>
        </p:txBody>
      </p:sp>
      <p:sp>
        <p:nvSpPr>
          <p:cNvPr id="51" name="Text 47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教学结构/时序示意｜AN4013 §3.3；RM0008 Rev9 图135</a:t>
            </a:r>
            <a:endParaRPr lang="en-US" sz="115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Gated Mode：允许时计数，不允许时保持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SMS=101；本例 CEN=1，TRGI 高电平为有效窗口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60120" y="1837944"/>
            <a:ext cx="1901952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TI1FP1 / ITRx</a:t>
            </a:r>
            <a:endParaRPr lang="en-US" sz="1700" dirty="0"/>
          </a:p>
        </p:txBody>
      </p:sp>
      <p:sp>
        <p:nvSpPr>
          <p:cNvPr id="7" name="Shape 3"/>
          <p:cNvSpPr/>
          <p:nvPr/>
        </p:nvSpPr>
        <p:spPr>
          <a:xfrm>
            <a:off x="2862072" y="2103120"/>
            <a:ext cx="48463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8" name="Text 4"/>
          <p:cNvSpPr/>
          <p:nvPr/>
        </p:nvSpPr>
        <p:spPr>
          <a:xfrm>
            <a:off x="3346704" y="1837944"/>
            <a:ext cx="1545336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 → TRGI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4892040" y="2103120"/>
            <a:ext cx="502920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0" name="Text 6"/>
          <p:cNvSpPr/>
          <p:nvPr/>
        </p:nvSpPr>
        <p:spPr>
          <a:xfrm>
            <a:off x="5394960" y="1837944"/>
            <a:ext cx="2103120" cy="530352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SMS = Gated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960120" y="2770632"/>
            <a:ext cx="1901952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CK_INT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2862072" y="3035808"/>
            <a:ext cx="484632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3" name="Text 9"/>
          <p:cNvSpPr/>
          <p:nvPr/>
        </p:nvSpPr>
        <p:spPr>
          <a:xfrm>
            <a:off x="3346704" y="2770632"/>
            <a:ext cx="1545336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</a:t>
            </a:r>
            <a:endParaRPr lang="en-US" sz="1800" dirty="0"/>
          </a:p>
        </p:txBody>
      </p:sp>
      <p:sp>
        <p:nvSpPr>
          <p:cNvPr id="14" name="Shape 10"/>
          <p:cNvSpPr/>
          <p:nvPr/>
        </p:nvSpPr>
        <p:spPr>
          <a:xfrm>
            <a:off x="4892040" y="3035808"/>
            <a:ext cx="4700016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5" name="Text 11"/>
          <p:cNvSpPr/>
          <p:nvPr/>
        </p:nvSpPr>
        <p:spPr>
          <a:xfrm>
            <a:off x="9592056" y="2770632"/>
            <a:ext cx="1472184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1800" dirty="0"/>
          </a:p>
        </p:txBody>
      </p:sp>
      <p:sp>
        <p:nvSpPr>
          <p:cNvPr id="16" name="Shape 12"/>
          <p:cNvSpPr/>
          <p:nvPr/>
        </p:nvSpPr>
        <p:spPr>
          <a:xfrm>
            <a:off x="7498080" y="2103120"/>
            <a:ext cx="281635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7" name="Shape 13"/>
          <p:cNvSpPr/>
          <p:nvPr/>
        </p:nvSpPr>
        <p:spPr>
          <a:xfrm>
            <a:off x="10314432" y="2103120"/>
            <a:ext cx="0" cy="667512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8" name="Text 14"/>
          <p:cNvSpPr/>
          <p:nvPr/>
        </p:nvSpPr>
        <p:spPr>
          <a:xfrm>
            <a:off x="7589520" y="1645920"/>
            <a:ext cx="324612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高电平允许计数</a:t>
            </a:r>
            <a:endParaRPr lang="en-US" sz="1550" dirty="0"/>
          </a:p>
        </p:txBody>
      </p:sp>
      <p:sp>
        <p:nvSpPr>
          <p:cNvPr id="19" name="Text 15"/>
          <p:cNvSpPr/>
          <p:nvPr/>
        </p:nvSpPr>
        <p:spPr>
          <a:xfrm>
            <a:off x="1024128" y="3877056"/>
            <a:ext cx="1170432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TRGI</a:t>
            </a:r>
            <a:endParaRPr lang="en-US" sz="1650" dirty="0"/>
          </a:p>
        </p:txBody>
      </p:sp>
      <p:sp>
        <p:nvSpPr>
          <p:cNvPr id="20" name="Shape 16"/>
          <p:cNvSpPr/>
          <p:nvPr/>
        </p:nvSpPr>
        <p:spPr>
          <a:xfrm>
            <a:off x="2304288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1" name="Shape 17"/>
          <p:cNvSpPr/>
          <p:nvPr/>
        </p:nvSpPr>
        <p:spPr>
          <a:xfrm>
            <a:off x="3163824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2" name="Shape 18"/>
          <p:cNvSpPr/>
          <p:nvPr/>
        </p:nvSpPr>
        <p:spPr>
          <a:xfrm>
            <a:off x="3163824" y="42336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3" name="Shape 19"/>
          <p:cNvSpPr/>
          <p:nvPr/>
        </p:nvSpPr>
        <p:spPr>
          <a:xfrm>
            <a:off x="4023360" y="3794760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4" name="Shape 20"/>
          <p:cNvSpPr/>
          <p:nvPr/>
        </p:nvSpPr>
        <p:spPr>
          <a:xfrm>
            <a:off x="4023360" y="3794760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5" name="Shape 21"/>
          <p:cNvSpPr/>
          <p:nvPr/>
        </p:nvSpPr>
        <p:spPr>
          <a:xfrm>
            <a:off x="4882896" y="3794760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6" name="Shape 22"/>
          <p:cNvSpPr/>
          <p:nvPr/>
        </p:nvSpPr>
        <p:spPr>
          <a:xfrm>
            <a:off x="4882896" y="3794760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7" name="Shape 23"/>
          <p:cNvSpPr/>
          <p:nvPr/>
        </p:nvSpPr>
        <p:spPr>
          <a:xfrm>
            <a:off x="5742432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8" name="Shape 24"/>
          <p:cNvSpPr/>
          <p:nvPr/>
        </p:nvSpPr>
        <p:spPr>
          <a:xfrm>
            <a:off x="5742432" y="3794760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9" name="Shape 25"/>
          <p:cNvSpPr/>
          <p:nvPr/>
        </p:nvSpPr>
        <p:spPr>
          <a:xfrm>
            <a:off x="6601968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0" name="Shape 26"/>
          <p:cNvSpPr/>
          <p:nvPr/>
        </p:nvSpPr>
        <p:spPr>
          <a:xfrm>
            <a:off x="6601968" y="42336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1" name="Shape 27"/>
          <p:cNvSpPr/>
          <p:nvPr/>
        </p:nvSpPr>
        <p:spPr>
          <a:xfrm>
            <a:off x="7461504" y="3794760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2" name="Shape 28"/>
          <p:cNvSpPr/>
          <p:nvPr/>
        </p:nvSpPr>
        <p:spPr>
          <a:xfrm>
            <a:off x="7461504" y="3794760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3" name="Shape 29"/>
          <p:cNvSpPr/>
          <p:nvPr/>
        </p:nvSpPr>
        <p:spPr>
          <a:xfrm>
            <a:off x="8321040" y="3794760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4" name="Shape 30"/>
          <p:cNvSpPr/>
          <p:nvPr/>
        </p:nvSpPr>
        <p:spPr>
          <a:xfrm>
            <a:off x="8321040" y="3794760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5" name="Shape 31"/>
          <p:cNvSpPr/>
          <p:nvPr/>
        </p:nvSpPr>
        <p:spPr>
          <a:xfrm>
            <a:off x="9180576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6" name="Shape 32"/>
          <p:cNvSpPr/>
          <p:nvPr/>
        </p:nvSpPr>
        <p:spPr>
          <a:xfrm>
            <a:off x="9180576" y="3794760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7" name="Shape 33"/>
          <p:cNvSpPr/>
          <p:nvPr/>
        </p:nvSpPr>
        <p:spPr>
          <a:xfrm>
            <a:off x="10040112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8" name="Shape 34"/>
          <p:cNvSpPr/>
          <p:nvPr/>
        </p:nvSpPr>
        <p:spPr>
          <a:xfrm>
            <a:off x="10040112" y="42336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9" name="Text 35"/>
          <p:cNvSpPr/>
          <p:nvPr/>
        </p:nvSpPr>
        <p:spPr>
          <a:xfrm>
            <a:off x="1024128" y="4745736"/>
            <a:ext cx="1170432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1650" dirty="0"/>
          </a:p>
        </p:txBody>
      </p:sp>
      <p:sp>
        <p:nvSpPr>
          <p:cNvPr id="40" name="Text 36"/>
          <p:cNvSpPr/>
          <p:nvPr/>
        </p:nvSpPr>
        <p:spPr>
          <a:xfrm>
            <a:off x="2304288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41" name="Text 37"/>
          <p:cNvSpPr/>
          <p:nvPr/>
        </p:nvSpPr>
        <p:spPr>
          <a:xfrm>
            <a:off x="3163824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42" name="Text 38"/>
          <p:cNvSpPr/>
          <p:nvPr/>
        </p:nvSpPr>
        <p:spPr>
          <a:xfrm>
            <a:off x="4023360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43" name="Text 39"/>
          <p:cNvSpPr/>
          <p:nvPr/>
        </p:nvSpPr>
        <p:spPr>
          <a:xfrm>
            <a:off x="4882896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44" name="Text 40"/>
          <p:cNvSpPr/>
          <p:nvPr/>
        </p:nvSpPr>
        <p:spPr>
          <a:xfrm>
            <a:off x="5742432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45" name="Text 41"/>
          <p:cNvSpPr/>
          <p:nvPr/>
        </p:nvSpPr>
        <p:spPr>
          <a:xfrm>
            <a:off x="6601968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46" name="Text 42"/>
          <p:cNvSpPr/>
          <p:nvPr/>
        </p:nvSpPr>
        <p:spPr>
          <a:xfrm>
            <a:off x="7461504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700" dirty="0"/>
          </a:p>
        </p:txBody>
      </p:sp>
      <p:sp>
        <p:nvSpPr>
          <p:cNvPr id="47" name="Text 43"/>
          <p:cNvSpPr/>
          <p:nvPr/>
        </p:nvSpPr>
        <p:spPr>
          <a:xfrm>
            <a:off x="8321040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1700" dirty="0"/>
          </a:p>
        </p:txBody>
      </p:sp>
      <p:sp>
        <p:nvSpPr>
          <p:cNvPr id="48" name="Text 44"/>
          <p:cNvSpPr/>
          <p:nvPr/>
        </p:nvSpPr>
        <p:spPr>
          <a:xfrm>
            <a:off x="9180576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1700" dirty="0"/>
          </a:p>
        </p:txBody>
      </p:sp>
      <p:sp>
        <p:nvSpPr>
          <p:cNvPr id="49" name="Text 45"/>
          <p:cNvSpPr/>
          <p:nvPr/>
        </p:nvSpPr>
        <p:spPr>
          <a:xfrm>
            <a:off x="10040112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1700" dirty="0"/>
          </a:p>
        </p:txBody>
      </p:sp>
      <p:sp>
        <p:nvSpPr>
          <p:cNvPr id="50" name="Text 46"/>
          <p:cNvSpPr/>
          <p:nvPr/>
        </p:nvSpPr>
        <p:spPr>
          <a:xfrm>
            <a:off x="877824" y="5705856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门关：保持原值；门开：继续计数。门控暂停不等于强制 PWM 输出低电平。</a:t>
            </a:r>
            <a:endParaRPr lang="en-US" sz="1820" dirty="0"/>
          </a:p>
        </p:txBody>
      </p:sp>
      <p:sp>
        <p:nvSpPr>
          <p:cNvPr id="51" name="Text 47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教学结构/时序示意｜AN4013 §3.3；RM0008 Rev9 图136</a:t>
            </a:r>
            <a:endParaRPr lang="en-US" sz="115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Trigger Mode：触发启动，不是反复重启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SMS=110；初始 CEN=0，且本例未开启 One Pulse Mode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60120" y="1837944"/>
            <a:ext cx="1901952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TI1FP1 / ITRx</a:t>
            </a:r>
            <a:endParaRPr lang="en-US" sz="1700" dirty="0"/>
          </a:p>
        </p:txBody>
      </p:sp>
      <p:sp>
        <p:nvSpPr>
          <p:cNvPr id="7" name="Shape 3"/>
          <p:cNvSpPr/>
          <p:nvPr/>
        </p:nvSpPr>
        <p:spPr>
          <a:xfrm>
            <a:off x="2862072" y="2103120"/>
            <a:ext cx="48463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8" name="Text 4"/>
          <p:cNvSpPr/>
          <p:nvPr/>
        </p:nvSpPr>
        <p:spPr>
          <a:xfrm>
            <a:off x="3346704" y="1837944"/>
            <a:ext cx="1545336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 → TRGI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4892040" y="2103120"/>
            <a:ext cx="502920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0" name="Text 6"/>
          <p:cNvSpPr/>
          <p:nvPr/>
        </p:nvSpPr>
        <p:spPr>
          <a:xfrm>
            <a:off x="5394960" y="1837944"/>
            <a:ext cx="2103120" cy="530352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SMS = Trigger</a:t>
            </a:r>
            <a:endParaRPr lang="en-US" sz="1750" dirty="0"/>
          </a:p>
        </p:txBody>
      </p:sp>
      <p:sp>
        <p:nvSpPr>
          <p:cNvPr id="11" name="Text 7"/>
          <p:cNvSpPr/>
          <p:nvPr/>
        </p:nvSpPr>
        <p:spPr>
          <a:xfrm>
            <a:off x="960120" y="2770632"/>
            <a:ext cx="1901952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CK_INT</a:t>
            </a:r>
            <a:endParaRPr lang="en-US" sz="1800" dirty="0"/>
          </a:p>
        </p:txBody>
      </p:sp>
      <p:sp>
        <p:nvSpPr>
          <p:cNvPr id="12" name="Shape 8"/>
          <p:cNvSpPr/>
          <p:nvPr/>
        </p:nvSpPr>
        <p:spPr>
          <a:xfrm>
            <a:off x="2862072" y="3035808"/>
            <a:ext cx="484632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3" name="Text 9"/>
          <p:cNvSpPr/>
          <p:nvPr/>
        </p:nvSpPr>
        <p:spPr>
          <a:xfrm>
            <a:off x="3346704" y="2770632"/>
            <a:ext cx="1545336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</a:t>
            </a:r>
            <a:endParaRPr lang="en-US" sz="1800" dirty="0"/>
          </a:p>
        </p:txBody>
      </p:sp>
      <p:sp>
        <p:nvSpPr>
          <p:cNvPr id="14" name="Shape 10"/>
          <p:cNvSpPr/>
          <p:nvPr/>
        </p:nvSpPr>
        <p:spPr>
          <a:xfrm>
            <a:off x="4892040" y="3035808"/>
            <a:ext cx="4700016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5" name="Text 11"/>
          <p:cNvSpPr/>
          <p:nvPr/>
        </p:nvSpPr>
        <p:spPr>
          <a:xfrm>
            <a:off x="9592056" y="2770632"/>
            <a:ext cx="1472184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1800" dirty="0"/>
          </a:p>
        </p:txBody>
      </p:sp>
      <p:sp>
        <p:nvSpPr>
          <p:cNvPr id="16" name="Shape 12"/>
          <p:cNvSpPr/>
          <p:nvPr/>
        </p:nvSpPr>
        <p:spPr>
          <a:xfrm>
            <a:off x="7498080" y="2103120"/>
            <a:ext cx="281635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7" name="Shape 13"/>
          <p:cNvSpPr/>
          <p:nvPr/>
        </p:nvSpPr>
        <p:spPr>
          <a:xfrm>
            <a:off x="10314432" y="2103120"/>
            <a:ext cx="0" cy="667512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8" name="Text 14"/>
          <p:cNvSpPr/>
          <p:nvPr/>
        </p:nvSpPr>
        <p:spPr>
          <a:xfrm>
            <a:off x="7589520" y="1645920"/>
            <a:ext cx="324612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上升沿置 CEN=1</a:t>
            </a:r>
            <a:endParaRPr lang="en-US" sz="1550" dirty="0"/>
          </a:p>
        </p:txBody>
      </p:sp>
      <p:sp>
        <p:nvSpPr>
          <p:cNvPr id="19" name="Text 15"/>
          <p:cNvSpPr/>
          <p:nvPr/>
        </p:nvSpPr>
        <p:spPr>
          <a:xfrm>
            <a:off x="1024128" y="3877056"/>
            <a:ext cx="1170432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TRGI</a:t>
            </a:r>
            <a:endParaRPr lang="en-US" sz="1650" dirty="0"/>
          </a:p>
        </p:txBody>
      </p:sp>
      <p:sp>
        <p:nvSpPr>
          <p:cNvPr id="20" name="Shape 16"/>
          <p:cNvSpPr/>
          <p:nvPr/>
        </p:nvSpPr>
        <p:spPr>
          <a:xfrm>
            <a:off x="2304288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1" name="Shape 17"/>
          <p:cNvSpPr/>
          <p:nvPr/>
        </p:nvSpPr>
        <p:spPr>
          <a:xfrm>
            <a:off x="3163824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2" name="Shape 18"/>
          <p:cNvSpPr/>
          <p:nvPr/>
        </p:nvSpPr>
        <p:spPr>
          <a:xfrm>
            <a:off x="3163824" y="42336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3" name="Shape 19"/>
          <p:cNvSpPr/>
          <p:nvPr/>
        </p:nvSpPr>
        <p:spPr>
          <a:xfrm>
            <a:off x="4023360" y="3794760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4" name="Shape 20"/>
          <p:cNvSpPr/>
          <p:nvPr/>
        </p:nvSpPr>
        <p:spPr>
          <a:xfrm>
            <a:off x="4023360" y="3794760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5" name="Shape 21"/>
          <p:cNvSpPr/>
          <p:nvPr/>
        </p:nvSpPr>
        <p:spPr>
          <a:xfrm>
            <a:off x="4882896" y="3794760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6" name="Shape 22"/>
          <p:cNvSpPr/>
          <p:nvPr/>
        </p:nvSpPr>
        <p:spPr>
          <a:xfrm>
            <a:off x="4882896" y="3794760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7" name="Shape 23"/>
          <p:cNvSpPr/>
          <p:nvPr/>
        </p:nvSpPr>
        <p:spPr>
          <a:xfrm>
            <a:off x="5742432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8" name="Shape 24"/>
          <p:cNvSpPr/>
          <p:nvPr/>
        </p:nvSpPr>
        <p:spPr>
          <a:xfrm>
            <a:off x="5742432" y="3794760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9" name="Shape 25"/>
          <p:cNvSpPr/>
          <p:nvPr/>
        </p:nvSpPr>
        <p:spPr>
          <a:xfrm>
            <a:off x="6601968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0" name="Shape 26"/>
          <p:cNvSpPr/>
          <p:nvPr/>
        </p:nvSpPr>
        <p:spPr>
          <a:xfrm>
            <a:off x="6601968" y="42336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1" name="Shape 27"/>
          <p:cNvSpPr/>
          <p:nvPr/>
        </p:nvSpPr>
        <p:spPr>
          <a:xfrm>
            <a:off x="7461504" y="3794760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2" name="Shape 28"/>
          <p:cNvSpPr/>
          <p:nvPr/>
        </p:nvSpPr>
        <p:spPr>
          <a:xfrm>
            <a:off x="7461504" y="3794760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3" name="Shape 29"/>
          <p:cNvSpPr/>
          <p:nvPr/>
        </p:nvSpPr>
        <p:spPr>
          <a:xfrm>
            <a:off x="8321040" y="3794760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4" name="Shape 30"/>
          <p:cNvSpPr/>
          <p:nvPr/>
        </p:nvSpPr>
        <p:spPr>
          <a:xfrm>
            <a:off x="8321040" y="3794760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5" name="Shape 31"/>
          <p:cNvSpPr/>
          <p:nvPr/>
        </p:nvSpPr>
        <p:spPr>
          <a:xfrm>
            <a:off x="9180576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6" name="Shape 32"/>
          <p:cNvSpPr/>
          <p:nvPr/>
        </p:nvSpPr>
        <p:spPr>
          <a:xfrm>
            <a:off x="9180576" y="3794760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7" name="Shape 33"/>
          <p:cNvSpPr/>
          <p:nvPr/>
        </p:nvSpPr>
        <p:spPr>
          <a:xfrm>
            <a:off x="10040112" y="4233672"/>
            <a:ext cx="859536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8" name="Shape 34"/>
          <p:cNvSpPr/>
          <p:nvPr/>
        </p:nvSpPr>
        <p:spPr>
          <a:xfrm>
            <a:off x="10040112" y="42336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39" name="Text 35"/>
          <p:cNvSpPr/>
          <p:nvPr/>
        </p:nvSpPr>
        <p:spPr>
          <a:xfrm>
            <a:off x="1024128" y="4745736"/>
            <a:ext cx="1170432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1650" dirty="0"/>
          </a:p>
        </p:txBody>
      </p:sp>
      <p:sp>
        <p:nvSpPr>
          <p:cNvPr id="40" name="Text 36"/>
          <p:cNvSpPr/>
          <p:nvPr/>
        </p:nvSpPr>
        <p:spPr>
          <a:xfrm>
            <a:off x="2304288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41" name="Text 37"/>
          <p:cNvSpPr/>
          <p:nvPr/>
        </p:nvSpPr>
        <p:spPr>
          <a:xfrm>
            <a:off x="3163824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42" name="Text 38"/>
          <p:cNvSpPr/>
          <p:nvPr/>
        </p:nvSpPr>
        <p:spPr>
          <a:xfrm>
            <a:off x="4023360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43" name="Text 39"/>
          <p:cNvSpPr/>
          <p:nvPr/>
        </p:nvSpPr>
        <p:spPr>
          <a:xfrm>
            <a:off x="4882896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44" name="Text 40"/>
          <p:cNvSpPr/>
          <p:nvPr/>
        </p:nvSpPr>
        <p:spPr>
          <a:xfrm>
            <a:off x="5742432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700" dirty="0"/>
          </a:p>
        </p:txBody>
      </p:sp>
      <p:sp>
        <p:nvSpPr>
          <p:cNvPr id="45" name="Text 41"/>
          <p:cNvSpPr/>
          <p:nvPr/>
        </p:nvSpPr>
        <p:spPr>
          <a:xfrm>
            <a:off x="6601968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1700" dirty="0"/>
          </a:p>
        </p:txBody>
      </p:sp>
      <p:sp>
        <p:nvSpPr>
          <p:cNvPr id="46" name="Text 42"/>
          <p:cNvSpPr/>
          <p:nvPr/>
        </p:nvSpPr>
        <p:spPr>
          <a:xfrm>
            <a:off x="7461504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</a:t>
            </a:r>
            <a:endParaRPr lang="en-US" sz="1700" dirty="0"/>
          </a:p>
        </p:txBody>
      </p:sp>
      <p:sp>
        <p:nvSpPr>
          <p:cNvPr id="47" name="Text 43"/>
          <p:cNvSpPr/>
          <p:nvPr/>
        </p:nvSpPr>
        <p:spPr>
          <a:xfrm>
            <a:off x="8321040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</a:t>
            </a:r>
            <a:endParaRPr lang="en-US" sz="1700" dirty="0"/>
          </a:p>
        </p:txBody>
      </p:sp>
      <p:sp>
        <p:nvSpPr>
          <p:cNvPr id="48" name="Text 44"/>
          <p:cNvSpPr/>
          <p:nvPr/>
        </p:nvSpPr>
        <p:spPr>
          <a:xfrm>
            <a:off x="9180576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</a:t>
            </a:r>
            <a:endParaRPr lang="en-US" sz="1700" dirty="0"/>
          </a:p>
        </p:txBody>
      </p:sp>
      <p:sp>
        <p:nvSpPr>
          <p:cNvPr id="49" name="Text 45"/>
          <p:cNvSpPr/>
          <p:nvPr/>
        </p:nvSpPr>
        <p:spPr>
          <a:xfrm>
            <a:off x="10040112" y="4709160"/>
            <a:ext cx="859536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8</a:t>
            </a:r>
            <a:endParaRPr lang="en-US" sz="1700" dirty="0"/>
          </a:p>
        </p:txBody>
      </p:sp>
      <p:sp>
        <p:nvSpPr>
          <p:cNvPr id="50" name="Text 46"/>
          <p:cNvSpPr/>
          <p:nvPr/>
        </p:nvSpPr>
        <p:spPr>
          <a:xfrm>
            <a:off x="877824" y="5705856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它回答“何时开始”；不是 Reset，也不是“TRGI 低就停”的 Gated。</a:t>
            </a:r>
            <a:endParaRPr lang="en-US" sz="1820" dirty="0"/>
          </a:p>
        </p:txBody>
      </p:sp>
      <p:sp>
        <p:nvSpPr>
          <p:cNvPr id="51" name="Text 47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依据 AN4013 §3.3；F1 HAL_TIM_Base_Start 的 Trigger 模式分支</a:t>
            </a:r>
            <a:endParaRPr lang="en-US" sz="115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同一个输入，四种 CNT 行为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忽略同步延时与溢出；每一列代表一个示意时间格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1298448" y="2029968"/>
            <a:ext cx="1170432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TRGI</a:t>
            </a:r>
            <a:endParaRPr lang="en-US" sz="1650" dirty="0"/>
          </a:p>
        </p:txBody>
      </p:sp>
      <p:sp>
        <p:nvSpPr>
          <p:cNvPr id="7" name="Shape 3"/>
          <p:cNvSpPr/>
          <p:nvPr/>
        </p:nvSpPr>
        <p:spPr>
          <a:xfrm>
            <a:off x="2578608" y="2386584"/>
            <a:ext cx="838505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8" name="Shape 4"/>
          <p:cNvSpPr/>
          <p:nvPr/>
        </p:nvSpPr>
        <p:spPr>
          <a:xfrm>
            <a:off x="3417113" y="2386584"/>
            <a:ext cx="838505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9" name="Shape 5"/>
          <p:cNvSpPr/>
          <p:nvPr/>
        </p:nvSpPr>
        <p:spPr>
          <a:xfrm>
            <a:off x="3417113" y="2386584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0" name="Shape 6"/>
          <p:cNvSpPr/>
          <p:nvPr/>
        </p:nvSpPr>
        <p:spPr>
          <a:xfrm>
            <a:off x="4255618" y="1947672"/>
            <a:ext cx="838505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1" name="Shape 7"/>
          <p:cNvSpPr/>
          <p:nvPr/>
        </p:nvSpPr>
        <p:spPr>
          <a:xfrm>
            <a:off x="4255618" y="1947672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2" name="Shape 8"/>
          <p:cNvSpPr/>
          <p:nvPr/>
        </p:nvSpPr>
        <p:spPr>
          <a:xfrm>
            <a:off x="5094122" y="1947672"/>
            <a:ext cx="838505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3" name="Shape 9"/>
          <p:cNvSpPr/>
          <p:nvPr/>
        </p:nvSpPr>
        <p:spPr>
          <a:xfrm>
            <a:off x="5094122" y="19476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4" name="Shape 10"/>
          <p:cNvSpPr/>
          <p:nvPr/>
        </p:nvSpPr>
        <p:spPr>
          <a:xfrm>
            <a:off x="5932627" y="2386584"/>
            <a:ext cx="838505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5" name="Shape 11"/>
          <p:cNvSpPr/>
          <p:nvPr/>
        </p:nvSpPr>
        <p:spPr>
          <a:xfrm>
            <a:off x="5932627" y="1947672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6" name="Shape 12"/>
          <p:cNvSpPr/>
          <p:nvPr/>
        </p:nvSpPr>
        <p:spPr>
          <a:xfrm>
            <a:off x="6771132" y="2386584"/>
            <a:ext cx="838505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7" name="Shape 13"/>
          <p:cNvSpPr/>
          <p:nvPr/>
        </p:nvSpPr>
        <p:spPr>
          <a:xfrm>
            <a:off x="6771132" y="2386584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8" name="Shape 14"/>
          <p:cNvSpPr/>
          <p:nvPr/>
        </p:nvSpPr>
        <p:spPr>
          <a:xfrm>
            <a:off x="7609637" y="1947672"/>
            <a:ext cx="838505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9" name="Shape 15"/>
          <p:cNvSpPr/>
          <p:nvPr/>
        </p:nvSpPr>
        <p:spPr>
          <a:xfrm>
            <a:off x="7609637" y="1947672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0" name="Shape 16"/>
          <p:cNvSpPr/>
          <p:nvPr/>
        </p:nvSpPr>
        <p:spPr>
          <a:xfrm>
            <a:off x="8448142" y="1947672"/>
            <a:ext cx="838505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1" name="Shape 17"/>
          <p:cNvSpPr/>
          <p:nvPr/>
        </p:nvSpPr>
        <p:spPr>
          <a:xfrm>
            <a:off x="8448142" y="1947672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2" name="Shape 18"/>
          <p:cNvSpPr/>
          <p:nvPr/>
        </p:nvSpPr>
        <p:spPr>
          <a:xfrm>
            <a:off x="9286646" y="2386584"/>
            <a:ext cx="838505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3" name="Shape 19"/>
          <p:cNvSpPr/>
          <p:nvPr/>
        </p:nvSpPr>
        <p:spPr>
          <a:xfrm>
            <a:off x="9286646" y="1947672"/>
            <a:ext cx="0" cy="438912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4" name="Shape 20"/>
          <p:cNvSpPr/>
          <p:nvPr/>
        </p:nvSpPr>
        <p:spPr>
          <a:xfrm>
            <a:off x="10125151" y="2386584"/>
            <a:ext cx="838505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5" name="Shape 21"/>
          <p:cNvSpPr/>
          <p:nvPr/>
        </p:nvSpPr>
        <p:spPr>
          <a:xfrm>
            <a:off x="10125151" y="2386584"/>
            <a:ext cx="0" cy="0"/>
          </a:xfrm>
          <a:prstGeom prst="line">
            <a:avLst/>
          </a:prstGeom>
          <a:noFill/>
          <a:ln w="2794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26" name="Text 22"/>
          <p:cNvSpPr/>
          <p:nvPr/>
        </p:nvSpPr>
        <p:spPr>
          <a:xfrm>
            <a:off x="1298448" y="2944368"/>
            <a:ext cx="1170432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External 1</a:t>
            </a:r>
            <a:endParaRPr lang="en-US" sz="1650" dirty="0"/>
          </a:p>
        </p:txBody>
      </p:sp>
      <p:sp>
        <p:nvSpPr>
          <p:cNvPr id="27" name="Text 23"/>
          <p:cNvSpPr/>
          <p:nvPr/>
        </p:nvSpPr>
        <p:spPr>
          <a:xfrm>
            <a:off x="2578608" y="2907792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28" name="Text 24"/>
          <p:cNvSpPr/>
          <p:nvPr/>
        </p:nvSpPr>
        <p:spPr>
          <a:xfrm>
            <a:off x="3417113" y="2907792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29" name="Text 25"/>
          <p:cNvSpPr/>
          <p:nvPr/>
        </p:nvSpPr>
        <p:spPr>
          <a:xfrm>
            <a:off x="4255618" y="2907792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30" name="Text 26"/>
          <p:cNvSpPr/>
          <p:nvPr/>
        </p:nvSpPr>
        <p:spPr>
          <a:xfrm>
            <a:off x="5094122" y="2907792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31" name="Text 27"/>
          <p:cNvSpPr/>
          <p:nvPr/>
        </p:nvSpPr>
        <p:spPr>
          <a:xfrm>
            <a:off x="5932627" y="2907792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32" name="Text 28"/>
          <p:cNvSpPr/>
          <p:nvPr/>
        </p:nvSpPr>
        <p:spPr>
          <a:xfrm>
            <a:off x="6771132" y="2907792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33" name="Text 29"/>
          <p:cNvSpPr/>
          <p:nvPr/>
        </p:nvSpPr>
        <p:spPr>
          <a:xfrm>
            <a:off x="7609637" y="2907792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34" name="Text 30"/>
          <p:cNvSpPr/>
          <p:nvPr/>
        </p:nvSpPr>
        <p:spPr>
          <a:xfrm>
            <a:off x="8448142" y="2907792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35" name="Text 31"/>
          <p:cNvSpPr/>
          <p:nvPr/>
        </p:nvSpPr>
        <p:spPr>
          <a:xfrm>
            <a:off x="9286646" y="2907792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36" name="Text 32"/>
          <p:cNvSpPr/>
          <p:nvPr/>
        </p:nvSpPr>
        <p:spPr>
          <a:xfrm>
            <a:off x="10125151" y="2907792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37" name="Text 33"/>
          <p:cNvSpPr/>
          <p:nvPr/>
        </p:nvSpPr>
        <p:spPr>
          <a:xfrm>
            <a:off x="1298448" y="3611880"/>
            <a:ext cx="1170432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Reset</a:t>
            </a:r>
            <a:endParaRPr lang="en-US" sz="1650" dirty="0"/>
          </a:p>
        </p:txBody>
      </p:sp>
      <p:sp>
        <p:nvSpPr>
          <p:cNvPr id="38" name="Text 34"/>
          <p:cNvSpPr/>
          <p:nvPr/>
        </p:nvSpPr>
        <p:spPr>
          <a:xfrm>
            <a:off x="2578608" y="3575304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39" name="Text 35"/>
          <p:cNvSpPr/>
          <p:nvPr/>
        </p:nvSpPr>
        <p:spPr>
          <a:xfrm>
            <a:off x="3417113" y="3575304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40" name="Text 36"/>
          <p:cNvSpPr/>
          <p:nvPr/>
        </p:nvSpPr>
        <p:spPr>
          <a:xfrm>
            <a:off x="4255618" y="3575304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41" name="Text 37"/>
          <p:cNvSpPr/>
          <p:nvPr/>
        </p:nvSpPr>
        <p:spPr>
          <a:xfrm>
            <a:off x="5094122" y="3575304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42" name="Text 38"/>
          <p:cNvSpPr/>
          <p:nvPr/>
        </p:nvSpPr>
        <p:spPr>
          <a:xfrm>
            <a:off x="5932627" y="3575304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43" name="Text 39"/>
          <p:cNvSpPr/>
          <p:nvPr/>
        </p:nvSpPr>
        <p:spPr>
          <a:xfrm>
            <a:off x="6771132" y="3575304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700" dirty="0"/>
          </a:p>
        </p:txBody>
      </p:sp>
      <p:sp>
        <p:nvSpPr>
          <p:cNvPr id="44" name="Text 40"/>
          <p:cNvSpPr/>
          <p:nvPr/>
        </p:nvSpPr>
        <p:spPr>
          <a:xfrm>
            <a:off x="7609637" y="3575304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45" name="Text 41"/>
          <p:cNvSpPr/>
          <p:nvPr/>
        </p:nvSpPr>
        <p:spPr>
          <a:xfrm>
            <a:off x="8448142" y="3575304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46" name="Text 42"/>
          <p:cNvSpPr/>
          <p:nvPr/>
        </p:nvSpPr>
        <p:spPr>
          <a:xfrm>
            <a:off x="9286646" y="3575304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47" name="Text 43"/>
          <p:cNvSpPr/>
          <p:nvPr/>
        </p:nvSpPr>
        <p:spPr>
          <a:xfrm>
            <a:off x="10125151" y="3575304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700" dirty="0"/>
          </a:p>
        </p:txBody>
      </p:sp>
      <p:sp>
        <p:nvSpPr>
          <p:cNvPr id="48" name="Text 44"/>
          <p:cNvSpPr/>
          <p:nvPr/>
        </p:nvSpPr>
        <p:spPr>
          <a:xfrm>
            <a:off x="1298448" y="4279392"/>
            <a:ext cx="1170432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Gated</a:t>
            </a:r>
            <a:endParaRPr lang="en-US" sz="1650" dirty="0"/>
          </a:p>
        </p:txBody>
      </p:sp>
      <p:sp>
        <p:nvSpPr>
          <p:cNvPr id="49" name="Text 45"/>
          <p:cNvSpPr/>
          <p:nvPr/>
        </p:nvSpPr>
        <p:spPr>
          <a:xfrm>
            <a:off x="2578608" y="4242816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50" name="Text 46"/>
          <p:cNvSpPr/>
          <p:nvPr/>
        </p:nvSpPr>
        <p:spPr>
          <a:xfrm>
            <a:off x="3417113" y="4242816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51" name="Text 47"/>
          <p:cNvSpPr/>
          <p:nvPr/>
        </p:nvSpPr>
        <p:spPr>
          <a:xfrm>
            <a:off x="4255618" y="4242816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52" name="Text 48"/>
          <p:cNvSpPr/>
          <p:nvPr/>
        </p:nvSpPr>
        <p:spPr>
          <a:xfrm>
            <a:off x="5094122" y="4242816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53" name="Text 49"/>
          <p:cNvSpPr/>
          <p:nvPr/>
        </p:nvSpPr>
        <p:spPr>
          <a:xfrm>
            <a:off x="5932627" y="4242816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54" name="Text 50"/>
          <p:cNvSpPr/>
          <p:nvPr/>
        </p:nvSpPr>
        <p:spPr>
          <a:xfrm>
            <a:off x="6771132" y="4242816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55" name="Text 51"/>
          <p:cNvSpPr/>
          <p:nvPr/>
        </p:nvSpPr>
        <p:spPr>
          <a:xfrm>
            <a:off x="7609637" y="4242816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700" dirty="0"/>
          </a:p>
        </p:txBody>
      </p:sp>
      <p:sp>
        <p:nvSpPr>
          <p:cNvPr id="56" name="Text 52"/>
          <p:cNvSpPr/>
          <p:nvPr/>
        </p:nvSpPr>
        <p:spPr>
          <a:xfrm>
            <a:off x="8448142" y="4242816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1700" dirty="0"/>
          </a:p>
        </p:txBody>
      </p:sp>
      <p:sp>
        <p:nvSpPr>
          <p:cNvPr id="57" name="Text 53"/>
          <p:cNvSpPr/>
          <p:nvPr/>
        </p:nvSpPr>
        <p:spPr>
          <a:xfrm>
            <a:off x="9286646" y="4242816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1700" dirty="0"/>
          </a:p>
        </p:txBody>
      </p:sp>
      <p:sp>
        <p:nvSpPr>
          <p:cNvPr id="58" name="Text 54"/>
          <p:cNvSpPr/>
          <p:nvPr/>
        </p:nvSpPr>
        <p:spPr>
          <a:xfrm>
            <a:off x="10125151" y="4242816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1700" dirty="0"/>
          </a:p>
        </p:txBody>
      </p:sp>
      <p:sp>
        <p:nvSpPr>
          <p:cNvPr id="59" name="Text 55"/>
          <p:cNvSpPr/>
          <p:nvPr/>
        </p:nvSpPr>
        <p:spPr>
          <a:xfrm>
            <a:off x="1298448" y="4946904"/>
            <a:ext cx="1170432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Trigger</a:t>
            </a:r>
            <a:endParaRPr lang="en-US" sz="1650" dirty="0"/>
          </a:p>
        </p:txBody>
      </p:sp>
      <p:sp>
        <p:nvSpPr>
          <p:cNvPr id="60" name="Text 56"/>
          <p:cNvSpPr/>
          <p:nvPr/>
        </p:nvSpPr>
        <p:spPr>
          <a:xfrm>
            <a:off x="2578608" y="4910328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61" name="Text 57"/>
          <p:cNvSpPr/>
          <p:nvPr/>
        </p:nvSpPr>
        <p:spPr>
          <a:xfrm>
            <a:off x="3417113" y="4910328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0</a:t>
            </a:r>
            <a:endParaRPr lang="en-US" sz="1700" dirty="0"/>
          </a:p>
        </p:txBody>
      </p:sp>
      <p:sp>
        <p:nvSpPr>
          <p:cNvPr id="62" name="Text 58"/>
          <p:cNvSpPr/>
          <p:nvPr/>
        </p:nvSpPr>
        <p:spPr>
          <a:xfrm>
            <a:off x="4255618" y="4910328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00" dirty="0"/>
          </a:p>
        </p:txBody>
      </p:sp>
      <p:sp>
        <p:nvSpPr>
          <p:cNvPr id="63" name="Text 59"/>
          <p:cNvSpPr/>
          <p:nvPr/>
        </p:nvSpPr>
        <p:spPr>
          <a:xfrm>
            <a:off x="5094122" y="4910328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00" dirty="0"/>
          </a:p>
        </p:txBody>
      </p:sp>
      <p:sp>
        <p:nvSpPr>
          <p:cNvPr id="64" name="Text 60"/>
          <p:cNvSpPr/>
          <p:nvPr/>
        </p:nvSpPr>
        <p:spPr>
          <a:xfrm>
            <a:off x="5932627" y="4910328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700" dirty="0"/>
          </a:p>
        </p:txBody>
      </p:sp>
      <p:sp>
        <p:nvSpPr>
          <p:cNvPr id="65" name="Text 61"/>
          <p:cNvSpPr/>
          <p:nvPr/>
        </p:nvSpPr>
        <p:spPr>
          <a:xfrm>
            <a:off x="6771132" y="4910328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1700" dirty="0"/>
          </a:p>
        </p:txBody>
      </p:sp>
      <p:sp>
        <p:nvSpPr>
          <p:cNvPr id="66" name="Text 62"/>
          <p:cNvSpPr/>
          <p:nvPr/>
        </p:nvSpPr>
        <p:spPr>
          <a:xfrm>
            <a:off x="7609637" y="4910328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</a:t>
            </a:r>
            <a:endParaRPr lang="en-US" sz="1700" dirty="0"/>
          </a:p>
        </p:txBody>
      </p:sp>
      <p:sp>
        <p:nvSpPr>
          <p:cNvPr id="67" name="Text 63"/>
          <p:cNvSpPr/>
          <p:nvPr/>
        </p:nvSpPr>
        <p:spPr>
          <a:xfrm>
            <a:off x="8448142" y="4910328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</a:t>
            </a:r>
            <a:endParaRPr lang="en-US" sz="1700" dirty="0"/>
          </a:p>
        </p:txBody>
      </p:sp>
      <p:sp>
        <p:nvSpPr>
          <p:cNvPr id="68" name="Text 64"/>
          <p:cNvSpPr/>
          <p:nvPr/>
        </p:nvSpPr>
        <p:spPr>
          <a:xfrm>
            <a:off x="9286646" y="4910328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7</a:t>
            </a:r>
            <a:endParaRPr lang="en-US" sz="1700" dirty="0"/>
          </a:p>
        </p:txBody>
      </p:sp>
      <p:sp>
        <p:nvSpPr>
          <p:cNvPr id="69" name="Text 65"/>
          <p:cNvSpPr/>
          <p:nvPr/>
        </p:nvSpPr>
        <p:spPr>
          <a:xfrm>
            <a:off x="10125151" y="4910328"/>
            <a:ext cx="838505" cy="4023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8</a:t>
            </a:r>
            <a:endParaRPr lang="en-US" sz="1700" dirty="0"/>
          </a:p>
        </p:txBody>
      </p:sp>
      <p:sp>
        <p:nvSpPr>
          <p:cNvPr id="70" name="Text 66"/>
          <p:cNvSpPr/>
          <p:nvPr/>
        </p:nvSpPr>
        <p:spPr>
          <a:xfrm>
            <a:off x="877824" y="5715000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对照时一次只改 SMS；否则很难分清差异来自模式还是来自时钟。</a:t>
            </a:r>
            <a:endParaRPr lang="en-US" sz="1820" dirty="0"/>
          </a:p>
        </p:txBody>
      </p:sp>
      <p:sp>
        <p:nvSpPr>
          <p:cNvPr id="71" name="Text 67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依据官方各模式语义制作的教学示意；不是原图复刻或实测波形</a:t>
            </a:r>
            <a:endParaRPr lang="en-US" sz="115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组合示例：ETR2 负责“数”，TRGI 负责“门”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计数来源与运行控制可以是两个不同信号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50976" y="2084832"/>
            <a:ext cx="2121408" cy="950976"/>
          </a:xfrm>
          <a:prstGeom prst="rect">
            <a:avLst/>
          </a:prstGeom>
          <a:solidFill>
            <a:srgbClr val="FFFFFF"/>
          </a:solidFill>
          <a:ln w="12700">
            <a:solidFill>
              <a:srgbClr val="227A72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传感器脉冲</a:t>
            </a:r>
            <a:endParaRPr lang="en-US" sz="2300" dirty="0"/>
          </a:p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 引脚</a:t>
            </a:r>
            <a:endParaRPr lang="en-US" sz="2300" dirty="0"/>
          </a:p>
        </p:txBody>
      </p:sp>
      <p:sp>
        <p:nvSpPr>
          <p:cNvPr id="7" name="Shape 3"/>
          <p:cNvSpPr/>
          <p:nvPr/>
        </p:nvSpPr>
        <p:spPr>
          <a:xfrm>
            <a:off x="3072384" y="2560320"/>
            <a:ext cx="493776" cy="0"/>
          </a:xfrm>
          <a:prstGeom prst="line">
            <a:avLst/>
          </a:prstGeom>
          <a:noFill/>
          <a:ln w="30480">
            <a:solidFill>
              <a:srgbClr val="227A72"/>
            </a:solidFill>
            <a:prstDash val="solid"/>
            <a:headEnd type="none"/>
            <a:tailEnd type="triangle"/>
          </a:ln>
        </p:spPr>
      </p:sp>
      <p:sp>
        <p:nvSpPr>
          <p:cNvPr id="8" name="Text 4"/>
          <p:cNvSpPr/>
          <p:nvPr/>
        </p:nvSpPr>
        <p:spPr>
          <a:xfrm>
            <a:off x="3566160" y="2084832"/>
            <a:ext cx="2990088" cy="950976"/>
          </a:xfrm>
          <a:prstGeom prst="rect">
            <a:avLst/>
          </a:prstGeom>
          <a:solidFill>
            <a:srgbClr val="FFFFFF"/>
          </a:solidFill>
          <a:ln w="12700">
            <a:solidFill>
              <a:srgbClr val="227A72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ETRF → ECE=1</a:t>
            </a:r>
            <a:endParaRPr lang="en-US" sz="2100" dirty="0"/>
          </a:p>
          <a:p>
            <a:pPr marL="0" indent="0" algn="ctr">
              <a:buNone/>
            </a:pPr>
            <a:r>
              <a:rPr lang="en-US" sz="21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External Clock Mode 2</a:t>
            </a:r>
            <a:endParaRPr lang="en-US" sz="2100" dirty="0"/>
          </a:p>
        </p:txBody>
      </p:sp>
      <p:sp>
        <p:nvSpPr>
          <p:cNvPr id="9" name="Shape 5"/>
          <p:cNvSpPr/>
          <p:nvPr/>
        </p:nvSpPr>
        <p:spPr>
          <a:xfrm>
            <a:off x="6556248" y="2560320"/>
            <a:ext cx="621792" cy="0"/>
          </a:xfrm>
          <a:prstGeom prst="line">
            <a:avLst/>
          </a:prstGeom>
          <a:noFill/>
          <a:ln w="30480">
            <a:solidFill>
              <a:srgbClr val="227A72"/>
            </a:solidFill>
            <a:prstDash val="solid"/>
            <a:headEnd type="none"/>
            <a:tailEnd type="triangle"/>
          </a:ln>
        </p:spPr>
      </p:sp>
      <p:sp>
        <p:nvSpPr>
          <p:cNvPr id="10" name="Text 6"/>
          <p:cNvSpPr/>
          <p:nvPr/>
        </p:nvSpPr>
        <p:spPr>
          <a:xfrm>
            <a:off x="7178040" y="2084832"/>
            <a:ext cx="3922776" cy="950976"/>
          </a:xfrm>
          <a:prstGeom prst="rect">
            <a:avLst/>
          </a:prstGeom>
          <a:solidFill>
            <a:srgbClr val="FFFFFF"/>
          </a:solidFill>
          <a:ln w="12700">
            <a:solidFill>
              <a:srgbClr val="227A72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门控 / PSC → CNT</a:t>
            </a:r>
            <a:endParaRPr lang="en-US" sz="2400" dirty="0"/>
          </a:p>
        </p:txBody>
      </p:sp>
      <p:sp>
        <p:nvSpPr>
          <p:cNvPr id="11" name="Text 7"/>
          <p:cNvSpPr/>
          <p:nvPr/>
        </p:nvSpPr>
        <p:spPr>
          <a:xfrm>
            <a:off x="950976" y="4105656"/>
            <a:ext cx="2121408" cy="950976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主 TIM 的窗口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TRGO → ITRx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3072384" y="4581144"/>
            <a:ext cx="493776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3" name="Text 9"/>
          <p:cNvSpPr/>
          <p:nvPr/>
        </p:nvSpPr>
        <p:spPr>
          <a:xfrm>
            <a:off x="3566160" y="4105656"/>
            <a:ext cx="2990088" cy="950976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 → TRGI</a:t>
            </a:r>
            <a:endParaRPr lang="en-US" sz="2300" dirty="0"/>
          </a:p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SMS=Gated</a:t>
            </a:r>
            <a:endParaRPr lang="en-US" sz="2300" dirty="0"/>
          </a:p>
        </p:txBody>
      </p:sp>
      <p:sp>
        <p:nvSpPr>
          <p:cNvPr id="14" name="Shape 10"/>
          <p:cNvSpPr/>
          <p:nvPr/>
        </p:nvSpPr>
        <p:spPr>
          <a:xfrm>
            <a:off x="6556248" y="4581144"/>
            <a:ext cx="254203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none"/>
          </a:ln>
        </p:spPr>
      </p:sp>
      <p:sp>
        <p:nvSpPr>
          <p:cNvPr id="15" name="Shape 11"/>
          <p:cNvSpPr/>
          <p:nvPr/>
        </p:nvSpPr>
        <p:spPr>
          <a:xfrm>
            <a:off x="9098280" y="3035808"/>
            <a:ext cx="0" cy="1545336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6" name="Text 12"/>
          <p:cNvSpPr/>
          <p:nvPr/>
        </p:nvSpPr>
        <p:spPr>
          <a:xfrm>
            <a:off x="6903720" y="4937760"/>
            <a:ext cx="4059936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仅窗口有效时放行计数事件</a:t>
            </a:r>
            <a:endParaRPr lang="en-US" sz="2000" dirty="0"/>
          </a:p>
        </p:txBody>
      </p:sp>
      <p:sp>
        <p:nvSpPr>
          <p:cNvPr id="17" name="Text 13"/>
          <p:cNvSpPr/>
          <p:nvPr/>
        </p:nvSpPr>
        <p:spPr>
          <a:xfrm>
            <a:off x="877824" y="5724144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不要把“在哪里数脉冲”与“什么时候允许数”合并成一个问题。</a:t>
            </a:r>
            <a:endParaRPr lang="en-US" sz="1820" dirty="0"/>
          </a:p>
        </p:txBody>
      </p:sp>
      <p:sp>
        <p:nvSpPr>
          <p:cNvPr id="18" name="Text 14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教学重绘｜RM0008：External clock mode 2 与其他从模式组合</a:t>
            </a:r>
            <a:endParaRPr lang="en-US" sz="115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PSC、ETPS、CKD、输入滤波不是一回事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先沿结构图找它在哪一级，再判断它改变什么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50976" y="1920240"/>
            <a:ext cx="1380744" cy="704088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2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对象</a:t>
            </a:r>
            <a:endParaRPr lang="en-US" sz="1820" dirty="0"/>
          </a:p>
        </p:txBody>
      </p:sp>
      <p:sp>
        <p:nvSpPr>
          <p:cNvPr id="7" name="Text 3"/>
          <p:cNvSpPr/>
          <p:nvPr/>
        </p:nvSpPr>
        <p:spPr>
          <a:xfrm>
            <a:off x="2331720" y="1920240"/>
            <a:ext cx="2807208" cy="704088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所在路径</a:t>
            </a:r>
            <a:endParaRPr lang="en-US" sz="1820" dirty="0"/>
          </a:p>
        </p:txBody>
      </p:sp>
      <p:sp>
        <p:nvSpPr>
          <p:cNvPr id="8" name="Text 4"/>
          <p:cNvSpPr/>
          <p:nvPr/>
        </p:nvSpPr>
        <p:spPr>
          <a:xfrm>
            <a:off x="5138928" y="1920240"/>
            <a:ext cx="6071616" cy="704088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用途</a:t>
            </a:r>
            <a:endParaRPr lang="en-US" sz="1820" dirty="0"/>
          </a:p>
        </p:txBody>
      </p:sp>
      <p:sp>
        <p:nvSpPr>
          <p:cNvPr id="9" name="Text 5"/>
          <p:cNvSpPr/>
          <p:nvPr/>
        </p:nvSpPr>
        <p:spPr>
          <a:xfrm>
            <a:off x="950976" y="2624328"/>
            <a:ext cx="1380744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ETPS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2331720" y="2624328"/>
            <a:ext cx="2807208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 → ETRP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5138928" y="2624328"/>
            <a:ext cx="6071616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仅对 ETR 事件作 /1、/2、/4、/8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950976" y="3328416"/>
            <a:ext cx="1380744" cy="704088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2331720" y="3328416"/>
            <a:ext cx="2807208" cy="704088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CK_PSC → CK_CNT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5138928" y="3328416"/>
            <a:ext cx="6071616" cy="704088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选中的计数事件统一除以 PSC+1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950976" y="4032504"/>
            <a:ext cx="1380744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CKD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2331720" y="4032504"/>
            <a:ext cx="2807208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CK_INT → tDTS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5138928" y="4032504"/>
            <a:ext cx="6071616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影响滤波 / 死区等采样时基，不是 PWM 再分频</a:t>
            </a:r>
            <a:endParaRPr lang="en-US" sz="1800" dirty="0"/>
          </a:p>
        </p:txBody>
      </p:sp>
      <p:sp>
        <p:nvSpPr>
          <p:cNvPr id="18" name="Text 14"/>
          <p:cNvSpPr/>
          <p:nvPr/>
        </p:nvSpPr>
        <p:spPr>
          <a:xfrm>
            <a:off x="950976" y="4736592"/>
            <a:ext cx="1380744" cy="704088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ETF / ICxF</a:t>
            </a:r>
            <a:endParaRPr lang="en-US" sz="1800" dirty="0"/>
          </a:p>
        </p:txBody>
      </p:sp>
      <p:sp>
        <p:nvSpPr>
          <p:cNvPr id="19" name="Text 15"/>
          <p:cNvSpPr/>
          <p:nvPr/>
        </p:nvSpPr>
        <p:spPr>
          <a:xfrm>
            <a:off x="2331720" y="4736592"/>
            <a:ext cx="2807208" cy="704088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 或 TIx 输入整形</a:t>
            </a:r>
            <a:endParaRPr lang="en-US" sz="1800" dirty="0"/>
          </a:p>
        </p:txBody>
      </p:sp>
      <p:sp>
        <p:nvSpPr>
          <p:cNvPr id="20" name="Text 16"/>
          <p:cNvSpPr/>
          <p:nvPr/>
        </p:nvSpPr>
        <p:spPr>
          <a:xfrm>
            <a:off x="5138928" y="4736592"/>
            <a:ext cx="6071616" cy="704088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抑制不满足采样条件的脉冲，并带来延迟</a:t>
            </a:r>
            <a:endParaRPr lang="en-US" sz="1800" dirty="0"/>
          </a:p>
        </p:txBody>
      </p:sp>
      <p:sp>
        <p:nvSpPr>
          <p:cNvPr id="21" name="Text 17"/>
          <p:cNvSpPr/>
          <p:nvPr/>
        </p:nvSpPr>
        <p:spPr>
          <a:xfrm>
            <a:off x="877824" y="5769864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外部信号也要同步和滤波；不能认为 GPIO 上每个极窄脉冲都一定被计到。</a:t>
            </a:r>
            <a:endParaRPr lang="en-US" sz="1820" dirty="0"/>
          </a:p>
        </p:txBody>
      </p:sp>
      <p:sp>
        <p:nvSpPr>
          <p:cNvPr id="22" name="Text 18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依据 AN4776 §1.4.1、§2.2；RM0008：PSC / CKD / ETPS / ETF</a:t>
            </a:r>
            <a:endParaRPr lang="en-US" sz="115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把 CubeMX 菜单放回结构图中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配置不是背选项，而是指出这个选项控制哪一段路径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50976" y="1819656"/>
            <a:ext cx="3264408" cy="630936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8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CubeMX 配置</a:t>
            </a:r>
            <a:endParaRPr lang="en-US" sz="1780" dirty="0"/>
          </a:p>
        </p:txBody>
      </p:sp>
      <p:sp>
        <p:nvSpPr>
          <p:cNvPr id="7" name="Text 3"/>
          <p:cNvSpPr/>
          <p:nvPr/>
        </p:nvSpPr>
        <p:spPr>
          <a:xfrm>
            <a:off x="4215384" y="1819656"/>
            <a:ext cx="1892808" cy="630936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8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硬件字段</a:t>
            </a:r>
            <a:endParaRPr lang="en-US" sz="1780" dirty="0"/>
          </a:p>
        </p:txBody>
      </p:sp>
      <p:sp>
        <p:nvSpPr>
          <p:cNvPr id="8" name="Text 4"/>
          <p:cNvSpPr/>
          <p:nvPr/>
        </p:nvSpPr>
        <p:spPr>
          <a:xfrm>
            <a:off x="6108192" y="1819656"/>
            <a:ext cx="5111496" cy="630936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8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在结构图上控制什么</a:t>
            </a:r>
            <a:endParaRPr lang="en-US" sz="1780" dirty="0"/>
          </a:p>
        </p:txBody>
      </p:sp>
      <p:sp>
        <p:nvSpPr>
          <p:cNvPr id="9" name="Text 5"/>
          <p:cNvSpPr/>
          <p:nvPr/>
        </p:nvSpPr>
        <p:spPr>
          <a:xfrm>
            <a:off x="950976" y="2450592"/>
            <a:ext cx="3264408" cy="6309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6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Trigger Source</a:t>
            </a:r>
            <a:endParaRPr lang="en-US" sz="1760" dirty="0"/>
          </a:p>
        </p:txBody>
      </p:sp>
      <p:sp>
        <p:nvSpPr>
          <p:cNvPr id="10" name="Text 6"/>
          <p:cNvSpPr/>
          <p:nvPr/>
        </p:nvSpPr>
        <p:spPr>
          <a:xfrm>
            <a:off x="4215384" y="2450592"/>
            <a:ext cx="1892808" cy="6309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6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SMCR.TS</a:t>
            </a:r>
            <a:endParaRPr lang="en-US" sz="1760" dirty="0"/>
          </a:p>
        </p:txBody>
      </p:sp>
      <p:sp>
        <p:nvSpPr>
          <p:cNvPr id="11" name="Text 7"/>
          <p:cNvSpPr/>
          <p:nvPr/>
        </p:nvSpPr>
        <p:spPr>
          <a:xfrm>
            <a:off x="6108192" y="2450592"/>
            <a:ext cx="5111496" cy="6309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6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哪个来源接到 TRGI</a:t>
            </a:r>
            <a:endParaRPr lang="en-US" sz="1760" dirty="0"/>
          </a:p>
        </p:txBody>
      </p:sp>
      <p:sp>
        <p:nvSpPr>
          <p:cNvPr id="12" name="Text 8"/>
          <p:cNvSpPr/>
          <p:nvPr/>
        </p:nvSpPr>
        <p:spPr>
          <a:xfrm>
            <a:off x="950976" y="3081528"/>
            <a:ext cx="3264408" cy="630936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6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Slave Mode</a:t>
            </a:r>
            <a:endParaRPr lang="en-US" sz="1760" dirty="0"/>
          </a:p>
        </p:txBody>
      </p:sp>
      <p:sp>
        <p:nvSpPr>
          <p:cNvPr id="13" name="Text 9"/>
          <p:cNvSpPr/>
          <p:nvPr/>
        </p:nvSpPr>
        <p:spPr>
          <a:xfrm>
            <a:off x="4215384" y="3081528"/>
            <a:ext cx="1892808" cy="630936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6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SMCR.SMS</a:t>
            </a:r>
            <a:endParaRPr lang="en-US" sz="1760" dirty="0"/>
          </a:p>
        </p:txBody>
      </p:sp>
      <p:sp>
        <p:nvSpPr>
          <p:cNvPr id="14" name="Text 10"/>
          <p:cNvSpPr/>
          <p:nvPr/>
        </p:nvSpPr>
        <p:spPr>
          <a:xfrm>
            <a:off x="6108192" y="3081528"/>
            <a:ext cx="5111496" cy="630936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6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TRGI 到来后如何影响计数</a:t>
            </a:r>
            <a:endParaRPr lang="en-US" sz="1760" dirty="0"/>
          </a:p>
        </p:txBody>
      </p:sp>
      <p:sp>
        <p:nvSpPr>
          <p:cNvPr id="15" name="Text 11"/>
          <p:cNvSpPr/>
          <p:nvPr/>
        </p:nvSpPr>
        <p:spPr>
          <a:xfrm>
            <a:off x="950976" y="3712464"/>
            <a:ext cx="3264408" cy="6309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6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Clock Source = ETR2</a:t>
            </a:r>
            <a:endParaRPr lang="en-US" sz="1760" dirty="0"/>
          </a:p>
        </p:txBody>
      </p:sp>
      <p:sp>
        <p:nvSpPr>
          <p:cNvPr id="16" name="Text 12"/>
          <p:cNvSpPr/>
          <p:nvPr/>
        </p:nvSpPr>
        <p:spPr>
          <a:xfrm>
            <a:off x="4215384" y="3712464"/>
            <a:ext cx="1892808" cy="6309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6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SMCR.ECE</a:t>
            </a:r>
            <a:endParaRPr lang="en-US" sz="1760" dirty="0"/>
          </a:p>
        </p:txBody>
      </p:sp>
      <p:sp>
        <p:nvSpPr>
          <p:cNvPr id="17" name="Text 13"/>
          <p:cNvSpPr/>
          <p:nvPr/>
        </p:nvSpPr>
        <p:spPr>
          <a:xfrm>
            <a:off x="6108192" y="3712464"/>
            <a:ext cx="5111496" cy="6309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6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ETRF 是否进入专用时钟路径</a:t>
            </a:r>
            <a:endParaRPr lang="en-US" sz="1760" dirty="0"/>
          </a:p>
        </p:txBody>
      </p:sp>
      <p:sp>
        <p:nvSpPr>
          <p:cNvPr id="18" name="Text 14"/>
          <p:cNvSpPr/>
          <p:nvPr/>
        </p:nvSpPr>
        <p:spPr>
          <a:xfrm>
            <a:off x="950976" y="4343400"/>
            <a:ext cx="3264408" cy="630936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6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Master Output Trigger</a:t>
            </a:r>
            <a:endParaRPr lang="en-US" sz="1760" dirty="0"/>
          </a:p>
        </p:txBody>
      </p:sp>
      <p:sp>
        <p:nvSpPr>
          <p:cNvPr id="19" name="Text 15"/>
          <p:cNvSpPr/>
          <p:nvPr/>
        </p:nvSpPr>
        <p:spPr>
          <a:xfrm>
            <a:off x="4215384" y="4343400"/>
            <a:ext cx="1892808" cy="630936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6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CR2.MMS</a:t>
            </a:r>
            <a:endParaRPr lang="en-US" sz="1760" dirty="0"/>
          </a:p>
        </p:txBody>
      </p:sp>
      <p:sp>
        <p:nvSpPr>
          <p:cNvPr id="20" name="Text 16"/>
          <p:cNvSpPr/>
          <p:nvPr/>
        </p:nvSpPr>
        <p:spPr>
          <a:xfrm>
            <a:off x="6108192" y="4343400"/>
            <a:ext cx="5111496" cy="630936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6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哪个内部事件 / 电平送到 TRGO</a:t>
            </a:r>
            <a:endParaRPr lang="en-US" sz="1760" dirty="0"/>
          </a:p>
        </p:txBody>
      </p:sp>
      <p:sp>
        <p:nvSpPr>
          <p:cNvPr id="21" name="Text 17"/>
          <p:cNvSpPr/>
          <p:nvPr/>
        </p:nvSpPr>
        <p:spPr>
          <a:xfrm>
            <a:off x="950976" y="4974336"/>
            <a:ext cx="3264408" cy="6309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6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Master/Slave Mode</a:t>
            </a:r>
            <a:endParaRPr lang="en-US" sz="1760" dirty="0"/>
          </a:p>
        </p:txBody>
      </p:sp>
      <p:sp>
        <p:nvSpPr>
          <p:cNvPr id="22" name="Text 18"/>
          <p:cNvSpPr/>
          <p:nvPr/>
        </p:nvSpPr>
        <p:spPr>
          <a:xfrm>
            <a:off x="4215384" y="4974336"/>
            <a:ext cx="1892808" cy="6309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6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SMCR.MSM</a:t>
            </a:r>
            <a:endParaRPr lang="en-US" sz="1760" dirty="0"/>
          </a:p>
        </p:txBody>
      </p:sp>
      <p:sp>
        <p:nvSpPr>
          <p:cNvPr id="23" name="Text 19"/>
          <p:cNvSpPr/>
          <p:nvPr/>
        </p:nvSpPr>
        <p:spPr>
          <a:xfrm>
            <a:off x="6108192" y="4974336"/>
            <a:ext cx="5111496" cy="630936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6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主从级联的同步协调</a:t>
            </a:r>
            <a:endParaRPr lang="en-US" sz="1760" dirty="0"/>
          </a:p>
        </p:txBody>
      </p:sp>
      <p:sp>
        <p:nvSpPr>
          <p:cNvPr id="24" name="Text 20"/>
          <p:cNvSpPr/>
          <p:nvPr/>
        </p:nvSpPr>
        <p:spPr>
          <a:xfrm>
            <a:off x="877824" y="5760720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先画清楚信号路径，再去找对应菜单；不要按截图位置机械照点。</a:t>
            </a:r>
            <a:endParaRPr lang="en-US" sz="1820" dirty="0"/>
          </a:p>
        </p:txBody>
      </p:sp>
      <p:sp>
        <p:nvSpPr>
          <p:cNvPr id="25" name="Text 21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依据 F103 RM0008 与 STM32F1 HAL 配置结构</a:t>
            </a:r>
            <a:endParaRPr lang="en-US" sz="115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实验 C：片内级联，1 kHz 事件变成 100 Hz PWM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不用额外连线：TIM2 发 Update，TIM3 接 ITR1 并输出 PA6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41832" y="1920240"/>
            <a:ext cx="4123944" cy="2432304"/>
          </a:xfrm>
          <a:prstGeom prst="rect">
            <a:avLst/>
          </a:prstGeom>
          <a:solidFill>
            <a:srgbClr val="FCFCFC"/>
          </a:solidFill>
          <a:ln w="12700">
            <a:solidFill>
              <a:srgbClr val="236995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TIM2：发出信号</a:t>
            </a:r>
            <a:endParaRPr lang="en-US" sz="1900" dirty="0"/>
          </a:p>
        </p:txBody>
      </p:sp>
      <p:sp>
        <p:nvSpPr>
          <p:cNvPr id="7" name="Text 3"/>
          <p:cNvSpPr/>
          <p:nvPr/>
        </p:nvSpPr>
        <p:spPr>
          <a:xfrm>
            <a:off x="6007608" y="1920240"/>
            <a:ext cx="5029200" cy="2432304"/>
          </a:xfrm>
          <a:prstGeom prst="rect">
            <a:avLst/>
          </a:prstGeom>
          <a:solidFill>
            <a:srgbClr val="FCFCFC"/>
          </a:solidFill>
          <a:ln w="12700">
            <a:solidFill>
              <a:srgbClr val="9F171A"/>
            </a:solidFill>
          </a:ln>
        </p:spPr>
        <p:txBody>
          <a:bodyPr wrap="square" lIns="2032" tIns="2032" rIns="2032" bIns="2032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TIM3：接收并响应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1188720" y="2679192"/>
            <a:ext cx="1271016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 / CNT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ARR</a:t>
            </a:r>
            <a:endParaRPr lang="en-US" sz="1800" dirty="0"/>
          </a:p>
        </p:txBody>
      </p:sp>
      <p:sp>
        <p:nvSpPr>
          <p:cNvPr id="9" name="Shape 5"/>
          <p:cNvSpPr/>
          <p:nvPr/>
        </p:nvSpPr>
        <p:spPr>
          <a:xfrm>
            <a:off x="2459736" y="3154680"/>
            <a:ext cx="466344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0" name="Text 6"/>
          <p:cNvSpPr/>
          <p:nvPr/>
        </p:nvSpPr>
        <p:spPr>
          <a:xfrm>
            <a:off x="2926080" y="2679192"/>
            <a:ext cx="155448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Update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4480560" y="3154680"/>
            <a:ext cx="1965960" cy="0"/>
          </a:xfrm>
          <a:prstGeom prst="line">
            <a:avLst/>
          </a:prstGeom>
          <a:noFill/>
          <a:ln w="3429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2" name="Text 8"/>
          <p:cNvSpPr/>
          <p:nvPr/>
        </p:nvSpPr>
        <p:spPr>
          <a:xfrm>
            <a:off x="4507992" y="2752344"/>
            <a:ext cx="1837944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TRGO → ITR1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6446520" y="2679192"/>
            <a:ext cx="1005840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ITR1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7452360" y="3154680"/>
            <a:ext cx="466344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5" name="Text 11"/>
          <p:cNvSpPr/>
          <p:nvPr/>
        </p:nvSpPr>
        <p:spPr>
          <a:xfrm>
            <a:off x="7918704" y="2542032"/>
            <a:ext cx="1627632" cy="1252728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SMS</a:t>
            </a:r>
            <a:endParaRPr lang="en-US" sz="1650" dirty="0"/>
          </a:p>
          <a:p>
            <a:pPr marL="0" indent="0" algn="ctr">
              <a:buNone/>
            </a:pPr>
            <a:r>
              <a:rPr lang="en-US" sz="16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External 1</a:t>
            </a:r>
            <a:endParaRPr lang="en-US" sz="1650" dirty="0"/>
          </a:p>
        </p:txBody>
      </p:sp>
      <p:sp>
        <p:nvSpPr>
          <p:cNvPr id="16" name="Shape 12"/>
          <p:cNvSpPr/>
          <p:nvPr/>
        </p:nvSpPr>
        <p:spPr>
          <a:xfrm>
            <a:off x="9546336" y="3154680"/>
            <a:ext cx="393192" cy="0"/>
          </a:xfrm>
          <a:prstGeom prst="line">
            <a:avLst/>
          </a:prstGeom>
          <a:noFill/>
          <a:ln w="30480">
            <a:solidFill>
              <a:srgbClr val="9F171A"/>
            </a:solidFill>
            <a:prstDash val="solid"/>
            <a:headEnd type="none"/>
            <a:tailEnd type="triangle"/>
          </a:ln>
        </p:spPr>
      </p:sp>
      <p:sp>
        <p:nvSpPr>
          <p:cNvPr id="17" name="Text 13"/>
          <p:cNvSpPr/>
          <p:nvPr/>
        </p:nvSpPr>
        <p:spPr>
          <a:xfrm>
            <a:off x="9939528" y="2679192"/>
            <a:ext cx="850392" cy="987552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CNT</a:t>
            </a:r>
            <a:endParaRPr lang="en-US" sz="1700" dirty="0"/>
          </a:p>
        </p:txBody>
      </p:sp>
      <p:sp>
        <p:nvSpPr>
          <p:cNvPr id="18" name="Text 14"/>
          <p:cNvSpPr/>
          <p:nvPr/>
        </p:nvSpPr>
        <p:spPr>
          <a:xfrm>
            <a:off x="950976" y="4617720"/>
            <a:ext cx="3419856" cy="667512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69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TIM2 主定时器</a:t>
            </a:r>
            <a:endParaRPr lang="en-US" sz="1690" dirty="0"/>
          </a:p>
        </p:txBody>
      </p:sp>
      <p:sp>
        <p:nvSpPr>
          <p:cNvPr id="19" name="Text 15"/>
          <p:cNvSpPr/>
          <p:nvPr/>
        </p:nvSpPr>
        <p:spPr>
          <a:xfrm>
            <a:off x="4370832" y="4617720"/>
            <a:ext cx="4105656" cy="667512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69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TIM3 从定时器</a:t>
            </a:r>
            <a:endParaRPr lang="en-US" sz="1690" dirty="0"/>
          </a:p>
        </p:txBody>
      </p:sp>
      <p:sp>
        <p:nvSpPr>
          <p:cNvPr id="20" name="Text 16"/>
          <p:cNvSpPr/>
          <p:nvPr/>
        </p:nvSpPr>
        <p:spPr>
          <a:xfrm>
            <a:off x="8476488" y="4617720"/>
            <a:ext cx="2724912" cy="667512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69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预期输出</a:t>
            </a:r>
            <a:endParaRPr lang="en-US" sz="1690" dirty="0"/>
          </a:p>
        </p:txBody>
      </p:sp>
      <p:sp>
        <p:nvSpPr>
          <p:cNvPr id="21" name="Text 17"/>
          <p:cNvSpPr/>
          <p:nvPr/>
        </p:nvSpPr>
        <p:spPr>
          <a:xfrm>
            <a:off x="950976" y="5285232"/>
            <a:ext cx="341985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6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Internal Clock；PSC=71；ARR=999</a:t>
            </a:r>
            <a:endParaRPr lang="en-US" sz="1670" dirty="0"/>
          </a:p>
          <a:p>
            <a:pPr marL="0" indent="0" algn="l">
              <a:buNone/>
            </a:pPr>
            <a:r>
              <a:rPr lang="en-US" sz="16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MMS=Update</a:t>
            </a:r>
            <a:endParaRPr lang="en-US" sz="1670" dirty="0"/>
          </a:p>
        </p:txBody>
      </p:sp>
      <p:sp>
        <p:nvSpPr>
          <p:cNvPr id="22" name="Text 18"/>
          <p:cNvSpPr/>
          <p:nvPr/>
        </p:nvSpPr>
        <p:spPr>
          <a:xfrm>
            <a:off x="4370832" y="5285232"/>
            <a:ext cx="410565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6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TS=ITR1；SMS=External 1</a:t>
            </a:r>
            <a:endParaRPr lang="en-US" sz="1670" dirty="0"/>
          </a:p>
          <a:p>
            <a:pPr marL="0" indent="0" algn="ctr">
              <a:buNone/>
            </a:pPr>
            <a:r>
              <a:rPr lang="en-US" sz="16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PSC=0；ARR=9；CH1 PWM1；CCR1=5</a:t>
            </a:r>
            <a:endParaRPr lang="en-US" sz="1670" dirty="0"/>
          </a:p>
        </p:txBody>
      </p:sp>
      <p:sp>
        <p:nvSpPr>
          <p:cNvPr id="23" name="Text 19"/>
          <p:cNvSpPr/>
          <p:nvPr/>
        </p:nvSpPr>
        <p:spPr>
          <a:xfrm>
            <a:off x="8476488" y="5285232"/>
            <a:ext cx="2724912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6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PA6：100 Hz / 50%</a:t>
            </a:r>
            <a:endParaRPr lang="en-US" sz="1670" dirty="0"/>
          </a:p>
          <a:p>
            <a:pPr marL="0" indent="0" algn="ctr">
              <a:buNone/>
            </a:pPr>
            <a:r>
              <a:rPr lang="en-US" sz="16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每10次 TRGO 完成一轮</a:t>
            </a:r>
            <a:endParaRPr lang="en-US" sz="1670" dirty="0"/>
          </a:p>
        </p:txBody>
      </p:sp>
      <p:sp>
        <p:nvSpPr>
          <p:cNvPr id="24" name="Text 20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实验设计依据 RM0008 的 timer synchronization 与 TIM3 ITR1 映射</a:t>
            </a:r>
            <a:endParaRPr lang="en-US" sz="115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实验 C：先准备接收方，再启动发送方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所有 MX_…_Init() 完成后执行；不需要靠 CPU 中断转发触发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50976" y="1874520"/>
            <a:ext cx="7406640" cy="3099816"/>
          </a:xfrm>
          <a:prstGeom prst="rect">
            <a:avLst/>
          </a:prstGeom>
          <a:solidFill>
            <a:srgbClr val="F6F7F8"/>
          </a:solidFill>
          <a:ln w="10160">
            <a:solidFill>
              <a:srgbClr val="DFE3E6"/>
            </a:solidFill>
          </a:ln>
        </p:spPr>
        <p:txBody>
          <a:bodyPr wrap="square" lIns="127000" tIns="127000" rIns="127000" bIns="127000" rtlCol="0" anchor="ctr">
            <a:normAutofit/>
          </a:bodyPr>
          <a:lstStyle/>
          <a:p>
            <a:pPr marL="0" indent="0">
              <a:buNone/>
            </a:pPr>
            <a:r>
              <a:rPr lang="en-US" sz="1840" dirty="0">
                <a:solidFill>
                  <a:srgbClr val="60666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1 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__HAL_TIM_SET_COUNTER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&amp;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htim2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0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840" dirty="0">
                <a:solidFill>
                  <a:srgbClr val="60666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2 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__HAL_TIM_SET_COUNTER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&amp;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htim3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0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840" dirty="0">
                <a:solidFill>
                  <a:srgbClr val="60666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3 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HAL_StatusTypeDef status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840" dirty="0">
                <a:solidFill>
                  <a:srgbClr val="60666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4 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status 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=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HAL_TIM_PWM_Start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840" dirty="0">
                <a:solidFill>
                  <a:srgbClr val="60666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5 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   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&amp;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htim3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,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TIM_CHANNEL_1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840" dirty="0">
                <a:solidFill>
                  <a:srgbClr val="60666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6 </a:t>
            </a:r>
            <a:r>
              <a:rPr lang="en-US" sz="1840" dirty="0">
                <a:solidFill>
                  <a:srgbClr val="236995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if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status 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!=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HAL_OK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Error_Handler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840" dirty="0">
                <a:solidFill>
                  <a:srgbClr val="60666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7 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status 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=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HAL_TIM_Base_Start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&amp;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htim2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
</a:t>
            </a:r>
            <a:r>
              <a:rPr lang="en-US" sz="1840" dirty="0">
                <a:solidFill>
                  <a:srgbClr val="60666B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8 </a:t>
            </a:r>
            <a:r>
              <a:rPr lang="en-US" sz="1840" dirty="0">
                <a:solidFill>
                  <a:srgbClr val="236995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if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status 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!=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HAL_OK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 </a:t>
            </a:r>
            <a:r>
              <a:rPr lang="en-US" sz="1840" dirty="0">
                <a:solidFill>
                  <a:srgbClr val="222222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Error_Handler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(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)</a:t>
            </a:r>
            <a:r>
              <a:rPr lang="en-US" sz="1840" dirty="0">
                <a:solidFill>
                  <a:srgbClr val="333333"/>
                </a:solidFill>
                <a:latin typeface="DejaVu Sans Mono" pitchFamily="34" charset="0"/>
                <a:ea typeface="DejaVu Sans Mono" pitchFamily="34" charset="-122"/>
                <a:cs typeface="DejaVu Sans Mono" pitchFamily="34" charset="-120"/>
              </a:rPr>
              <a:t>;</a:t>
            </a:r>
            <a:endParaRPr lang="en-US" sz="1840" dirty="0"/>
          </a:p>
        </p:txBody>
      </p:sp>
      <p:sp>
        <p:nvSpPr>
          <p:cNvPr id="7" name="Text 3"/>
          <p:cNvSpPr/>
          <p:nvPr/>
        </p:nvSpPr>
        <p:spPr>
          <a:xfrm>
            <a:off x="8732520" y="2423160"/>
            <a:ext cx="2404872" cy="1636776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验收</a:t>
            </a:r>
            <a:endParaRPr lang="en-US" sz="2500" dirty="0"/>
          </a:p>
          <a:p>
            <a:pPr marL="0" indent="0" algn="ctr">
              <a:buNone/>
            </a:pPr>
            <a:r>
              <a:rPr lang="en-US" sz="25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 = 10 ms</a:t>
            </a:r>
            <a:endParaRPr lang="en-US" sz="2500" dirty="0"/>
          </a:p>
          <a:p>
            <a:pPr marL="0" indent="0" algn="ctr">
              <a:buNone/>
            </a:pPr>
            <a:r>
              <a:rPr lang="en-US" sz="250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tHIGH = 5 ms</a:t>
            </a:r>
            <a:endParaRPr lang="en-US" sz="2500" dirty="0"/>
          </a:p>
        </p:txBody>
      </p:sp>
      <p:sp>
        <p:nvSpPr>
          <p:cNvPr id="8" name="Text 4"/>
          <p:cNvSpPr/>
          <p:nvPr/>
        </p:nvSpPr>
        <p:spPr>
          <a:xfrm>
            <a:off x="978408" y="5358384"/>
            <a:ext cx="10104120" cy="44805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只把 TIM3 的 ARR 改成 19、CCR1 改成 10，再预测并验证输出。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877824" y="5751576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拓展答案：50 Hz / 50%。变化来自下游周期，不是主 TIM 的 1 kHz 改了。</a:t>
            </a:r>
            <a:endParaRPr lang="en-US" sz="1820" dirty="0"/>
          </a:p>
        </p:txBody>
      </p:sp>
      <p:sp>
        <p:nvSpPr>
          <p:cNvPr id="10" name="Text 6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HAL 片段；非独立工程；参数计算与官方主从级联路径一致</a:t>
            </a:r>
            <a:endParaRPr lang="en-US" sz="115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实验 D：把 PWM 接回 ETR，统计真实边沿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改用独立配置：TIM3 输出 1 kHz；TIM2 使用 ETR2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60120" y="2075688"/>
            <a:ext cx="2843784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TIM3_CH1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PA6：1 kHz / 50%</a:t>
            </a:r>
            <a:endParaRPr lang="en-US" sz="2400" dirty="0"/>
          </a:p>
        </p:txBody>
      </p:sp>
      <p:sp>
        <p:nvSpPr>
          <p:cNvPr id="7" name="Shape 3"/>
          <p:cNvSpPr/>
          <p:nvPr/>
        </p:nvSpPr>
        <p:spPr>
          <a:xfrm>
            <a:off x="3803904" y="2587752"/>
            <a:ext cx="1078992" cy="0"/>
          </a:xfrm>
          <a:prstGeom prst="line">
            <a:avLst/>
          </a:prstGeom>
          <a:noFill/>
          <a:ln w="35560">
            <a:solidFill>
              <a:srgbClr val="227A72"/>
            </a:solidFill>
            <a:prstDash val="solid"/>
            <a:headEnd type="none"/>
            <a:tailEnd type="triangle"/>
          </a:ln>
        </p:spPr>
      </p:sp>
      <p:sp>
        <p:nvSpPr>
          <p:cNvPr id="8" name="Text 4"/>
          <p:cNvSpPr/>
          <p:nvPr/>
        </p:nvSpPr>
        <p:spPr>
          <a:xfrm>
            <a:off x="3749040" y="3282696"/>
            <a:ext cx="1865376" cy="34747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227A7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杜邦线 + 共地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4882896" y="2075688"/>
            <a:ext cx="2779776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227A72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TIM2_ETR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PA0：ETR2</a:t>
            </a:r>
            <a:endParaRPr lang="en-US" sz="2400" dirty="0"/>
          </a:p>
        </p:txBody>
      </p:sp>
      <p:sp>
        <p:nvSpPr>
          <p:cNvPr id="10" name="Shape 6"/>
          <p:cNvSpPr/>
          <p:nvPr/>
        </p:nvSpPr>
        <p:spPr>
          <a:xfrm>
            <a:off x="7662672" y="2587752"/>
            <a:ext cx="676656" cy="0"/>
          </a:xfrm>
          <a:prstGeom prst="line">
            <a:avLst/>
          </a:prstGeom>
          <a:noFill/>
          <a:ln w="30480">
            <a:solidFill>
              <a:srgbClr val="227A72"/>
            </a:solidFill>
            <a:prstDash val="solid"/>
            <a:headEnd type="none"/>
            <a:tailEnd type="triangle"/>
          </a:ln>
        </p:spPr>
      </p:sp>
      <p:sp>
        <p:nvSpPr>
          <p:cNvPr id="11" name="Text 7"/>
          <p:cNvSpPr/>
          <p:nvPr/>
        </p:nvSpPr>
        <p:spPr>
          <a:xfrm>
            <a:off x="8339328" y="2075688"/>
            <a:ext cx="2724912" cy="1024128"/>
          </a:xfrm>
          <a:prstGeom prst="rect">
            <a:avLst/>
          </a:prstGeom>
          <a:solidFill>
            <a:srgbClr val="FFFFFF"/>
          </a:solidFill>
          <a:ln w="12700">
            <a:solidFill>
              <a:srgbClr val="227A72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PSC=0</a:t>
            </a:r>
            <a:endParaRPr lang="en-US" sz="2300" dirty="0"/>
          </a:p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ARR=65535</a:t>
            </a:r>
            <a:endParaRPr lang="en-US" sz="2300" dirty="0"/>
          </a:p>
        </p:txBody>
      </p:sp>
      <p:sp>
        <p:nvSpPr>
          <p:cNvPr id="12" name="Text 8"/>
          <p:cNvSpPr/>
          <p:nvPr/>
        </p:nvSpPr>
        <p:spPr>
          <a:xfrm>
            <a:off x="969264" y="3968496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1591056" y="3950208"/>
            <a:ext cx="9528048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先运行接收计数器，再启动 TIM3 PWM；检查所选 ETR 极性。</a:t>
            </a:r>
            <a:endParaRPr lang="en-US" sz="2070" dirty="0"/>
          </a:p>
        </p:txBody>
      </p:sp>
      <p:sp>
        <p:nvSpPr>
          <p:cNvPr id="14" name="Text 10"/>
          <p:cNvSpPr/>
          <p:nvPr/>
        </p:nvSpPr>
        <p:spPr>
          <a:xfrm>
            <a:off x="969264" y="4663440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1591056" y="4645152"/>
            <a:ext cx="9528048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用程序固定采样间隔，计算计数增量；1 s 内预期约 1000 次。</a:t>
            </a:r>
            <a:endParaRPr lang="en-US" sz="2070" dirty="0"/>
          </a:p>
        </p:txBody>
      </p:sp>
      <p:sp>
        <p:nvSpPr>
          <p:cNvPr id="16" name="Text 12"/>
          <p:cNvSpPr/>
          <p:nvPr/>
        </p:nvSpPr>
        <p:spPr>
          <a:xfrm>
            <a:off x="969264" y="5358384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1591056" y="5340096"/>
            <a:ext cx="9528048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只把 ETPS 改为 /2：在相同采样间隔内，预期计数约减半。</a:t>
            </a:r>
            <a:endParaRPr lang="en-US" sz="2070" dirty="0"/>
          </a:p>
        </p:txBody>
      </p:sp>
      <p:sp>
        <p:nvSpPr>
          <p:cNvPr id="18" name="Text 14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实验设计依据 F103 ETR 默认映射与 AN4776 外部时钟模式2</a:t>
            </a:r>
            <a:endParaRPr lang="en-US" sz="115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实验 E：同一输入，只改 Reset / Gated / Trigger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TIM3 产生 10 Hz / 50% 波形；TIM2 以 10 kHz 内部节拍运行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69264" y="1856232"/>
            <a:ext cx="10131552" cy="640080"/>
          </a:xfrm>
          <a:prstGeom prst="rect">
            <a:avLst/>
          </a:prstGeom>
          <a:solidFill>
            <a:srgbClr val="FFFFFF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PA6：10 Hz / 50% → PA0 / TI1FP1 → TIM2 TRGI</a:t>
            </a:r>
            <a:endParaRPr lang="en-US" sz="2300" dirty="0"/>
          </a:p>
        </p:txBody>
      </p:sp>
      <p:sp>
        <p:nvSpPr>
          <p:cNvPr id="7" name="Text 3"/>
          <p:cNvSpPr/>
          <p:nvPr/>
        </p:nvSpPr>
        <p:spPr>
          <a:xfrm>
            <a:off x="969264" y="2798064"/>
            <a:ext cx="1883664" cy="704088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3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只改 SMS</a:t>
            </a:r>
            <a:endParaRPr lang="en-US" sz="1830" dirty="0"/>
          </a:p>
        </p:txBody>
      </p:sp>
      <p:sp>
        <p:nvSpPr>
          <p:cNvPr id="8" name="Text 4"/>
          <p:cNvSpPr/>
          <p:nvPr/>
        </p:nvSpPr>
        <p:spPr>
          <a:xfrm>
            <a:off x="2852928" y="2798064"/>
            <a:ext cx="3803904" cy="704088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3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保持相同的时钟与输入</a:t>
            </a:r>
            <a:endParaRPr lang="en-US" sz="1830" dirty="0"/>
          </a:p>
        </p:txBody>
      </p:sp>
      <p:sp>
        <p:nvSpPr>
          <p:cNvPr id="9" name="Text 5"/>
          <p:cNvSpPr/>
          <p:nvPr/>
        </p:nvSpPr>
        <p:spPr>
          <a:xfrm>
            <a:off x="6656832" y="2798064"/>
            <a:ext cx="4443984" cy="704088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3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应该观察到</a:t>
            </a:r>
            <a:endParaRPr lang="en-US" sz="1830" dirty="0"/>
          </a:p>
        </p:txBody>
      </p:sp>
      <p:sp>
        <p:nvSpPr>
          <p:cNvPr id="10" name="Text 6"/>
          <p:cNvSpPr/>
          <p:nvPr/>
        </p:nvSpPr>
        <p:spPr>
          <a:xfrm>
            <a:off x="969264" y="3502152"/>
            <a:ext cx="1883664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Reset</a:t>
            </a:r>
            <a:endParaRPr lang="en-US" sz="1810" dirty="0"/>
          </a:p>
        </p:txBody>
      </p:sp>
      <p:sp>
        <p:nvSpPr>
          <p:cNvPr id="11" name="Text 7"/>
          <p:cNvSpPr/>
          <p:nvPr/>
        </p:nvSpPr>
        <p:spPr>
          <a:xfrm>
            <a:off x="2852928" y="3502152"/>
            <a:ext cx="3803904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TIM2：PSC=7199；ARR=65535</a:t>
            </a:r>
            <a:endParaRPr lang="en-US" sz="1810" dirty="0"/>
          </a:p>
        </p:txBody>
      </p:sp>
      <p:sp>
        <p:nvSpPr>
          <p:cNvPr id="12" name="Text 8"/>
          <p:cNvSpPr/>
          <p:nvPr/>
        </p:nvSpPr>
        <p:spPr>
          <a:xfrm>
            <a:off x="6656832" y="3502152"/>
            <a:ext cx="4443984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每100 ms重启；计数约0…1000</a:t>
            </a:r>
            <a:endParaRPr lang="en-US" sz="1810" dirty="0"/>
          </a:p>
        </p:txBody>
      </p:sp>
      <p:sp>
        <p:nvSpPr>
          <p:cNvPr id="13" name="Text 9"/>
          <p:cNvSpPr/>
          <p:nvPr/>
        </p:nvSpPr>
        <p:spPr>
          <a:xfrm>
            <a:off x="969264" y="4206240"/>
            <a:ext cx="1883664" cy="704088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Gated</a:t>
            </a:r>
            <a:endParaRPr lang="en-US" sz="1810" dirty="0"/>
          </a:p>
        </p:txBody>
      </p:sp>
      <p:sp>
        <p:nvSpPr>
          <p:cNvPr id="14" name="Text 10"/>
          <p:cNvSpPr/>
          <p:nvPr/>
        </p:nvSpPr>
        <p:spPr>
          <a:xfrm>
            <a:off x="2852928" y="4206240"/>
            <a:ext cx="3803904" cy="704088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TIM2：CEN=1；TRGI高有效</a:t>
            </a:r>
            <a:endParaRPr lang="en-US" sz="1810" dirty="0"/>
          </a:p>
        </p:txBody>
      </p:sp>
      <p:sp>
        <p:nvSpPr>
          <p:cNvPr id="15" name="Text 11"/>
          <p:cNvSpPr/>
          <p:nvPr/>
        </p:nvSpPr>
        <p:spPr>
          <a:xfrm>
            <a:off x="6656832" y="4206240"/>
            <a:ext cx="4443984" cy="704088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高50 ms约加500；低50 ms保持</a:t>
            </a:r>
            <a:endParaRPr lang="en-US" sz="1810" dirty="0"/>
          </a:p>
        </p:txBody>
      </p:sp>
      <p:sp>
        <p:nvSpPr>
          <p:cNvPr id="16" name="Text 12"/>
          <p:cNvSpPr/>
          <p:nvPr/>
        </p:nvSpPr>
        <p:spPr>
          <a:xfrm>
            <a:off x="969264" y="4910328"/>
            <a:ext cx="1883664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Trigger</a:t>
            </a:r>
            <a:endParaRPr lang="en-US" sz="1810" dirty="0"/>
          </a:p>
        </p:txBody>
      </p:sp>
      <p:sp>
        <p:nvSpPr>
          <p:cNvPr id="17" name="Text 13"/>
          <p:cNvSpPr/>
          <p:nvPr/>
        </p:nvSpPr>
        <p:spPr>
          <a:xfrm>
            <a:off x="2852928" y="4910328"/>
            <a:ext cx="3803904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TIM2：起始 CEN=0；OPM=0</a:t>
            </a:r>
            <a:endParaRPr lang="en-US" sz="1810" dirty="0"/>
          </a:p>
        </p:txBody>
      </p:sp>
      <p:sp>
        <p:nvSpPr>
          <p:cNvPr id="18" name="Text 14"/>
          <p:cNvSpPr/>
          <p:nvPr/>
        </p:nvSpPr>
        <p:spPr>
          <a:xfrm>
            <a:off x="6656832" y="4910328"/>
            <a:ext cx="4443984" cy="704088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1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第一次有效边沿后持续计数</a:t>
            </a:r>
            <a:endParaRPr lang="en-US" sz="1810" dirty="0"/>
          </a:p>
        </p:txBody>
      </p:sp>
      <p:sp>
        <p:nvSpPr>
          <p:cNvPr id="19" name="Text 15"/>
          <p:cNvSpPr/>
          <p:nvPr/>
        </p:nvSpPr>
        <p:spPr>
          <a:xfrm>
            <a:off x="877824" y="5751576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TRGI 来源和计数时钟不变，才能把现象差异归因到 Slave Mode。</a:t>
            </a:r>
            <a:endParaRPr lang="en-US" sz="1820" dirty="0"/>
          </a:p>
        </p:txBody>
      </p:sp>
      <p:sp>
        <p:nvSpPr>
          <p:cNvPr id="20" name="Text 16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实验参数按 F103 时基公式设计；模式行为依据 AN4013 §3.3</a:t>
            </a:r>
            <a:endParaRPr lang="en-US" sz="115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编码器与辅助选项：放回各自的模块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不要把页面上的每个复选框都当成“另一种时钟源”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50976" y="2011680"/>
            <a:ext cx="2944368" cy="676656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2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 / TI2 正交信号</a:t>
            </a:r>
            <a:endParaRPr lang="en-US" sz="2200" dirty="0"/>
          </a:p>
        </p:txBody>
      </p:sp>
      <p:sp>
        <p:nvSpPr>
          <p:cNvPr id="7" name="Shape 3"/>
          <p:cNvSpPr/>
          <p:nvPr/>
        </p:nvSpPr>
        <p:spPr>
          <a:xfrm>
            <a:off x="3895344" y="2350008"/>
            <a:ext cx="566928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8" name="Text 4"/>
          <p:cNvSpPr/>
          <p:nvPr/>
        </p:nvSpPr>
        <p:spPr>
          <a:xfrm>
            <a:off x="4462272" y="1901952"/>
            <a:ext cx="2852928" cy="923544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编码器接口</a:t>
            </a:r>
            <a:endParaRPr lang="en-US" sz="2100" dirty="0"/>
          </a:p>
          <a:p>
            <a:pPr marL="0" indent="0" algn="ctr">
              <a:buNone/>
            </a:pPr>
            <a:r>
              <a:rPr lang="en-US" sz="21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边沿 + 相位 → 方向</a:t>
            </a:r>
            <a:endParaRPr lang="en-US" sz="2100" dirty="0"/>
          </a:p>
        </p:txBody>
      </p:sp>
      <p:sp>
        <p:nvSpPr>
          <p:cNvPr id="9" name="Shape 5"/>
          <p:cNvSpPr/>
          <p:nvPr/>
        </p:nvSpPr>
        <p:spPr>
          <a:xfrm>
            <a:off x="7315200" y="2350008"/>
            <a:ext cx="566928" cy="0"/>
          </a:xfrm>
          <a:prstGeom prst="line">
            <a:avLst/>
          </a:prstGeom>
          <a:noFill/>
          <a:ln w="30480">
            <a:solidFill>
              <a:srgbClr val="236995"/>
            </a:solidFill>
            <a:prstDash val="solid"/>
            <a:headEnd type="none"/>
            <a:tailEnd type="triangle"/>
          </a:ln>
        </p:spPr>
      </p:sp>
      <p:sp>
        <p:nvSpPr>
          <p:cNvPr id="10" name="Text 6"/>
          <p:cNvSpPr/>
          <p:nvPr/>
        </p:nvSpPr>
        <p:spPr>
          <a:xfrm>
            <a:off x="7882128" y="1901952"/>
            <a:ext cx="3163824" cy="923544"/>
          </a:xfrm>
          <a:prstGeom prst="rect">
            <a:avLst/>
          </a:prstGeom>
          <a:solidFill>
            <a:srgbClr val="FFFFFF"/>
          </a:solidFill>
          <a:ln w="12700">
            <a:solidFill>
              <a:srgbClr val="236995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21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PSC / CNT</a:t>
            </a:r>
            <a:endParaRPr lang="en-US" sz="2100" dirty="0"/>
          </a:p>
          <a:p>
            <a:pPr marL="0" indent="0" algn="ctr">
              <a:buNone/>
            </a:pPr>
            <a:r>
              <a:rPr lang="en-US" sz="210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向上或向下计数</a:t>
            </a:r>
            <a:endParaRPr lang="en-US" sz="2100" dirty="0"/>
          </a:p>
        </p:txBody>
      </p:sp>
      <p:sp>
        <p:nvSpPr>
          <p:cNvPr id="11" name="Text 7"/>
          <p:cNvSpPr/>
          <p:nvPr/>
        </p:nvSpPr>
        <p:spPr>
          <a:xfrm>
            <a:off x="960120" y="3401568"/>
            <a:ext cx="3026664" cy="603504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选项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3986784" y="3401568"/>
            <a:ext cx="2999232" cy="603504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作用位置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6986016" y="3401568"/>
            <a:ext cx="4123944" cy="603504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不要误解成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960120" y="4005072"/>
            <a:ext cx="3026664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XOR activation</a:t>
            </a:r>
            <a:endParaRPr lang="en-US" sz="1780" dirty="0"/>
          </a:p>
        </p:txBody>
      </p:sp>
      <p:sp>
        <p:nvSpPr>
          <p:cNvPr id="15" name="Text 11"/>
          <p:cNvSpPr/>
          <p:nvPr/>
        </p:nvSpPr>
        <p:spPr>
          <a:xfrm>
            <a:off x="3986784" y="4005072"/>
            <a:ext cx="2999232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输入组合逻辑</a:t>
            </a:r>
            <a:endParaRPr lang="en-US" sz="1780" dirty="0"/>
          </a:p>
        </p:txBody>
      </p:sp>
      <p:sp>
        <p:nvSpPr>
          <p:cNvPr id="16" name="Text 12"/>
          <p:cNvSpPr/>
          <p:nvPr/>
        </p:nvSpPr>
        <p:spPr>
          <a:xfrm>
            <a:off x="6986016" y="4005072"/>
            <a:ext cx="4123944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新的独立晶振 / 时钟源</a:t>
            </a:r>
            <a:endParaRPr lang="en-US" sz="1780" dirty="0"/>
          </a:p>
        </p:txBody>
      </p:sp>
      <p:sp>
        <p:nvSpPr>
          <p:cNvPr id="17" name="Text 13"/>
          <p:cNvSpPr/>
          <p:nvPr/>
        </p:nvSpPr>
        <p:spPr>
          <a:xfrm>
            <a:off x="960120" y="4608576"/>
            <a:ext cx="3026664" cy="603504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Use ETR as Clearing Source</a:t>
            </a:r>
            <a:endParaRPr lang="en-US" sz="1780" dirty="0"/>
          </a:p>
        </p:txBody>
      </p:sp>
      <p:sp>
        <p:nvSpPr>
          <p:cNvPr id="18" name="Text 14"/>
          <p:cNvSpPr/>
          <p:nvPr/>
        </p:nvSpPr>
        <p:spPr>
          <a:xfrm>
            <a:off x="3986784" y="4608576"/>
            <a:ext cx="2999232" cy="603504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OCxREF 清除控制</a:t>
            </a:r>
            <a:endParaRPr lang="en-US" sz="1780" dirty="0"/>
          </a:p>
        </p:txBody>
      </p:sp>
      <p:sp>
        <p:nvSpPr>
          <p:cNvPr id="19" name="Text 15"/>
          <p:cNvSpPr/>
          <p:nvPr/>
        </p:nvSpPr>
        <p:spPr>
          <a:xfrm>
            <a:off x="6986016" y="4608576"/>
            <a:ext cx="4123944" cy="603504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ETR2 外部计数的同义词</a:t>
            </a:r>
            <a:endParaRPr lang="en-US" sz="1780" dirty="0"/>
          </a:p>
        </p:txBody>
      </p:sp>
      <p:sp>
        <p:nvSpPr>
          <p:cNvPr id="20" name="Text 16"/>
          <p:cNvSpPr/>
          <p:nvPr/>
        </p:nvSpPr>
        <p:spPr>
          <a:xfrm>
            <a:off x="960120" y="5212080"/>
            <a:ext cx="3026664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One Pulse Mode</a:t>
            </a:r>
            <a:endParaRPr lang="en-US" sz="1780" dirty="0"/>
          </a:p>
        </p:txBody>
      </p:sp>
      <p:sp>
        <p:nvSpPr>
          <p:cNvPr id="21" name="Text 17"/>
          <p:cNvSpPr/>
          <p:nvPr/>
        </p:nvSpPr>
        <p:spPr>
          <a:xfrm>
            <a:off x="3986784" y="5212080"/>
            <a:ext cx="2999232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更新时停止计数的控制</a:t>
            </a:r>
            <a:endParaRPr lang="en-US" sz="1780" dirty="0"/>
          </a:p>
        </p:txBody>
      </p:sp>
      <p:sp>
        <p:nvSpPr>
          <p:cNvPr id="22" name="Text 18"/>
          <p:cNvSpPr/>
          <p:nvPr/>
        </p:nvSpPr>
        <p:spPr>
          <a:xfrm>
            <a:off x="6986016" y="5212080"/>
            <a:ext cx="4123944" cy="603504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Trigger 模式每个触发都自动重启</a:t>
            </a:r>
            <a:endParaRPr lang="en-US" sz="1780" dirty="0"/>
          </a:p>
        </p:txBody>
      </p:sp>
      <p:sp>
        <p:nvSpPr>
          <p:cNvPr id="23" name="Text 19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依据 F103 RM0008：Encoder interface、OCREF clear、One-pulse mode</a:t>
            </a:r>
            <a:endParaRPr lang="en-US" sz="115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预分频器时序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96000" y="916196"/>
            <a:ext cx="9000000" cy="485743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70961" y="5852651"/>
            <a:ext cx="11050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计数器计数频率：</a:t>
            </a:r>
            <a:r>
              <a:rPr lang="en-US" altLang="zh-CN" sz="2800"/>
              <a:t>CK_CNT</a:t>
            </a:r>
            <a:r>
              <a:rPr lang="zh-CN" altLang="en-US" sz="2800"/>
              <a:t> </a:t>
            </a:r>
            <a:r>
              <a:rPr lang="en-US" altLang="zh-CN" sz="2800"/>
              <a:t>= CK_PSC</a:t>
            </a:r>
            <a:r>
              <a:rPr lang="zh-CN" altLang="en-US" sz="2800"/>
              <a:t> </a:t>
            </a:r>
            <a:r>
              <a:rPr lang="en-US" altLang="zh-CN" sz="2800"/>
              <a:t>/ (PSC</a:t>
            </a:r>
            <a:r>
              <a:rPr lang="zh-CN" altLang="en-US" sz="2800"/>
              <a:t> </a:t>
            </a:r>
            <a:r>
              <a:rPr lang="en-US" altLang="zh-CN" sz="2800"/>
              <a:t>+ 1)</a:t>
            </a:r>
            <a:endParaRPr lang="en-US" altLang="zh-CN" sz="280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1065"/>
            <a:ext cx="4456090" cy="575910"/>
          </a:xfrm>
          <a:prstGeom prst="rect">
            <a:avLst/>
          </a:prstGeom>
          <a:solidFill>
            <a:srgbClr val="8B151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>
                <a:latin typeface="等线" panose="02010600030101010101" charset="-122"/>
                <a:ea typeface="等线" panose="02010600030101010101" charset="-122"/>
              </a:rPr>
              <a:t>计数器时序</a:t>
            </a:r>
            <a:endParaRPr lang="zh-CN" altLang="en-US" sz="3200"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96000" y="1167433"/>
            <a:ext cx="9000000" cy="3897566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70961" y="5223847"/>
            <a:ext cx="110500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/>
              <a:t>计数器溢出频率：</a:t>
            </a:r>
            <a:r>
              <a:rPr lang="en-US" altLang="zh-CN" sz="2800"/>
              <a:t>CK_CNT_OV = CK_CNT / (ARR</a:t>
            </a:r>
            <a:r>
              <a:rPr lang="zh-CN" altLang="en-US" sz="2800"/>
              <a:t> </a:t>
            </a:r>
            <a:r>
              <a:rPr lang="en-US" altLang="zh-CN" sz="2800"/>
              <a:t>+ 1)</a:t>
            </a:r>
            <a:endParaRPr lang="en-US" altLang="zh-CN" sz="2800"/>
          </a:p>
          <a:p>
            <a:r>
              <a:rPr lang="en-US" altLang="zh-CN" sz="2800"/>
              <a:t>					       = CK_PSC / (PSC</a:t>
            </a:r>
            <a:r>
              <a:rPr lang="zh-CN" altLang="en-US" sz="2800"/>
              <a:t> </a:t>
            </a:r>
            <a:r>
              <a:rPr lang="en-US" altLang="zh-CN" sz="2800"/>
              <a:t>+ 1) / (ARR</a:t>
            </a:r>
            <a:r>
              <a:rPr lang="zh-CN" altLang="en-US" sz="2800"/>
              <a:t> </a:t>
            </a:r>
            <a:r>
              <a:rPr lang="en-US" altLang="zh-CN" sz="2800"/>
              <a:t>+ 1)</a:t>
            </a:r>
            <a:endParaRPr lang="en-US" altLang="zh-CN" sz="280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配置前，先排除这五种混淆</a:t>
            </a:r>
            <a:endParaRPr lang="en-US" sz="2850" dirty="0"/>
          </a:p>
        </p:txBody>
      </p:sp>
      <p:sp>
        <p:nvSpPr>
          <p:cNvPr id="5" name="Text 1"/>
          <p:cNvSpPr/>
          <p:nvPr/>
        </p:nvSpPr>
        <p:spPr>
          <a:xfrm>
            <a:off x="978408" y="1783080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1600200" y="1764792"/>
            <a:ext cx="9491472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“Internal Clock 就是 HSI” → 它是 RCC 提供的 CK_INT。</a:t>
            </a:r>
            <a:endParaRPr lang="en-US" sz="2150" dirty="0"/>
          </a:p>
        </p:txBody>
      </p:sp>
      <p:sp>
        <p:nvSpPr>
          <p:cNvPr id="7" name="Text 3"/>
          <p:cNvSpPr/>
          <p:nvPr/>
        </p:nvSpPr>
        <p:spPr>
          <a:xfrm>
            <a:off x="978408" y="2569464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1600200" y="2551176"/>
            <a:ext cx="9491472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“ITR1 就是 TIM1” → 路由由接收定时器的连接表定义。</a:t>
            </a:r>
            <a:endParaRPr lang="en-US" sz="2150" dirty="0"/>
          </a:p>
        </p:txBody>
      </p:sp>
      <p:sp>
        <p:nvSpPr>
          <p:cNvPr id="9" name="Text 5"/>
          <p:cNvSpPr/>
          <p:nvPr/>
        </p:nvSpPr>
        <p:spPr>
          <a:xfrm>
            <a:off x="978408" y="3355848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1600200" y="3337560"/>
            <a:ext cx="9491472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“有 PWM 就必须开启主模式” → PWM 输出不依赖主从同步。</a:t>
            </a:r>
            <a:endParaRPr lang="en-US" sz="2150" dirty="0"/>
          </a:p>
        </p:txBody>
      </p:sp>
      <p:sp>
        <p:nvSpPr>
          <p:cNvPr id="11" name="Text 7"/>
          <p:cNvSpPr/>
          <p:nvPr/>
        </p:nvSpPr>
        <p:spPr>
          <a:xfrm>
            <a:off x="978408" y="4142232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1600200" y="4123944"/>
            <a:ext cx="9491472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“Trigger 每次清零” → 清零是 Reset；Trigger 负责启动。</a:t>
            </a:r>
            <a:endParaRPr lang="en-US" sz="2150" dirty="0"/>
          </a:p>
        </p:txBody>
      </p:sp>
      <p:sp>
        <p:nvSpPr>
          <p:cNvPr id="13" name="Text 9"/>
          <p:cNvSpPr/>
          <p:nvPr/>
        </p:nvSpPr>
        <p:spPr>
          <a:xfrm>
            <a:off x="978408" y="4928616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1600200" y="4910328"/>
            <a:ext cx="9491472" cy="5943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5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“Gated 停止就是灯灭” → 它保持计数，未必关闭输出。</a:t>
            </a:r>
            <a:endParaRPr lang="en-US" sz="2150" dirty="0"/>
          </a:p>
        </p:txBody>
      </p:sp>
      <p:sp>
        <p:nvSpPr>
          <p:cNvPr id="15" name="Text 11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概念核对依据 AN4013 §3 与 F103 RM0008</a:t>
            </a:r>
            <a:endParaRPr lang="en-US" sz="115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配置练习：按结构图给出路径，不只报菜单名</a:t>
            </a:r>
            <a:endParaRPr lang="en-US" sz="2850" dirty="0"/>
          </a:p>
        </p:txBody>
      </p:sp>
      <p:sp>
        <p:nvSpPr>
          <p:cNvPr id="4" name="Text 1"/>
          <p:cNvSpPr/>
          <p:nvPr/>
        </p:nvSpPr>
        <p:spPr>
          <a:xfrm>
            <a:off x="896112" y="1225296"/>
            <a:ext cx="1019556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先独立回答，再解释每个字段作用在哪一级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978408" y="1773936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1600200" y="1755648"/>
            <a:ext cx="9528048" cy="4937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TIM2 每1 ms的更新事件，要让 TIM3 每10次完成一个周期，怎样配置？</a:t>
            </a:r>
            <a:endParaRPr lang="en-US" sz="1980" dirty="0"/>
          </a:p>
        </p:txBody>
      </p:sp>
      <p:sp>
        <p:nvSpPr>
          <p:cNvPr id="8" name="Text 4"/>
          <p:cNvSpPr/>
          <p:nvPr/>
        </p:nvSpPr>
        <p:spPr>
          <a:xfrm>
            <a:off x="978408" y="2459736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1600200" y="2441448"/>
            <a:ext cx="9528048" cy="4937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外部 ETR 脉冲需要只在另一 TIM 给出的窗口内计数，用哪两条路径？</a:t>
            </a:r>
            <a:endParaRPr lang="en-US" sz="1980" dirty="0"/>
          </a:p>
        </p:txBody>
      </p:sp>
      <p:sp>
        <p:nvSpPr>
          <p:cNvPr id="10" name="Text 6"/>
          <p:cNvSpPr/>
          <p:nvPr/>
        </p:nvSpPr>
        <p:spPr>
          <a:xfrm>
            <a:off x="978408" y="3145536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7"/>
          <p:cNvSpPr/>
          <p:nvPr/>
        </p:nvSpPr>
        <p:spPr>
          <a:xfrm>
            <a:off x="1600200" y="3127248"/>
            <a:ext cx="9528048" cy="4937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希望输入每次上升沿都让 CNT 从0重新计时，该用哪种从模式？</a:t>
            </a:r>
            <a:endParaRPr lang="en-US" sz="1980" dirty="0"/>
          </a:p>
        </p:txBody>
      </p:sp>
      <p:sp>
        <p:nvSpPr>
          <p:cNvPr id="12" name="Text 8"/>
          <p:cNvSpPr/>
          <p:nvPr/>
        </p:nvSpPr>
        <p:spPr>
          <a:xfrm>
            <a:off x="978408" y="3831336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1600200" y="3813048"/>
            <a:ext cx="9528048" cy="4937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希望第一下触发启动，以后输入变低也继续计数，该用哪种从模式？</a:t>
            </a:r>
            <a:endParaRPr lang="en-US" sz="1980" dirty="0"/>
          </a:p>
        </p:txBody>
      </p:sp>
      <p:sp>
        <p:nvSpPr>
          <p:cNvPr id="14" name="Text 10"/>
          <p:cNvSpPr/>
          <p:nvPr/>
        </p:nvSpPr>
        <p:spPr>
          <a:xfrm>
            <a:off x="978408" y="4517136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1600200" y="4498848"/>
            <a:ext cx="9528048" cy="4937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主定时器应发“Update脉冲”还是“OCxREF电平”来产生门控窗口？</a:t>
            </a:r>
            <a:endParaRPr lang="en-US" sz="1980" dirty="0"/>
          </a:p>
        </p:txBody>
      </p:sp>
      <p:sp>
        <p:nvSpPr>
          <p:cNvPr id="16" name="Text 12"/>
          <p:cNvSpPr/>
          <p:nvPr/>
        </p:nvSpPr>
        <p:spPr>
          <a:xfrm>
            <a:off x="978408" y="5202936"/>
            <a:ext cx="420624" cy="420624"/>
          </a:xfrm>
          <a:prstGeom prst="rect">
            <a:avLst/>
          </a:prstGeom>
          <a:solidFill>
            <a:srgbClr val="9F171A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1600200" y="5184648"/>
            <a:ext cx="9528048" cy="493776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98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只是用 PA6 做呼吸灯，是否必须配置 MMS、ITR 和 Slave Mode？</a:t>
            </a:r>
            <a:endParaRPr lang="en-US" sz="1980" dirty="0"/>
          </a:p>
        </p:txBody>
      </p:sp>
      <p:sp>
        <p:nvSpPr>
          <p:cNvPr id="18" name="Text 14">
            <a:hlinkClick r:id="rId2"/>
          </p:cNvPr>
          <p:cNvSpPr/>
          <p:nvPr/>
        </p:nvSpPr>
        <p:spPr>
          <a:xfrm>
            <a:off x="1188720" y="6382512"/>
            <a:ext cx="9966960" cy="21031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u="sng" dirty="0">
                <a:solidFill>
                  <a:srgbClr val="60666B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课堂配置练习｜依据前述官方结构与模式定义</a:t>
            </a:r>
            <a:endParaRPr lang="en-US" sz="115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参考答案：从源头一直追到 CNT / TRGO</a:t>
            </a:r>
            <a:endParaRPr lang="en-US" sz="2850" dirty="0"/>
          </a:p>
        </p:txBody>
      </p:sp>
      <p:sp>
        <p:nvSpPr>
          <p:cNvPr id="5" name="Text 1"/>
          <p:cNvSpPr/>
          <p:nvPr/>
        </p:nvSpPr>
        <p:spPr>
          <a:xfrm>
            <a:off x="950976" y="1810512"/>
            <a:ext cx="722376" cy="621792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6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题号</a:t>
            </a:r>
            <a:endParaRPr lang="en-US" sz="1760" dirty="0"/>
          </a:p>
        </p:txBody>
      </p:sp>
      <p:sp>
        <p:nvSpPr>
          <p:cNvPr id="6" name="Text 2"/>
          <p:cNvSpPr/>
          <p:nvPr/>
        </p:nvSpPr>
        <p:spPr>
          <a:xfrm>
            <a:off x="1673352" y="1810512"/>
            <a:ext cx="9546336" cy="621792"/>
          </a:xfrm>
          <a:prstGeom prst="rect">
            <a:avLst/>
          </a:prstGeom>
          <a:solidFill>
            <a:srgbClr val="222222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60" b="1" dirty="0">
                <a:solidFill>
                  <a:srgbClr val="FFFFFF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结构路径与关键配置</a:t>
            </a:r>
            <a:endParaRPr lang="en-US" sz="1760" dirty="0"/>
          </a:p>
        </p:txBody>
      </p:sp>
      <p:sp>
        <p:nvSpPr>
          <p:cNvPr id="7" name="Text 3"/>
          <p:cNvSpPr/>
          <p:nvPr/>
        </p:nvSpPr>
        <p:spPr>
          <a:xfrm>
            <a:off x="950976" y="2432304"/>
            <a:ext cx="722376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1</a:t>
            </a:r>
            <a:endParaRPr lang="en-US" sz="1740" dirty="0"/>
          </a:p>
        </p:txBody>
      </p:sp>
      <p:sp>
        <p:nvSpPr>
          <p:cNvPr id="8" name="Text 4"/>
          <p:cNvSpPr/>
          <p:nvPr/>
        </p:nvSpPr>
        <p:spPr>
          <a:xfrm>
            <a:off x="1673352" y="2432304"/>
            <a:ext cx="9546336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TIM2 MMS=Update → TIM3 ITR1 / TS → SMS=External1；TIM3 PSC=0、ARR=9</a:t>
            </a:r>
            <a:endParaRPr lang="en-US" sz="1740" dirty="0"/>
          </a:p>
        </p:txBody>
      </p:sp>
      <p:sp>
        <p:nvSpPr>
          <p:cNvPr id="9" name="Text 5"/>
          <p:cNvSpPr/>
          <p:nvPr/>
        </p:nvSpPr>
        <p:spPr>
          <a:xfrm>
            <a:off x="950976" y="3054096"/>
            <a:ext cx="722376" cy="621792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2</a:t>
            </a:r>
            <a:endParaRPr lang="en-US" sz="1740" dirty="0"/>
          </a:p>
        </p:txBody>
      </p:sp>
      <p:sp>
        <p:nvSpPr>
          <p:cNvPr id="10" name="Text 6"/>
          <p:cNvSpPr/>
          <p:nvPr/>
        </p:nvSpPr>
        <p:spPr>
          <a:xfrm>
            <a:off x="1673352" y="3054096"/>
            <a:ext cx="9546336" cy="621792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ETRF → ECE=1 提供计数；另一 TRGO → ITR / TS → SMS=Gated 控制窗口</a:t>
            </a:r>
            <a:endParaRPr lang="en-US" sz="1740" dirty="0"/>
          </a:p>
        </p:txBody>
      </p:sp>
      <p:sp>
        <p:nvSpPr>
          <p:cNvPr id="11" name="Text 7"/>
          <p:cNvSpPr/>
          <p:nvPr/>
        </p:nvSpPr>
        <p:spPr>
          <a:xfrm>
            <a:off x="950976" y="3675888"/>
            <a:ext cx="722376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3</a:t>
            </a:r>
            <a:endParaRPr lang="en-US" sz="1740" dirty="0"/>
          </a:p>
        </p:txBody>
      </p:sp>
      <p:sp>
        <p:nvSpPr>
          <p:cNvPr id="12" name="Text 8"/>
          <p:cNvSpPr/>
          <p:nvPr/>
        </p:nvSpPr>
        <p:spPr>
          <a:xfrm>
            <a:off x="1673352" y="3675888"/>
            <a:ext cx="9546336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TI1FP1 等有效输入 → TRGI → SMS=Reset → 复位 CNT / PSC</a:t>
            </a:r>
            <a:endParaRPr lang="en-US" sz="1740" dirty="0"/>
          </a:p>
        </p:txBody>
      </p:sp>
      <p:sp>
        <p:nvSpPr>
          <p:cNvPr id="13" name="Text 9"/>
          <p:cNvSpPr/>
          <p:nvPr/>
        </p:nvSpPr>
        <p:spPr>
          <a:xfrm>
            <a:off x="950976" y="4297680"/>
            <a:ext cx="722376" cy="621792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4</a:t>
            </a:r>
            <a:endParaRPr lang="en-US" sz="1740" dirty="0"/>
          </a:p>
        </p:txBody>
      </p:sp>
      <p:sp>
        <p:nvSpPr>
          <p:cNvPr id="14" name="Text 10"/>
          <p:cNvSpPr/>
          <p:nvPr/>
        </p:nvSpPr>
        <p:spPr>
          <a:xfrm>
            <a:off x="1673352" y="4297680"/>
            <a:ext cx="9546336" cy="621792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TRGI → SMS=Trigger；起始 CEN=0，未启用 One Pulse Mode</a:t>
            </a:r>
            <a:endParaRPr lang="en-US" sz="1740" dirty="0"/>
          </a:p>
        </p:txBody>
      </p:sp>
      <p:sp>
        <p:nvSpPr>
          <p:cNvPr id="15" name="Text 11"/>
          <p:cNvSpPr/>
          <p:nvPr/>
        </p:nvSpPr>
        <p:spPr>
          <a:xfrm>
            <a:off x="950976" y="4919472"/>
            <a:ext cx="722376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5</a:t>
            </a:r>
            <a:endParaRPr lang="en-US" sz="1740" dirty="0"/>
          </a:p>
        </p:txBody>
      </p:sp>
      <p:sp>
        <p:nvSpPr>
          <p:cNvPr id="16" name="Text 12"/>
          <p:cNvSpPr/>
          <p:nvPr/>
        </p:nvSpPr>
        <p:spPr>
          <a:xfrm>
            <a:off x="1673352" y="4919472"/>
            <a:ext cx="9546336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通常用 OCxREF 等持续窗口电平；Update 是离散事件脉冲</a:t>
            </a:r>
            <a:endParaRPr lang="en-US" sz="1740" dirty="0"/>
          </a:p>
        </p:txBody>
      </p:sp>
      <p:sp>
        <p:nvSpPr>
          <p:cNvPr id="17" name="Text 13"/>
          <p:cNvSpPr/>
          <p:nvPr/>
        </p:nvSpPr>
        <p:spPr>
          <a:xfrm>
            <a:off x="950976" y="5541264"/>
            <a:ext cx="722376" cy="621792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l">
              <a:buNone/>
            </a:pPr>
            <a:r>
              <a:rPr lang="en-US" sz="17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6</a:t>
            </a:r>
            <a:endParaRPr lang="en-US" sz="1740" dirty="0"/>
          </a:p>
        </p:txBody>
      </p:sp>
      <p:sp>
        <p:nvSpPr>
          <p:cNvPr id="18" name="Text 14"/>
          <p:cNvSpPr/>
          <p:nvPr/>
        </p:nvSpPr>
        <p:spPr>
          <a:xfrm>
            <a:off x="1673352" y="5541264"/>
            <a:ext cx="9546336" cy="621792"/>
          </a:xfrm>
          <a:prstGeom prst="rect">
            <a:avLst/>
          </a:prstGeom>
          <a:solidFill>
            <a:srgbClr val="F5F6F7"/>
          </a:solidFill>
          <a:ln w="12700">
            <a:solidFill>
              <a:srgbClr val="E0E3E5"/>
            </a:solidFill>
          </a:ln>
        </p:spPr>
        <p:txBody>
          <a:bodyPr wrap="square" lIns="76200" tIns="76200" rIns="76200" bIns="76200" rtlCol="0" anchor="ctr">
            <a:normAutofit/>
          </a:bodyPr>
          <a:lstStyle/>
          <a:p>
            <a:pPr marL="0" indent="0" algn="ctr">
              <a:buNone/>
            </a:pPr>
            <a:r>
              <a:rPr lang="en-US" sz="174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不需要。Internal Clock + 时基 + PWM 输出比较即可；Slave Mode=Disable</a:t>
            </a:r>
            <a:endParaRPr lang="en-US" sz="1740" dirty="0"/>
          </a:p>
        </p:txBody>
      </p:sp>
      <p:sp>
        <p:nvSpPr>
          <p:cNvPr id="19" name="Text 15"/>
          <p:cNvSpPr/>
          <p:nvPr/>
        </p:nvSpPr>
        <p:spPr>
          <a:xfrm>
            <a:off x="877824" y="5769864"/>
            <a:ext cx="10469880" cy="502920"/>
          </a:xfrm>
          <a:prstGeom prst="rect">
            <a:avLst/>
          </a:prstGeom>
          <a:solidFill>
            <a:srgbClr val="FCF3F3"/>
          </a:solidFill>
          <a:ln w="12700">
            <a:solidFill>
              <a:srgbClr val="9F171A"/>
            </a:solidFill>
          </a:ln>
        </p:spPr>
        <p:txBody>
          <a:bodyPr wrap="square" lIns="38100" tIns="38100" rIns="38100" bIns="38100" rtlCol="0" anchor="ctr">
            <a:normAutofit/>
          </a:bodyPr>
          <a:lstStyle/>
          <a:p>
            <a:pPr marL="0" indent="0" algn="ctr">
              <a:buNone/>
            </a:pPr>
            <a:r>
              <a:rPr lang="en-US" sz="1820" b="1" dirty="0">
                <a:solidFill>
                  <a:srgbClr val="9F171A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MMS 管输出，ITR 管连线，TS 管输入选择，SMS 管响应动作。</a:t>
            </a:r>
            <a:endParaRPr lang="en-US" sz="182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tm32_reordered_work/assets/EXTI_BACKGROUND-image-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77824" y="502920"/>
            <a:ext cx="9738360" cy="6858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50" b="1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官方原图索引与使用边界</a:t>
            </a:r>
            <a:endParaRPr lang="en-US" sz="2850" dirty="0"/>
          </a:p>
        </p:txBody>
      </p:sp>
      <p:sp>
        <p:nvSpPr>
          <p:cNvPr id="6" name="Text 2">
            <a:hlinkClick r:id="rId2"/>
          </p:cNvPr>
          <p:cNvSpPr/>
          <p:nvPr/>
        </p:nvSpPr>
        <p:spPr>
          <a:xfrm>
            <a:off x="978408" y="1920240"/>
            <a:ext cx="3401568" cy="42062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50" b="1" u="sng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AN4776 Rev4</a:t>
            </a:r>
            <a:endParaRPr lang="en-US" sz="2050" dirty="0"/>
          </a:p>
        </p:txBody>
      </p:sp>
      <p:sp>
        <p:nvSpPr>
          <p:cNvPr id="7" name="Text 3"/>
          <p:cNvSpPr/>
          <p:nvPr/>
        </p:nvSpPr>
        <p:spPr>
          <a:xfrm>
            <a:off x="4590288" y="1920240"/>
            <a:ext cx="6492240" cy="4754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图8，p.19：外部时钟1 / 2与输入路径</a:t>
            </a:r>
            <a:endParaRPr lang="en-US" sz="1870" dirty="0"/>
          </a:p>
        </p:txBody>
      </p:sp>
      <p:sp>
        <p:nvSpPr>
          <p:cNvPr id="8" name="Text 4">
            <a:hlinkClick r:id="rId3"/>
          </p:cNvPr>
          <p:cNvSpPr/>
          <p:nvPr/>
        </p:nvSpPr>
        <p:spPr>
          <a:xfrm>
            <a:off x="978408" y="2670048"/>
            <a:ext cx="3401568" cy="42062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50" b="1" u="sng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AN4013 Rev14</a:t>
            </a:r>
            <a:endParaRPr lang="en-US" sz="2050" dirty="0"/>
          </a:p>
        </p:txBody>
      </p:sp>
      <p:sp>
        <p:nvSpPr>
          <p:cNvPr id="9" name="Text 5"/>
          <p:cNvSpPr/>
          <p:nvPr/>
        </p:nvSpPr>
        <p:spPr>
          <a:xfrm>
            <a:off x="4590288" y="2670048"/>
            <a:ext cx="6492240" cy="4754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图4，p.25：TRGI、触发控制器与TRGO</a:t>
            </a:r>
            <a:endParaRPr lang="en-US" sz="1870" dirty="0"/>
          </a:p>
        </p:txBody>
      </p:sp>
      <p:sp>
        <p:nvSpPr>
          <p:cNvPr id="10" name="Text 6">
            <a:hlinkClick r:id="rId4"/>
          </p:cNvPr>
          <p:cNvSpPr/>
          <p:nvPr/>
        </p:nvSpPr>
        <p:spPr>
          <a:xfrm>
            <a:off x="978408" y="3419856"/>
            <a:ext cx="3401568" cy="42062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50" b="1" u="sng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RM0008 Rev9（历史版）</a:t>
            </a:r>
            <a:endParaRPr lang="en-US" sz="2050" dirty="0"/>
          </a:p>
        </p:txBody>
      </p:sp>
      <p:sp>
        <p:nvSpPr>
          <p:cNvPr id="11" name="Text 7"/>
          <p:cNvSpPr/>
          <p:nvPr/>
        </p:nvSpPr>
        <p:spPr>
          <a:xfrm>
            <a:off x="4590288" y="3419856"/>
            <a:ext cx="6492240" cy="4754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图99 p.321；图139 p.350；表76 p.359</a:t>
            </a:r>
            <a:endParaRPr lang="en-US" sz="1870" dirty="0"/>
          </a:p>
        </p:txBody>
      </p:sp>
      <p:sp>
        <p:nvSpPr>
          <p:cNvPr id="12" name="Text 8">
            <a:hlinkClick r:id="rId5"/>
          </p:cNvPr>
          <p:cNvSpPr/>
          <p:nvPr/>
        </p:nvSpPr>
        <p:spPr>
          <a:xfrm>
            <a:off x="978408" y="4169664"/>
            <a:ext cx="3401568" cy="420624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50" b="1" u="sng" dirty="0">
                <a:solidFill>
                  <a:srgbClr val="236995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RM0008 官网文档</a:t>
            </a:r>
            <a:endParaRPr lang="en-US" sz="2050" dirty="0"/>
          </a:p>
        </p:txBody>
      </p:sp>
      <p:sp>
        <p:nvSpPr>
          <p:cNvPr id="13" name="Text 9"/>
          <p:cNvSpPr/>
          <p:nvPr/>
        </p:nvSpPr>
        <p:spPr>
          <a:xfrm>
            <a:off x="4590288" y="4169664"/>
            <a:ext cx="6492240" cy="47548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70" dirty="0">
                <a:solidFill>
                  <a:srgbClr val="22222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实际 F103 功能、寄存器、连线与限制以此核对</a:t>
            </a:r>
            <a:endParaRPr lang="en-US" sz="187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161.99999999999994,&quot;left&quot;:76.32000000000001,&quot;top&quot;:210.24,&quot;width&quot;:790.56}"/>
</p:tagLst>
</file>

<file path=ppt/tags/tag2.xml><?xml version="1.0" encoding="utf-8"?>
<p:tagLst xmlns:p="http://schemas.openxmlformats.org/presentationml/2006/main">
  <p:tag name="KSO_WM_DIAGRAM_VIRTUALLY_FRAME" val="{&quot;height&quot;:161.99999999999994,&quot;left&quot;:76.32000000000001,&quot;top&quot;:210.24,&quot;width&quot;:790.56}"/>
</p:tagLst>
</file>

<file path=ppt/tags/tag3.xml><?xml version="1.0" encoding="utf-8"?>
<p:tagLst xmlns:p="http://schemas.openxmlformats.org/presentationml/2006/main">
  <p:tag name="KSO_WM_DIAGRAM_VIRTUALLY_FRAME" val="{&quot;height&quot;:161.99999999999994,&quot;left&quot;:76.32000000000001,&quot;top&quot;:210.24,&quot;width&quot;:790.56}"/>
</p:tagLst>
</file>

<file path=ppt/tags/tag4.xml><?xml version="1.0" encoding="utf-8"?>
<p:tagLst xmlns:p="http://schemas.openxmlformats.org/presentationml/2006/main">
  <p:tag name="KSO_WM_DIAGRAM_VIRTUALLY_FRAME" val="{&quot;height&quot;:161.99999999999994,&quot;left&quot;:76.32000000000001,&quot;top&quot;:210.24,&quot;width&quot;:790.56}"/>
</p:tagLst>
</file>

<file path=ppt/tags/tag5.xml><?xml version="1.0" encoding="utf-8"?>
<p:tagLst xmlns:p="http://schemas.openxmlformats.org/presentationml/2006/main">
  <p:tag name="KSO_WM_DIAGRAM_VIRTUALLY_FRAME" val="{&quot;height&quot;:161.99999999999994,&quot;left&quot;:76.32000000000001,&quot;top&quot;:210.24,&quot;width&quot;:790.56}"/>
</p:tagLst>
</file>

<file path=ppt/tags/tag6.xml><?xml version="1.0" encoding="utf-8"?>
<p:tagLst xmlns:p="http://schemas.openxmlformats.org/presentationml/2006/main">
  <p:tag name="KSO_WM_DIAGRAM_VIRTUALLY_FRAME" val="{&quot;height&quot;:161.99999999999994,&quot;left&quot;:76.32000000000001,&quot;top&quot;:210.24,&quot;width&quot;:790.56}"/>
</p:tagLst>
</file>

<file path=ppt/tags/tag7.xml><?xml version="1.0" encoding="utf-8"?>
<p:tagLst xmlns:p="http://schemas.openxmlformats.org/presentationml/2006/main">
  <p:tag name="KSO_WM_DIAGRAM_VIRTUALLY_FRAME" val="{&quot;height&quot;:161.99999999999994,&quot;left&quot;:76.32000000000001,&quot;top&quot;:210.24,&quot;width&quot;:790.56}"/>
</p:tagLst>
</file>

<file path=ppt/tags/tag8.xml><?xml version="1.0" encoding="utf-8"?>
<p:tagLst xmlns:p="http://schemas.openxmlformats.org/presentationml/2006/main">
  <p:tag name="KSO_WM_DIAGRAM_VIRTUALLY_FRAME" val="{&quot;height&quot;:161.99999999999994,&quot;left&quot;:76.32000000000001,&quot;top&quot;:210.24,&quot;width&quot;:790.56}"/>
</p:tagLst>
</file>

<file path=ppt/tags/tag9.xml><?xml version="1.0" encoding="utf-8"?>
<p:tagLst xmlns:p="http://schemas.openxmlformats.org/presentationml/2006/main">
  <p:tag name="KSO_WM_DIAGRAM_VIRTUALLY_FRAME" val="{&quot;height&quot;:161.99999999999994,&quot;left&quot;:76.32000000000001,&quot;top&quot;:210.24,&quot;width&quot;:790.56}"/>
</p:tagLst>
</file>

<file path=ppt/tags/tag10.xml><?xml version="1.0" encoding="utf-8"?>
<p:tagLst xmlns:p="http://schemas.openxmlformats.org/presentationml/2006/main">
  <p:tag name="KSO_WM_DIAGRAM_VIRTUALLY_FRAME" val="{&quot;height&quot;:161.99999999999994,&quot;left&quot;:76.32000000000001,&quot;top&quot;:210.24,&quot;width&quot;:790.56}"/>
</p:tagLst>
</file>

<file path=ppt/tags/tag11.xml><?xml version="1.0" encoding="utf-8"?>
<p:tagLst xmlns:p="http://schemas.openxmlformats.org/presentationml/2006/main">
  <p:tag name="KSO_WM_DIAGRAM_VIRTUALLY_FRAME" val="{&quot;height&quot;:161.99999999999994,&quot;left&quot;:76.32000000000001,&quot;top&quot;:210.24,&quot;width&quot;:790.56}"/>
</p:tagLst>
</file>

<file path=ppt/tags/tag12.xml><?xml version="1.0" encoding="utf-8"?>
<p:tagLst xmlns:p="http://schemas.openxmlformats.org/presentationml/2006/main">
  <p:tag name="KSO_WM_DIAGRAM_VIRTUALLY_FRAME" val="{&quot;height&quot;:161.99999999999994,&quot;left&quot;:76.32000000000001,&quot;top&quot;:210.24,&quot;width&quot;:790.56}"/>
</p:tagLst>
</file>

<file path=ppt/tags/tag13.xml><?xml version="1.0" encoding="utf-8"?>
<p:tagLst xmlns:p="http://schemas.openxmlformats.org/presentationml/2006/main">
  <p:tag name="KSO_WM_DIAGRAM_VIRTUALLY_FRAME" val="{&quot;height&quot;:194.2271653543307,&quot;left&quot;:64.8,&quot;top&quot;:139.7663779527559,&quot;width&quot;:836.531968503937}"/>
</p:tagLst>
</file>

<file path=ppt/tags/tag14.xml><?xml version="1.0" encoding="utf-8"?>
<p:tagLst xmlns:p="http://schemas.openxmlformats.org/presentationml/2006/main">
  <p:tag name="KSO_WM_DIAGRAM_VIRTUALLY_FRAME" val="{&quot;height&quot;:194.2271653543307,&quot;left&quot;:64.8,&quot;top&quot;:139.7663779527559,&quot;width&quot;:836.531968503937}"/>
</p:tagLst>
</file>

<file path=ppt/tags/tag15.xml><?xml version="1.0" encoding="utf-8"?>
<p:tagLst xmlns:p="http://schemas.openxmlformats.org/presentationml/2006/main">
  <p:tag name="KSO_WM_DIAGRAM_VIRTUALLY_FRAME" val="{&quot;height&quot;:194.2271653543307,&quot;left&quot;:64.8,&quot;top&quot;:139.7663779527559,&quot;width&quot;:836.531968503937}"/>
</p:tagLst>
</file>

<file path=ppt/tags/tag16.xml><?xml version="1.0" encoding="utf-8"?>
<p:tagLst xmlns:p="http://schemas.openxmlformats.org/presentationml/2006/main">
  <p:tag name="KSO_WM_DIAGRAM_VIRTUALLY_FRAME" val="{&quot;height&quot;:194.2271653543307,&quot;left&quot;:64.8,&quot;top&quot;:139.7663779527559,&quot;width&quot;:836.531968503937}"/>
</p:tagLst>
</file>

<file path=ppt/tags/tag17.xml><?xml version="1.0" encoding="utf-8"?>
<p:tagLst xmlns:p="http://schemas.openxmlformats.org/presentationml/2006/main">
  <p:tag name="KSO_WM_DIAGRAM_VIRTUALLY_FRAME" val="{&quot;height&quot;:194.2271653543307,&quot;left&quot;:64.8,&quot;top&quot;:139.7663779527559,&quot;width&quot;:836.531968503937}"/>
</p:tagLst>
</file>

<file path=ppt/tags/tag18.xml><?xml version="1.0" encoding="utf-8"?>
<p:tagLst xmlns:p="http://schemas.openxmlformats.org/presentationml/2006/main">
  <p:tag name="KSO_WM_DIAGRAM_VIRTUALLY_FRAME" val="{&quot;height&quot;:194.2271653543307,&quot;left&quot;:64.8,&quot;top&quot;:139.7663779527559,&quot;width&quot;:836.531968503937}"/>
</p:tagLst>
</file>

<file path=ppt/tags/tag19.xml><?xml version="1.0" encoding="utf-8"?>
<p:tagLst xmlns:p="http://schemas.openxmlformats.org/presentationml/2006/main">
  <p:tag name="KSO_WM_DIAGRAM_VIRTUALLY_FRAME" val="{&quot;height&quot;:194.2271653543307,&quot;left&quot;:64.8,&quot;top&quot;:139.7663779527559,&quot;width&quot;:836.531968503937}"/>
</p:tagLst>
</file>

<file path=ppt/tags/tag20.xml><?xml version="1.0" encoding="utf-8"?>
<p:tagLst xmlns:p="http://schemas.openxmlformats.org/presentationml/2006/main">
  <p:tag name="KSO_WM_DIAGRAM_VIRTUALLY_FRAME" val="{&quot;height&quot;:194.2271653543307,&quot;left&quot;:64.8,&quot;top&quot;:139.7663779527559,&quot;width&quot;:836.531968503937}"/>
</p:tagLst>
</file>

<file path=ppt/tags/tag21.xml><?xml version="1.0" encoding="utf-8"?>
<p:tagLst xmlns:p="http://schemas.openxmlformats.org/presentationml/2006/main">
  <p:tag name="KSO_WM_DIAGRAM_VIRTUALLY_FRAME" val="{&quot;height&quot;:257.1263779527559,&quot;left&quot;:64.8,&quot;top&quot;:128.01598425196852,&quot;width&quot;:836.5320472440944}"/>
</p:tagLst>
</file>

<file path=ppt/tags/tag22.xml><?xml version="1.0" encoding="utf-8"?>
<p:tagLst xmlns:p="http://schemas.openxmlformats.org/presentationml/2006/main">
  <p:tag name="KSO_WM_DIAGRAM_VIRTUALLY_FRAME" val="{&quot;height&quot;:257.1263779527559,&quot;left&quot;:64.8,&quot;top&quot;:128.01598425196852,&quot;width&quot;:836.5320472440944}"/>
</p:tagLst>
</file>

<file path=ppt/tags/tag23.xml><?xml version="1.0" encoding="utf-8"?>
<p:tagLst xmlns:p="http://schemas.openxmlformats.org/presentationml/2006/main">
  <p:tag name="KSO_WM_DIAGRAM_VIRTUALLY_FRAME" val="{&quot;height&quot;:257.1263779527559,&quot;left&quot;:64.8,&quot;top&quot;:128.01598425196852,&quot;width&quot;:836.5320472440944}"/>
</p:tagLst>
</file>

<file path=ppt/tags/tag24.xml><?xml version="1.0" encoding="utf-8"?>
<p:tagLst xmlns:p="http://schemas.openxmlformats.org/presentationml/2006/main">
  <p:tag name="KSO_WM_DIAGRAM_VIRTUALLY_FRAME" val="{&quot;height&quot;:257.1263779527559,&quot;left&quot;:64.8,&quot;top&quot;:128.01598425196852,&quot;width&quot;:836.5320472440944}"/>
</p:tagLst>
</file>

<file path=ppt/tags/tag25.xml><?xml version="1.0" encoding="utf-8"?>
<p:tagLst xmlns:p="http://schemas.openxmlformats.org/presentationml/2006/main">
  <p:tag name="KSO_WM_DIAGRAM_VIRTUALLY_FRAME" val="{&quot;height&quot;:257.1263779527559,&quot;left&quot;:64.8,&quot;top&quot;:128.01598425196852,&quot;width&quot;:836.5320472440944}"/>
</p:tagLst>
</file>

<file path=ppt/tags/tag26.xml><?xml version="1.0" encoding="utf-8"?>
<p:tagLst xmlns:p="http://schemas.openxmlformats.org/presentationml/2006/main">
  <p:tag name="KSO_WM_DIAGRAM_VIRTUALLY_FRAME" val="{&quot;height&quot;:257.1263779527559,&quot;left&quot;:64.8,&quot;top&quot;:128.01598425196852,&quot;width&quot;:836.5320472440944}"/>
</p:tagLst>
</file>

<file path=ppt/tags/tag27.xml><?xml version="1.0" encoding="utf-8"?>
<p:tagLst xmlns:p="http://schemas.openxmlformats.org/presentationml/2006/main">
  <p:tag name="KSO_WM_DIAGRAM_VIRTUALLY_FRAME" val="{&quot;height&quot;:257.1263779527559,&quot;left&quot;:64.8,&quot;top&quot;:128.01598425196852,&quot;width&quot;:836.5320472440944}"/>
</p:tagLst>
</file>

<file path=ppt/tags/tag28.xml><?xml version="1.0" encoding="utf-8"?>
<p:tagLst xmlns:p="http://schemas.openxmlformats.org/presentationml/2006/main">
  <p:tag name="KSO_WM_DIAGRAM_VIRTUALLY_FRAME" val="{&quot;height&quot;:257.1263779527559,&quot;left&quot;:64.8,&quot;top&quot;:128.01598425196852,&quot;width&quot;:836.5320472440944}"/>
</p:tagLst>
</file>

<file path=ppt/tags/tag29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30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31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32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33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34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35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36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37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38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39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40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41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42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43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44.xml><?xml version="1.0" encoding="utf-8"?>
<p:tagLst xmlns:p="http://schemas.openxmlformats.org/presentationml/2006/main">
  <p:tag name="KSO_WM_DIAGRAM_VIRTUALLY_FRAME" val="{&quot;height&quot;:275.0975590551181,&quot;left&quot;:64.8,&quot;top&quot;:132.8544094488189,&quot;width&quot;:836.5320472440944}"/>
</p:tagLst>
</file>

<file path=ppt/tags/tag45.xml><?xml version="1.0" encoding="utf-8"?>
<p:tagLst xmlns:p="http://schemas.openxmlformats.org/presentationml/2006/main">
  <p:tag name="KSO_WM_DIAGRAM_VIRTUALLY_FRAME" val="{&quot;height&quot;:147.91677165354332,&quot;left&quot;:64.8,&quot;top&quot;:250.3584251968504,&quot;width&quot;:836.5320472440944}"/>
</p:tagLst>
</file>

<file path=ppt/tags/tag46.xml><?xml version="1.0" encoding="utf-8"?>
<p:tagLst xmlns:p="http://schemas.openxmlformats.org/presentationml/2006/main">
  <p:tag name="KSO_WM_DIAGRAM_VIRTUALLY_FRAME" val="{&quot;height&quot;:147.91677165354332,&quot;left&quot;:64.8,&quot;top&quot;:250.3584251968504,&quot;width&quot;:836.5320472440944}"/>
</p:tagLst>
</file>

<file path=ppt/tags/tag47.xml><?xml version="1.0" encoding="utf-8"?>
<p:tagLst xmlns:p="http://schemas.openxmlformats.org/presentationml/2006/main">
  <p:tag name="KSO_WM_DIAGRAM_VIRTUALLY_FRAME" val="{&quot;height&quot;:147.91677165354332,&quot;left&quot;:64.8,&quot;top&quot;:250.3584251968504,&quot;width&quot;:836.5320472440944}"/>
</p:tagLst>
</file>

<file path=ppt/tags/tag48.xml><?xml version="1.0" encoding="utf-8"?>
<p:tagLst xmlns:p="http://schemas.openxmlformats.org/presentationml/2006/main">
  <p:tag name="KSO_WM_DIAGRAM_VIRTUALLY_FRAME" val="{&quot;height&quot;:147.91677165354332,&quot;left&quot;:64.8,&quot;top&quot;:250.3584251968504,&quot;width&quot;:836.5320472440944}"/>
</p:tagLst>
</file>

<file path=ppt/tags/tag49.xml><?xml version="1.0" encoding="utf-8"?>
<p:tagLst xmlns:p="http://schemas.openxmlformats.org/presentationml/2006/main">
  <p:tag name="KSO_WM_DIAGRAM_VIRTUALLY_FRAME" val="{&quot;height&quot;:147.91677165354332,&quot;left&quot;:64.8,&quot;top&quot;:250.3584251968504,&quot;width&quot;:836.5320472440944}"/>
</p:tagLst>
</file>

<file path=ppt/tags/tag50.xml><?xml version="1.0" encoding="utf-8"?>
<p:tagLst xmlns:p="http://schemas.openxmlformats.org/presentationml/2006/main">
  <p:tag name="KSO_WM_DIAGRAM_VIRTUALLY_FRAME" val="{&quot;height&quot;:147.91677165354332,&quot;left&quot;:64.8,&quot;top&quot;:250.3584251968504,&quot;width&quot;:836.5320472440944}"/>
</p:tagLst>
</file>

<file path=ppt/tags/tag51.xml><?xml version="1.0" encoding="utf-8"?>
<p:tagLst xmlns:p="http://schemas.openxmlformats.org/presentationml/2006/main">
  <p:tag name="KSO_WM_DIAGRAM_VIRTUALLY_FRAME" val="{&quot;height&quot;:147.91677165354332,&quot;left&quot;:64.8,&quot;top&quot;:250.3584251968504,&quot;width&quot;:836.5320472440944}"/>
</p:tagLst>
</file>

<file path=ppt/tags/tag52.xml><?xml version="1.0" encoding="utf-8"?>
<p:tagLst xmlns:p="http://schemas.openxmlformats.org/presentationml/2006/main">
  <p:tag name="KSO_WM_DIAGRAM_VIRTUALLY_FRAME" val="{&quot;height&quot;:147.91677165354332,&quot;left&quot;:64.8,&quot;top&quot;:250.3584251968504,&quot;width&quot;:836.5320472440944}"/>
</p:tagLst>
</file>

<file path=ppt/tags/tag53.xml><?xml version="1.0" encoding="utf-8"?>
<p:tagLst xmlns:p="http://schemas.openxmlformats.org/presentationml/2006/main">
  <p:tag name="KSO_WM_DIAGRAM_VIRTUALLY_FRAME" val="{&quot;height&quot;:225.9715748031496,&quot;left&quot;:144.84803149606302,&quot;top&quot;:176.9196062992126,&quot;width&quot;:628.1599212598425}"/>
</p:tagLst>
</file>

<file path=ppt/tags/tag54.xml><?xml version="1.0" encoding="utf-8"?>
<p:tagLst xmlns:p="http://schemas.openxmlformats.org/presentationml/2006/main">
  <p:tag name="KSO_WM_DIAGRAM_VIRTUALLY_FRAME" val="{&quot;height&quot;:225.9715748031496,&quot;left&quot;:144.84803149606302,&quot;top&quot;:176.9196062992126,&quot;width&quot;:628.1599212598425}"/>
</p:tagLst>
</file>

<file path=ppt/tags/tag55.xml><?xml version="1.0" encoding="utf-8"?>
<p:tagLst xmlns:p="http://schemas.openxmlformats.org/presentationml/2006/main">
  <p:tag name="KSO_WM_DIAGRAM_VIRTUALLY_FRAME" val="{&quot;height&quot;:225.9715748031496,&quot;left&quot;:144.84803149606302,&quot;top&quot;:176.9196062992126,&quot;width&quot;:628.1599212598425}"/>
</p:tagLst>
</file>

<file path=ppt/tags/tag56.xml><?xml version="1.0" encoding="utf-8"?>
<p:tagLst xmlns:p="http://schemas.openxmlformats.org/presentationml/2006/main">
  <p:tag name="KSO_WM_DIAGRAM_VIRTUALLY_FRAME" val="{&quot;height&quot;:225.9715748031496,&quot;left&quot;:144.84803149606302,&quot;top&quot;:176.9196062992126,&quot;width&quot;:628.1599212598425}"/>
</p:tagLst>
</file>

<file path=ppt/tags/tag57.xml><?xml version="1.0" encoding="utf-8"?>
<p:tagLst xmlns:p="http://schemas.openxmlformats.org/presentationml/2006/main">
  <p:tag name="KSO_WM_DIAGRAM_VIRTUALLY_FRAME" val="{&quot;height&quot;:225.9715748031496,&quot;left&quot;:144.84803149606302,&quot;top&quot;:176.9196062992126,&quot;width&quot;:628.1599212598425}"/>
</p:tagLst>
</file>

<file path=ppt/tags/tag58.xml><?xml version="1.0" encoding="utf-8"?>
<p:tagLst xmlns:p="http://schemas.openxmlformats.org/presentationml/2006/main">
  <p:tag name="KSO_WM_DIAGRAM_VIRTUALLY_FRAME" val="{&quot;height&quot;:225.9715748031496,&quot;left&quot;:144.84803149606302,&quot;top&quot;:176.9196062992126,&quot;width&quot;:628.1599212598425}"/>
</p:tagLst>
</file>

<file path=ppt/tags/tag59.xml><?xml version="1.0" encoding="utf-8"?>
<p:tagLst xmlns:p="http://schemas.openxmlformats.org/presentationml/2006/main">
  <p:tag name="KSO_WM_DIAGRAM_VIRTUALLY_FRAME" val="{&quot;height&quot;:163.1232283464567,&quot;left&quot;:64.8,&quot;top&quot;:197.8271653543307,&quot;width&quot;:836.531968503937}"/>
</p:tagLst>
</file>

<file path=ppt/tags/tag60.xml><?xml version="1.0" encoding="utf-8"?>
<p:tagLst xmlns:p="http://schemas.openxmlformats.org/presentationml/2006/main">
  <p:tag name="KSO_WM_DIAGRAM_VIRTUALLY_FRAME" val="{&quot;height&quot;:163.1232283464567,&quot;left&quot;:64.8,&quot;top&quot;:197.8271653543307,&quot;width&quot;:836.531968503937}"/>
</p:tagLst>
</file>

<file path=ppt/tags/tag61.xml><?xml version="1.0" encoding="utf-8"?>
<p:tagLst xmlns:p="http://schemas.openxmlformats.org/presentationml/2006/main">
  <p:tag name="KSO_WM_DIAGRAM_VIRTUALLY_FRAME" val="{&quot;height&quot;:163.1232283464567,&quot;left&quot;:64.8,&quot;top&quot;:197.8271653543307,&quot;width&quot;:836.531968503937}"/>
</p:tagLst>
</file>

<file path=ppt/tags/tag62.xml><?xml version="1.0" encoding="utf-8"?>
<p:tagLst xmlns:p="http://schemas.openxmlformats.org/presentationml/2006/main">
  <p:tag name="KSO_WM_DIAGRAM_VIRTUALLY_FRAME" val="{&quot;height&quot;:163.1232283464567,&quot;left&quot;:64.8,&quot;top&quot;:197.8271653543307,&quot;width&quot;:836.531968503937}"/>
</p:tagLst>
</file>

<file path=ppt/tags/tag63.xml><?xml version="1.0" encoding="utf-8"?>
<p:tagLst xmlns:p="http://schemas.openxmlformats.org/presentationml/2006/main">
  <p:tag name="KSO_WM_DIAGRAM_VIRTUALLY_FRAME" val="{&quot;height&quot;:163.1232283464567,&quot;left&quot;:64.8,&quot;top&quot;:197.8271653543307,&quot;width&quot;:836.531968503937}"/>
</p:tagLst>
</file>

<file path=ppt/tags/tag64.xml><?xml version="1.0" encoding="utf-8"?>
<p:tagLst xmlns:p="http://schemas.openxmlformats.org/presentationml/2006/main">
  <p:tag name="KSO_WM_DIAGRAM_VIRTUALLY_FRAME" val="{&quot;height&quot;:163.1232283464567,&quot;left&quot;:64.8,&quot;top&quot;:197.8271653543307,&quot;width&quot;:836.531968503937}"/>
</p:tagLst>
</file>

<file path=ppt/tags/tag65.xml><?xml version="1.0" encoding="utf-8"?>
<p:tagLst xmlns:p="http://schemas.openxmlformats.org/presentationml/2006/main">
  <p:tag name="KSO_WM_DIAGRAM_VIRTUALLY_FRAME" val="{&quot;height&quot;:163.1232283464567,&quot;left&quot;:64.8,&quot;top&quot;:197.8271653543307,&quot;width&quot;:836.531968503937}"/>
</p:tagLst>
</file>

<file path=ppt/tags/tag66.xml><?xml version="1.0" encoding="utf-8"?>
<p:tagLst xmlns:p="http://schemas.openxmlformats.org/presentationml/2006/main">
  <p:tag name="KSO_WM_DIAGRAM_VIRTUALLY_FRAME" val="{&quot;height&quot;:163.1232283464567,&quot;left&quot;:64.8,&quot;top&quot;:197.8271653543307,&quot;width&quot;:836.531968503937}"/>
</p:tagLst>
</file>

<file path=ppt/tags/tag67.xml><?xml version="1.0" encoding="utf-8"?>
<p:tagLst xmlns:p="http://schemas.openxmlformats.org/presentationml/2006/main">
  <p:tag name="KSO_WM_DIAGRAM_VIRTUALLY_FRAME" val="{&quot;height&quot;:163.1232283464567,&quot;left&quot;:64.8,&quot;top&quot;:197.8271653543307,&quot;width&quot;:836.531968503937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Noto Sans CJK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Noto Sans CJK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Noto Sans CJK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15927</Words>
  <Application>WPS 演示</Application>
  <PresentationFormat>On-screen Show (16:9)</PresentationFormat>
  <Paragraphs>2406</Paragraphs>
  <Slides>88</Slides>
  <Notes>42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88</vt:i4>
      </vt:variant>
    </vt:vector>
  </HeadingPairs>
  <TitlesOfParts>
    <vt:vector size="109" baseType="lpstr">
      <vt:lpstr>Arial</vt:lpstr>
      <vt:lpstr>宋体</vt:lpstr>
      <vt:lpstr>Wingdings</vt:lpstr>
      <vt:lpstr>Noto Sans CJK SC</vt:lpstr>
      <vt:lpstr>Noto Sans</vt:lpstr>
      <vt:lpstr>Noto Sans CJK SC</vt:lpstr>
      <vt:lpstr>Noto Sans CJK SC</vt:lpstr>
      <vt:lpstr>微软雅黑</vt:lpstr>
      <vt:lpstr>Arial Unicode MS</vt:lpstr>
      <vt:lpstr>DejaVu Sans Mono</vt:lpstr>
      <vt:lpstr>DejaVu Sans Mono</vt:lpstr>
      <vt:lpstr>DejaVu Sans Mono</vt:lpstr>
      <vt:lpstr>Calibri</vt:lpstr>
      <vt:lpstr>DejaVu Sans</vt:lpstr>
      <vt:lpstr>MS PGothic</vt:lpstr>
      <vt:lpstr>Saturday Sans Regular</vt:lpstr>
      <vt:lpstr>华文中宋</vt:lpstr>
      <vt:lpstr>等线</vt:lpstr>
      <vt:lpstr>等线 Light</vt:lpstr>
      <vt:lpstr>Office Theme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GMaster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STM32 定时器：PWM 调光与主从同步</dc:title>
  <dc:creator>GMaster</dc:creator>
  <dc:subject>STM32 timer and PWM courseware</dc:subject>
  <cp:lastModifiedBy>笑笑</cp:lastModifiedBy>
  <cp:revision>5</cp:revision>
  <dcterms:created xsi:type="dcterms:W3CDTF">2026-10-13T22:52:00Z</dcterms:created>
  <dcterms:modified xsi:type="dcterms:W3CDTF">2026-10-14T03:20:15Z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806EB1D3BAF3463CAB3CF77A9F45F054_12</vt:lpwstr>
  </property>
</Properties>
</file>