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7" r:id="rId11"/>
    <p:sldId id="272" r:id="rId12"/>
    <p:sldId id="268" r:id="rId13"/>
    <p:sldId id="269" r:id="rId14"/>
    <p:sldId id="270" r:id="rId15"/>
    <p:sldId id="271" r:id="rId16"/>
    <p:sldId id="273" r:id="rId17"/>
    <p:sldId id="279" r:id="rId18"/>
    <p:sldId id="277" r:id="rId19"/>
    <p:sldId id="276" r:id="rId20"/>
    <p:sldId id="280" r:id="rId21"/>
    <p:sldId id="281" r:id="rId22"/>
    <p:sldId id="282" r:id="rId23"/>
    <p:sldId id="286" r:id="rId24"/>
    <p:sldId id="283" r:id="rId25"/>
    <p:sldId id="274" r:id="rId26"/>
    <p:sldId id="284" r:id="rId27"/>
    <p:sldId id="275" r:id="rId28"/>
    <p:sldId id="285" r:id="rId29"/>
  </p:sldIdLst>
  <p:sldSz cx="1219136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4" d="100"/>
          <a:sy n="124" d="100"/>
        </p:scale>
        <p:origin x="-1512" y="-112"/>
      </p:cViewPr>
      <p:guideLst>
        <p:guide orient="horz" pos="21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11480" y="274320"/>
            <a:ext cx="3429000" cy="128016"/>
          </a:xfrm>
          <a:prstGeom prst="rect">
            <a:avLst/>
          </a:prstGeom>
          <a:solidFill>
            <a:srgbClr val="15306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13632" y="274320"/>
            <a:ext cx="3611880" cy="128016"/>
          </a:xfrm>
          <a:prstGeom prst="rect">
            <a:avLst/>
          </a:prstGeom>
          <a:solidFill>
            <a:srgbClr val="388BC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918704" y="274320"/>
            <a:ext cx="3858768" cy="128016"/>
          </a:xfrm>
          <a:prstGeom prst="rect">
            <a:avLst/>
          </a:prstGeom>
          <a:solidFill>
            <a:srgbClr val="94A0A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11480" y="566928"/>
            <a:ext cx="11365992" cy="841248"/>
          </a:xfrm>
          <a:prstGeom prst="rect">
            <a:avLst/>
          </a:prstGeom>
          <a:solidFill>
            <a:srgbClr val="15306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566928"/>
            <a:ext cx="10972800" cy="841248"/>
          </a:xfrm>
          <a:prstGeom prst="rect">
            <a:avLst/>
          </a:prstGeom>
          <a:noFill/>
        </p:spPr>
        <p:txBody>
          <a:bodyPr wrap="square" lIns="0" tIns="0" bIns="0" anchor="ctr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目录</a:t>
            </a:r>
            <a:endParaRPr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1965960"/>
            <a:ext cx="8686800" cy="221615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 marL="274320" indent="-274320">
              <a:lnSpc>
                <a:spcPct val="160000"/>
              </a:lnSpc>
              <a:spcAft>
                <a:spcPts val="400"/>
              </a:spcAft>
              <a:buFont typeface="Arial" panose="020B0604020202020204"/>
              <a:buChar char="•"/>
            </a:pPr>
            <a:r>
              <a:rPr sz="28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常见的底盘种类</a:t>
            </a:r>
            <a:endParaRPr sz="28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>
              <a:lnSpc>
                <a:spcPct val="160000"/>
              </a:lnSpc>
              <a:spcAft>
                <a:spcPts val="400"/>
              </a:spcAft>
              <a:buFont typeface="Arial" panose="020B0604020202020204"/>
              <a:buNone/>
            </a:pPr>
            <a:r>
              <a:rPr lang="zh-CN" sz="28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底盘解算通识知识</a:t>
            </a:r>
            <a:endParaRPr sz="28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74320" indent="-274320">
              <a:lnSpc>
                <a:spcPct val="160000"/>
              </a:lnSpc>
              <a:spcAft>
                <a:spcPts val="400"/>
              </a:spcAft>
              <a:buFont typeface="Arial" panose="020B0604020202020204"/>
              <a:buChar char="•"/>
            </a:pPr>
            <a:r>
              <a:rPr lang="zh-CN" sz="28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麦轮解算</a:t>
            </a:r>
            <a:endParaRPr lang="zh-CN" sz="28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11480" y="274320"/>
            <a:ext cx="3429000" cy="128016"/>
          </a:xfrm>
          <a:prstGeom prst="rect">
            <a:avLst/>
          </a:prstGeom>
          <a:solidFill>
            <a:srgbClr val="15306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13632" y="274320"/>
            <a:ext cx="3611880" cy="128016"/>
          </a:xfrm>
          <a:prstGeom prst="rect">
            <a:avLst/>
          </a:prstGeom>
          <a:solidFill>
            <a:srgbClr val="388BC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918704" y="274320"/>
            <a:ext cx="3858768" cy="128016"/>
          </a:xfrm>
          <a:prstGeom prst="rect">
            <a:avLst/>
          </a:prstGeom>
          <a:solidFill>
            <a:srgbClr val="94A0A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11480" y="566928"/>
            <a:ext cx="11365992" cy="841248"/>
          </a:xfrm>
          <a:prstGeom prst="rect">
            <a:avLst/>
          </a:prstGeom>
          <a:solidFill>
            <a:srgbClr val="15306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566928"/>
            <a:ext cx="10972800" cy="841248"/>
          </a:xfrm>
          <a:prstGeom prst="rect">
            <a:avLst/>
          </a:prstGeom>
          <a:noFill/>
        </p:spPr>
        <p:txBody>
          <a:bodyPr wrap="square" lIns="0" tIns="0" bIns="0" anchor="ctr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 底盘是什么</a:t>
            </a:r>
            <a:endParaRPr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8680" y="1783080"/>
            <a:ext cx="10607040" cy="475488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 marL="274320" indent="-274320">
              <a:lnSpc>
                <a:spcPct val="122000"/>
              </a:lnSpc>
              <a:spcAft>
                <a:spcPts val="30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底盘</a:t>
            </a:r>
            <a:endParaRPr sz="17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658495" indent="-274320">
              <a:lnSpc>
                <a:spcPct val="122000"/>
              </a:lnSpc>
              <a:spcAft>
                <a:spcPts val="30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全向运动底盘</a:t>
            </a:r>
            <a:endParaRPr sz="17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042670" indent="-274320">
              <a:lnSpc>
                <a:spcPct val="122000"/>
              </a:lnSpc>
              <a:spcAft>
                <a:spcPts val="30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全向轮底盘</a:t>
            </a:r>
            <a:endParaRPr sz="17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042670" indent="-274320">
              <a:lnSpc>
                <a:spcPct val="122000"/>
              </a:lnSpc>
              <a:spcAft>
                <a:spcPts val="30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麦克纳姆轮底盘（麦轮底盘）</a:t>
            </a:r>
            <a:endParaRPr sz="17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042670" indent="-274320">
              <a:lnSpc>
                <a:spcPct val="122000"/>
              </a:lnSpc>
              <a:spcAft>
                <a:spcPts val="30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舵轮底盘（矢量底盘、独立转向轮底盘）</a:t>
            </a:r>
            <a:endParaRPr sz="17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042670" indent="-274320">
              <a:lnSpc>
                <a:spcPct val="122000"/>
              </a:lnSpc>
              <a:spcAft>
                <a:spcPts val="30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……</a:t>
            </a:r>
            <a:endParaRPr sz="17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658495" indent="-274320">
              <a:lnSpc>
                <a:spcPct val="122000"/>
              </a:lnSpc>
              <a:spcAft>
                <a:spcPts val="30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非全向运动底盘</a:t>
            </a:r>
            <a:endParaRPr sz="17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042670" indent="-274320">
              <a:lnSpc>
                <a:spcPct val="122000"/>
              </a:lnSpc>
              <a:spcAft>
                <a:spcPts val="30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阿克曼底盘（汽车底盘）</a:t>
            </a:r>
            <a:endParaRPr sz="17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042670" indent="-274320">
              <a:lnSpc>
                <a:spcPct val="122000"/>
              </a:lnSpc>
              <a:spcAft>
                <a:spcPts val="30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差速底盘（滑移底盘，RM里不推荐，但一些工训、智能车等比赛常见）</a:t>
            </a:r>
            <a:endParaRPr sz="17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042670" indent="-274320">
              <a:lnSpc>
                <a:spcPct val="122000"/>
              </a:lnSpc>
              <a:spcAft>
                <a:spcPts val="30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……</a:t>
            </a:r>
            <a:endParaRPr sz="17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74320" indent="-274320">
              <a:lnSpc>
                <a:spcPct val="122000"/>
              </a:lnSpc>
              <a:spcAft>
                <a:spcPts val="30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本章默认底盘是四轮底盘，当然全向轮和舵轮也可以做三轮底盘，也可以进行全向运动</a:t>
            </a:r>
            <a:endParaRPr sz="17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74320" indent="-274320">
              <a:lnSpc>
                <a:spcPct val="122000"/>
              </a:lnSpc>
              <a:spcAft>
                <a:spcPts val="30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对于电控来说，底盘最重要的区别是轮组的类型</a:t>
            </a:r>
            <a:endParaRPr sz="17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74320" indent="-274320">
              <a:lnSpc>
                <a:spcPct val="122000"/>
              </a:lnSpc>
              <a:spcAft>
                <a:spcPts val="30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此外，也有一些衍生出来的其它类型底盘，如双全双舵底盘（RoboPilots战队、华南虎战队有相关研究）</a:t>
            </a:r>
            <a:endParaRPr sz="17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11480" y="274320"/>
            <a:ext cx="3429000" cy="128016"/>
          </a:xfrm>
          <a:prstGeom prst="rect">
            <a:avLst/>
          </a:prstGeom>
          <a:solidFill>
            <a:srgbClr val="15306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13632" y="274320"/>
            <a:ext cx="3611880" cy="128016"/>
          </a:xfrm>
          <a:prstGeom prst="rect">
            <a:avLst/>
          </a:prstGeom>
          <a:solidFill>
            <a:srgbClr val="388BC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918704" y="274320"/>
            <a:ext cx="3858768" cy="128016"/>
          </a:xfrm>
          <a:prstGeom prst="rect">
            <a:avLst/>
          </a:prstGeom>
          <a:solidFill>
            <a:srgbClr val="94A0A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11480" y="566928"/>
            <a:ext cx="11365992" cy="841248"/>
          </a:xfrm>
          <a:prstGeom prst="rect">
            <a:avLst/>
          </a:prstGeom>
          <a:solidFill>
            <a:srgbClr val="15306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566928"/>
            <a:ext cx="10972800" cy="841248"/>
          </a:xfrm>
          <a:prstGeom prst="rect">
            <a:avLst/>
          </a:prstGeom>
          <a:noFill/>
        </p:spPr>
        <p:txBody>
          <a:bodyPr wrap="square" lIns="0" tIns="0" bIns="0" anchor="ctr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 常见的底盘种类</a:t>
            </a:r>
            <a:endParaRPr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8680" y="1572768"/>
            <a:ext cx="10607040" cy="141732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 marL="274320" indent="-274320">
              <a:lnSpc>
                <a:spcPct val="118000"/>
              </a:lnSpc>
              <a:spcAft>
                <a:spcPts val="40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全向轮底盘，触地点形成矩形，每个轮面对正交方向夹角45°</a:t>
            </a:r>
            <a:endParaRPr sz="17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74320" indent="-274320">
              <a:lnSpc>
                <a:spcPct val="118000"/>
              </a:lnSpc>
              <a:spcAft>
                <a:spcPts val="40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四个轮组的滚子轴线两两对称布置（左上/右下同向，右上/左下反向），否则平动会跑偏</a:t>
            </a:r>
            <a:endParaRPr sz="17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74320" indent="-274320">
              <a:lnSpc>
                <a:spcPct val="118000"/>
              </a:lnSpc>
              <a:spcAft>
                <a:spcPts val="40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滚子磨损、底盘不平、地面有缝都会让它打滑；全向轮对小台阶最敏感</a:t>
            </a:r>
            <a:endParaRPr sz="17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" name="Picture 7" descr="omni_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1977" y="3017520"/>
            <a:ext cx="2443533" cy="24871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80160" y="5623560"/>
            <a:ext cx="2487168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0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俯视图</a:t>
            </a:r>
            <a:endParaRPr sz="20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" name="Picture 9" descr="omni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3159275"/>
            <a:ext cx="2487168" cy="220365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892040" y="5623560"/>
            <a:ext cx="2487168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0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等轴测视图</a:t>
            </a:r>
            <a:endParaRPr sz="20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2" name="Picture 11" descr="omni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1192" y="3017520"/>
            <a:ext cx="2472623" cy="24871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503920" y="5623560"/>
            <a:ext cx="2487168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0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仰视图</a:t>
            </a:r>
            <a:endParaRPr sz="20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11480" y="274320"/>
            <a:ext cx="3429000" cy="128016"/>
          </a:xfrm>
          <a:prstGeom prst="rect">
            <a:avLst/>
          </a:prstGeom>
          <a:solidFill>
            <a:srgbClr val="15306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13632" y="274320"/>
            <a:ext cx="3611880" cy="128016"/>
          </a:xfrm>
          <a:prstGeom prst="rect">
            <a:avLst/>
          </a:prstGeom>
          <a:solidFill>
            <a:srgbClr val="388BC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918704" y="274320"/>
            <a:ext cx="3858768" cy="128016"/>
          </a:xfrm>
          <a:prstGeom prst="rect">
            <a:avLst/>
          </a:prstGeom>
          <a:solidFill>
            <a:srgbClr val="94A0A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11480" y="566928"/>
            <a:ext cx="11365992" cy="841248"/>
          </a:xfrm>
          <a:prstGeom prst="rect">
            <a:avLst/>
          </a:prstGeom>
          <a:solidFill>
            <a:srgbClr val="15306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566928"/>
            <a:ext cx="10972800" cy="841248"/>
          </a:xfrm>
          <a:prstGeom prst="rect">
            <a:avLst/>
          </a:prstGeom>
          <a:noFill/>
        </p:spPr>
        <p:txBody>
          <a:bodyPr wrap="square" lIns="0" tIns="0" bIns="0" anchor="ctr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 常见的底盘种类</a:t>
            </a:r>
            <a:endParaRPr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7" name="Picture 6" descr="mecanum_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0160" y="3038961"/>
            <a:ext cx="2487168" cy="244428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80160" y="5623560"/>
            <a:ext cx="2487168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0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俯视图</a:t>
            </a:r>
            <a:endParaRPr sz="20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9" name="Picture 8" descr="mecanum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3190755"/>
            <a:ext cx="2487168" cy="214069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892040" y="5623560"/>
            <a:ext cx="2487168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0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等轴测视图</a:t>
            </a:r>
            <a:endParaRPr sz="20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1" name="Picture 10" descr="mecanum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20" y="3105381"/>
            <a:ext cx="2487168" cy="231144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503920" y="5623560"/>
            <a:ext cx="2487168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0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仰视图</a:t>
            </a:r>
            <a:endParaRPr sz="20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8680" y="1536192"/>
            <a:ext cx="10607040" cy="141732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 marL="274320" indent="-274320">
              <a:lnSpc>
                <a:spcPct val="118000"/>
              </a:lnSpc>
              <a:spcAft>
                <a:spcPts val="40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麦克纳姆轮底盘，触地点形成矩形，每个轮面同向</a:t>
            </a:r>
            <a:endParaRPr sz="17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74320" indent="-274320">
              <a:lnSpc>
                <a:spcPct val="118000"/>
              </a:lnSpc>
              <a:spcAft>
                <a:spcPts val="40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麦克纳姆轮有两种，如图所示，注意不要装反。装反只能平动，转动会打滑。正确装法</a:t>
            </a:r>
            <a:r>
              <a:rPr sz="1700" b="0">
                <a:solidFill>
                  <a:srgbClr val="1A1A1A"/>
                </a:solidFill>
                <a:highlight>
                  <a:srgbClr val="FFF2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俯视打叉，仰视画圆</a:t>
            </a:r>
            <a:endParaRPr sz="1700" b="0">
              <a:solidFill>
                <a:srgbClr val="1A1A1A"/>
              </a:solidFill>
              <a:highlight>
                <a:srgbClr val="FFF2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11480" y="274320"/>
            <a:ext cx="3429000" cy="128016"/>
          </a:xfrm>
          <a:prstGeom prst="rect">
            <a:avLst/>
          </a:prstGeom>
          <a:solidFill>
            <a:srgbClr val="15306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13632" y="274320"/>
            <a:ext cx="3611880" cy="128016"/>
          </a:xfrm>
          <a:prstGeom prst="rect">
            <a:avLst/>
          </a:prstGeom>
          <a:solidFill>
            <a:srgbClr val="388BC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918704" y="274320"/>
            <a:ext cx="3858768" cy="128016"/>
          </a:xfrm>
          <a:prstGeom prst="rect">
            <a:avLst/>
          </a:prstGeom>
          <a:solidFill>
            <a:srgbClr val="94A0A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11480" y="566928"/>
            <a:ext cx="11365992" cy="841248"/>
          </a:xfrm>
          <a:prstGeom prst="rect">
            <a:avLst/>
          </a:prstGeom>
          <a:solidFill>
            <a:srgbClr val="15306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566928"/>
            <a:ext cx="10972800" cy="841248"/>
          </a:xfrm>
          <a:prstGeom prst="rect">
            <a:avLst/>
          </a:prstGeom>
          <a:noFill/>
        </p:spPr>
        <p:txBody>
          <a:bodyPr wrap="square" lIns="0" tIns="0" bIns="0" anchor="ctr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 常见的底盘种类</a:t>
            </a:r>
            <a:endParaRPr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8680" y="1572768"/>
            <a:ext cx="10607040" cy="141732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 marL="274320" indent="-274320">
              <a:lnSpc>
                <a:spcPct val="118000"/>
              </a:lnSpc>
              <a:spcAft>
                <a:spcPts val="40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舵轮底盘，触地点形成矩形</a:t>
            </a:r>
            <a:endParaRPr sz="17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74320" indent="-274320">
              <a:lnSpc>
                <a:spcPct val="118000"/>
              </a:lnSpc>
              <a:spcAft>
                <a:spcPts val="40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每个轮组由舵向电机（管朝向）和轮向电机（管转速）组成，两者解耦，解算最直接</a:t>
            </a:r>
            <a:endParaRPr sz="17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74320" indent="-274320">
              <a:lnSpc>
                <a:spcPct val="118000"/>
              </a:lnSpc>
              <a:spcAft>
                <a:spcPts val="40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装配要点：四个舵向电机的零位必须一致，否则解算出的角度会带固定偏置</a:t>
            </a:r>
            <a:endParaRPr sz="17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" name="Picture 7" descr="steer_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0160" y="3052849"/>
            <a:ext cx="2487168" cy="24165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80160" y="5623560"/>
            <a:ext cx="2487168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0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俯视图</a:t>
            </a:r>
            <a:endParaRPr sz="20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" name="Picture 9" descr="steer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3228808"/>
            <a:ext cx="2487168" cy="206459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892040" y="5623560"/>
            <a:ext cx="2487168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0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等轴测视图</a:t>
            </a:r>
            <a:endParaRPr sz="20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2" name="Picture 11" descr="steer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20" y="3169022"/>
            <a:ext cx="2487168" cy="218416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503920" y="5623560"/>
            <a:ext cx="2487168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0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仰视图</a:t>
            </a:r>
            <a:endParaRPr sz="20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11480" y="274320"/>
            <a:ext cx="3429000" cy="128016"/>
          </a:xfrm>
          <a:prstGeom prst="rect">
            <a:avLst/>
          </a:prstGeom>
          <a:solidFill>
            <a:srgbClr val="15306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13632" y="274320"/>
            <a:ext cx="3611880" cy="128016"/>
          </a:xfrm>
          <a:prstGeom prst="rect">
            <a:avLst/>
          </a:prstGeom>
          <a:solidFill>
            <a:srgbClr val="388BC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918704" y="274320"/>
            <a:ext cx="3858768" cy="128016"/>
          </a:xfrm>
          <a:prstGeom prst="rect">
            <a:avLst/>
          </a:prstGeom>
          <a:solidFill>
            <a:srgbClr val="94A0A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11480" y="566928"/>
            <a:ext cx="11365992" cy="841248"/>
          </a:xfrm>
          <a:prstGeom prst="rect">
            <a:avLst/>
          </a:prstGeom>
          <a:solidFill>
            <a:srgbClr val="15306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566928"/>
            <a:ext cx="10972800" cy="841248"/>
          </a:xfrm>
          <a:prstGeom prst="rect">
            <a:avLst/>
          </a:prstGeom>
          <a:noFill/>
        </p:spPr>
        <p:txBody>
          <a:bodyPr wrap="square" lIns="0" tIns="0" bIns="0" anchor="ctr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 常见的底盘种类</a:t>
            </a:r>
            <a:endParaRPr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5488" y="1645920"/>
            <a:ext cx="3474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全向轮底盘</a:t>
            </a:r>
            <a:endParaRPr sz="1500" b="1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5488" y="2121408"/>
            <a:ext cx="3474720" cy="448056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 marL="274320" indent="-274320">
              <a:lnSpc>
                <a:spcPct val="130000"/>
              </a:lnSpc>
              <a:spcAft>
                <a:spcPts val="1000"/>
              </a:spcAft>
              <a:buFont typeface="Arial" panose="020B0604020202020204"/>
              <a:buChar char="•"/>
            </a:pPr>
            <a:r>
              <a:rPr sz="125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单个轮组存在自由平移方向，易打滑，但</a:t>
            </a:r>
            <a:r>
              <a:rPr sz="1250" b="0">
                <a:solidFill>
                  <a:srgbClr val="1A1A1A"/>
                </a:solidFill>
                <a:highlight>
                  <a:srgbClr val="FFF2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不易因急转向侧翻</a:t>
            </a:r>
            <a:endParaRPr sz="1250" b="0">
              <a:solidFill>
                <a:srgbClr val="1A1A1A"/>
              </a:solidFill>
              <a:highlight>
                <a:srgbClr val="FFF2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74320" indent="-274320">
              <a:lnSpc>
                <a:spcPct val="130000"/>
              </a:lnSpc>
              <a:spcAft>
                <a:spcPts val="1000"/>
              </a:spcAft>
              <a:buFont typeface="Arial" panose="020B0604020202020204"/>
              <a:buChar char="•"/>
            </a:pPr>
            <a:r>
              <a:rPr sz="125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旋转时电机输出的力和速度均没有损失</a:t>
            </a:r>
            <a:endParaRPr sz="125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74320" indent="-274320">
              <a:lnSpc>
                <a:spcPct val="130000"/>
              </a:lnSpc>
              <a:spcAft>
                <a:spcPts val="1000"/>
              </a:spcAft>
              <a:buFont typeface="Arial" panose="020B0604020202020204"/>
              <a:buChar char="•"/>
            </a:pPr>
            <a:r>
              <a:rPr sz="125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平动时需轮组电机提供的扭力数值比底盘在轮组所需牵引力大一些，因此起步慢一点。但与此同时，需轮组电机提供的速度数值比底盘在轮组所需线速度小一些</a:t>
            </a:r>
            <a:endParaRPr sz="125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74320" indent="-274320">
              <a:lnSpc>
                <a:spcPct val="130000"/>
              </a:lnSpc>
              <a:spcAft>
                <a:spcPts val="1000"/>
              </a:spcAft>
              <a:buFont typeface="Arial" panose="020B0604020202020204"/>
              <a:buChar char="•"/>
            </a:pPr>
            <a:r>
              <a:rPr sz="125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底盘边框一般是圆的，占用空间小，整车轻便</a:t>
            </a:r>
            <a:endParaRPr sz="125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74320" indent="-274320">
              <a:lnSpc>
                <a:spcPct val="130000"/>
              </a:lnSpc>
              <a:spcAft>
                <a:spcPts val="1000"/>
              </a:spcAft>
              <a:buFont typeface="Arial" panose="020B0604020202020204"/>
              <a:buChar char="•"/>
            </a:pPr>
            <a:r>
              <a:rPr sz="125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旋转无损，平动需大力</a:t>
            </a:r>
            <a:endParaRPr sz="125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87952" y="1645920"/>
            <a:ext cx="3474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麦轮底盘</a:t>
            </a:r>
            <a:endParaRPr sz="1500" b="1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87952" y="2121408"/>
            <a:ext cx="3474720" cy="448056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 marL="274320" indent="-274320">
              <a:lnSpc>
                <a:spcPct val="130000"/>
              </a:lnSpc>
              <a:spcAft>
                <a:spcPts val="1000"/>
              </a:spcAft>
              <a:buFont typeface="Arial" panose="020B0604020202020204"/>
              <a:buChar char="•"/>
            </a:pPr>
            <a:r>
              <a:rPr sz="125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单个轮组存在自由平移方向，易打滑，但</a:t>
            </a:r>
            <a:r>
              <a:rPr sz="1250" b="0">
                <a:solidFill>
                  <a:srgbClr val="1A1A1A"/>
                </a:solidFill>
                <a:highlight>
                  <a:srgbClr val="FFF2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不易因急转向侧翻</a:t>
            </a:r>
            <a:endParaRPr sz="1250" b="0">
              <a:solidFill>
                <a:srgbClr val="1A1A1A"/>
              </a:solidFill>
              <a:highlight>
                <a:srgbClr val="FFF2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74320" indent="-274320">
              <a:lnSpc>
                <a:spcPct val="130000"/>
              </a:lnSpc>
              <a:spcAft>
                <a:spcPts val="1000"/>
              </a:spcAft>
              <a:buFont typeface="Arial" panose="020B0604020202020204"/>
              <a:buChar char="•"/>
            </a:pPr>
            <a:r>
              <a:rPr sz="125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平动时电机输出的力和速度均没有损失（不考虑滚子打滑）</a:t>
            </a:r>
            <a:endParaRPr sz="125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74320" indent="-274320">
              <a:lnSpc>
                <a:spcPct val="130000"/>
              </a:lnSpc>
              <a:spcAft>
                <a:spcPts val="1000"/>
              </a:spcAft>
              <a:buFont typeface="Arial" panose="020B0604020202020204"/>
              <a:buChar char="•"/>
            </a:pPr>
            <a:r>
              <a:rPr sz="125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旋转时需轮组电机提供的速度数值比底盘在轮组所需线速度大一些，因此速度上限小一点。但与此同时，需轮组电机提供的扭力数值比底盘在轮组所需牵引力小一些</a:t>
            </a:r>
            <a:endParaRPr sz="125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74320" indent="-274320">
              <a:lnSpc>
                <a:spcPct val="130000"/>
              </a:lnSpc>
              <a:spcAft>
                <a:spcPts val="1000"/>
              </a:spcAft>
              <a:buFont typeface="Arial" panose="020B0604020202020204"/>
              <a:buChar char="•"/>
            </a:pPr>
            <a:r>
              <a:rPr sz="125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底盘边框一般是方的，占用空间较小，整车相对轻便</a:t>
            </a:r>
            <a:endParaRPr sz="125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74320" indent="-274320">
              <a:lnSpc>
                <a:spcPct val="130000"/>
              </a:lnSpc>
              <a:spcAft>
                <a:spcPts val="1000"/>
              </a:spcAft>
              <a:buFont typeface="Arial" panose="020B0604020202020204"/>
              <a:buChar char="•"/>
            </a:pPr>
            <a:r>
              <a:rPr sz="125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由于悬挂位置特性，横移时操作视角易滚转</a:t>
            </a:r>
            <a:endParaRPr sz="125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74320" indent="-274320">
              <a:lnSpc>
                <a:spcPct val="130000"/>
              </a:lnSpc>
              <a:spcAft>
                <a:spcPts val="1000"/>
              </a:spcAft>
              <a:buFont typeface="Arial" panose="020B0604020202020204"/>
              <a:buChar char="•"/>
            </a:pPr>
            <a:r>
              <a:rPr sz="125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平动无损，旋转需大速</a:t>
            </a:r>
            <a:endParaRPr sz="125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00415" y="1645920"/>
            <a:ext cx="3474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舵轮底盘</a:t>
            </a:r>
            <a:endParaRPr sz="1500" b="1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00415" y="2121408"/>
            <a:ext cx="3474720" cy="448056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 marL="274320" indent="-274320">
              <a:lnSpc>
                <a:spcPct val="130000"/>
              </a:lnSpc>
              <a:spcAft>
                <a:spcPts val="1000"/>
              </a:spcAft>
              <a:buFont typeface="Arial" panose="020B0604020202020204"/>
              <a:buChar char="•"/>
            </a:pPr>
            <a:r>
              <a:rPr sz="125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单个轮组无自由平移方向，</a:t>
            </a:r>
            <a:r>
              <a:rPr sz="1250" b="0">
                <a:solidFill>
                  <a:srgbClr val="1A1A1A"/>
                </a:solidFill>
                <a:highlight>
                  <a:srgbClr val="FFF2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不易打滑</a:t>
            </a:r>
            <a:r>
              <a:rPr sz="125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，但易因急转向侧翻</a:t>
            </a:r>
            <a:endParaRPr sz="125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74320" indent="-274320">
              <a:lnSpc>
                <a:spcPct val="130000"/>
              </a:lnSpc>
              <a:spcAft>
                <a:spcPts val="1000"/>
              </a:spcAft>
              <a:buFont typeface="Arial" panose="020B0604020202020204"/>
              <a:buChar char="•"/>
            </a:pPr>
            <a:r>
              <a:rPr sz="125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各向移动与旋转均在力与速度上没有损失，但比赛中舵向电机会占用一部分底盘功率</a:t>
            </a:r>
            <a:endParaRPr sz="125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74320" indent="-274320">
              <a:lnSpc>
                <a:spcPct val="130000"/>
              </a:lnSpc>
              <a:spcAft>
                <a:spcPts val="1000"/>
              </a:spcAft>
              <a:buFont typeface="Arial" panose="020B0604020202020204"/>
              <a:buChar char="•"/>
            </a:pPr>
            <a:r>
              <a:rPr sz="125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底盘边框方圆均可，占用空间较大</a:t>
            </a:r>
            <a:endParaRPr sz="125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74320" indent="-274320">
              <a:lnSpc>
                <a:spcPct val="130000"/>
              </a:lnSpc>
              <a:spcAft>
                <a:spcPts val="1000"/>
              </a:spcAft>
              <a:buFont typeface="Arial" panose="020B0604020202020204"/>
              <a:buChar char="•"/>
            </a:pPr>
            <a:r>
              <a:rPr sz="125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由于存在舵向电机，同样水平设计的情况下整车一般重量高一点，占用空间大一点</a:t>
            </a:r>
            <a:endParaRPr sz="125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11480" y="274320"/>
            <a:ext cx="3429000" cy="128016"/>
          </a:xfrm>
          <a:prstGeom prst="rect">
            <a:avLst/>
          </a:prstGeom>
          <a:solidFill>
            <a:srgbClr val="15306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13632" y="274320"/>
            <a:ext cx="3611880" cy="128016"/>
          </a:xfrm>
          <a:prstGeom prst="rect">
            <a:avLst/>
          </a:prstGeom>
          <a:solidFill>
            <a:srgbClr val="388BC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918704" y="274320"/>
            <a:ext cx="3858768" cy="128016"/>
          </a:xfrm>
          <a:prstGeom prst="rect">
            <a:avLst/>
          </a:prstGeom>
          <a:solidFill>
            <a:srgbClr val="94A0A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11480" y="566928"/>
            <a:ext cx="11365992" cy="841248"/>
          </a:xfrm>
          <a:prstGeom prst="rect">
            <a:avLst/>
          </a:prstGeom>
          <a:solidFill>
            <a:srgbClr val="15306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566928"/>
            <a:ext cx="10972800" cy="841248"/>
          </a:xfrm>
          <a:prstGeom prst="rect">
            <a:avLst/>
          </a:prstGeom>
          <a:noFill/>
        </p:spPr>
        <p:txBody>
          <a:bodyPr wrap="square" lIns="0" tIns="0" bIns="0" anchor="ctr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 底盘要完成的工作</a:t>
            </a:r>
            <a:endParaRPr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8680" y="1828800"/>
            <a:ext cx="10698480" cy="438912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 marL="274320" indent="-274320">
              <a:lnSpc>
                <a:spcPct val="140000"/>
              </a:lnSpc>
              <a:spcAft>
                <a:spcPts val="2200"/>
              </a:spcAft>
              <a:buFont typeface="Arial" panose="020B0604020202020204"/>
              <a:buChar char="•"/>
            </a:pPr>
            <a:r>
              <a:rPr sz="20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运动学与动力学逆解算：根据遥控器或小电脑输入的控制信号，即底盘平动速度与角速度的目标值，解算到每个电机的速度or扭矩（或电流）目标值</a:t>
            </a:r>
            <a:endParaRPr sz="20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658495" indent="-274320">
              <a:lnSpc>
                <a:spcPct val="140000"/>
              </a:lnSpc>
              <a:spcAft>
                <a:spcPts val="2200"/>
              </a:spcAft>
              <a:buFont typeface="Arial" panose="020B0604020202020204"/>
              <a:buChar char="•"/>
            </a:pPr>
            <a:r>
              <a:rPr sz="20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是底盘运动的根本</a:t>
            </a:r>
            <a:endParaRPr sz="20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74320" indent="-274320">
              <a:lnSpc>
                <a:spcPct val="140000"/>
              </a:lnSpc>
              <a:spcAft>
                <a:spcPts val="2200"/>
              </a:spcAft>
              <a:buFont typeface="Arial" panose="020B0604020202020204"/>
              <a:buChar char="•"/>
            </a:pPr>
            <a:r>
              <a:rPr sz="20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位姿与运动学解算：根据底盘陀螺仪与每个电机的数据，确定当前底盘的朝向，进而确定在场地坐标系（Odom系）下的速度与角速度的值</a:t>
            </a:r>
            <a:endParaRPr sz="20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658495" indent="-274320">
              <a:lnSpc>
                <a:spcPct val="140000"/>
              </a:lnSpc>
              <a:spcAft>
                <a:spcPts val="2200"/>
              </a:spcAft>
              <a:buFont typeface="Arial" panose="020B0604020202020204"/>
              <a:buChar char="•"/>
            </a:pPr>
            <a:r>
              <a:rPr sz="20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底盘动力学闭环对电机的前馈、小陀螺、上坡功率分配时需要使用，后面也会发给小电脑用于自瞄的预判</a:t>
            </a:r>
            <a:endParaRPr sz="20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11480" y="274320"/>
            <a:ext cx="3429000" cy="128016"/>
          </a:xfrm>
          <a:prstGeom prst="rect">
            <a:avLst/>
          </a:prstGeom>
          <a:solidFill>
            <a:srgbClr val="15306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13632" y="274320"/>
            <a:ext cx="3611880" cy="128016"/>
          </a:xfrm>
          <a:prstGeom prst="rect">
            <a:avLst/>
          </a:prstGeom>
          <a:solidFill>
            <a:srgbClr val="388BC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918704" y="274320"/>
            <a:ext cx="3858768" cy="128016"/>
          </a:xfrm>
          <a:prstGeom prst="rect">
            <a:avLst/>
          </a:prstGeom>
          <a:solidFill>
            <a:srgbClr val="94A0A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11480" y="566928"/>
            <a:ext cx="11365992" cy="841248"/>
          </a:xfrm>
          <a:prstGeom prst="rect">
            <a:avLst/>
          </a:prstGeom>
          <a:solidFill>
            <a:srgbClr val="15306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566928"/>
            <a:ext cx="10972800" cy="841248"/>
          </a:xfrm>
          <a:prstGeom prst="rect">
            <a:avLst/>
          </a:prstGeom>
          <a:noFill/>
        </p:spPr>
        <p:txBody>
          <a:bodyPr wrap="square" lIns="0" tIns="0" bIns="0" anchor="ctr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 底盘要完成的工作</a:t>
            </a:r>
            <a:endParaRPr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8680" y="1627632"/>
            <a:ext cx="10744200" cy="512064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 marL="274320" indent="-274320">
              <a:lnSpc>
                <a:spcPct val="122000"/>
              </a:lnSpc>
              <a:spcAft>
                <a:spcPts val="600"/>
              </a:spcAft>
              <a:buFont typeface="Arial" panose="020B0604020202020204"/>
              <a:buChar char="•"/>
            </a:pPr>
            <a:r>
              <a:rPr sz="12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其它相关适配算法</a:t>
            </a:r>
            <a:endParaRPr sz="12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658495" indent="-274320">
              <a:lnSpc>
                <a:spcPct val="122000"/>
              </a:lnSpc>
              <a:spcAft>
                <a:spcPts val="600"/>
              </a:spcAft>
              <a:buFont typeface="Arial" panose="020B0604020202020204"/>
              <a:buChar char="•"/>
            </a:pPr>
            <a:r>
              <a:rPr sz="12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牵引力补偿：防止坡上打滑</a:t>
            </a:r>
            <a:endParaRPr sz="12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658495" indent="-274320">
              <a:lnSpc>
                <a:spcPct val="122000"/>
              </a:lnSpc>
              <a:spcAft>
                <a:spcPts val="600"/>
              </a:spcAft>
              <a:buFont typeface="Arial" panose="020B0604020202020204"/>
              <a:buChar char="•"/>
            </a:pPr>
            <a:r>
              <a:rPr sz="12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阻力补偿：轮组机械结构导致的阻力</a:t>
            </a:r>
            <a:endParaRPr sz="12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658495" indent="-274320">
              <a:lnSpc>
                <a:spcPct val="122000"/>
              </a:lnSpc>
              <a:spcAft>
                <a:spcPts val="600"/>
              </a:spcAft>
              <a:buFont typeface="Arial" panose="020B0604020202020204"/>
              <a:buChar char="•"/>
            </a:pPr>
            <a:r>
              <a:rPr sz="12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功率控制：比赛对底盘有功率限制</a:t>
            </a:r>
            <a:endParaRPr sz="12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658495" indent="-274320">
              <a:lnSpc>
                <a:spcPct val="122000"/>
              </a:lnSpc>
              <a:spcAft>
                <a:spcPts val="600"/>
              </a:spcAft>
              <a:buFont typeface="Arial" panose="020B0604020202020204"/>
              <a:buChar char="•"/>
            </a:pPr>
            <a:r>
              <a:rPr sz="12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速度规划：操作手只有WSAD，直接映射到最大速度上会导致急加速急刹车，对操作手手感不好，过于剧烈的转向也会导致翻车，因此需要一定的规划</a:t>
            </a:r>
            <a:endParaRPr sz="12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74320" indent="-274320">
              <a:lnSpc>
                <a:spcPct val="122000"/>
              </a:lnSpc>
              <a:spcAft>
                <a:spcPts val="600"/>
              </a:spcAft>
              <a:buFont typeface="Arial" panose="020B0604020202020204"/>
              <a:buChar char="•"/>
            </a:pPr>
            <a:r>
              <a:rPr sz="12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全向轮与麦轮底盘</a:t>
            </a:r>
            <a:endParaRPr sz="12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658495" indent="-274320">
              <a:lnSpc>
                <a:spcPct val="122000"/>
              </a:lnSpc>
              <a:spcAft>
                <a:spcPts val="600"/>
              </a:spcAft>
              <a:buFont typeface="Arial" panose="020B0604020202020204"/>
              <a:buChar char="•"/>
            </a:pPr>
            <a:r>
              <a:rPr sz="12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陀螺仪纠偏：该两种底盘存在滚子容易打滑，当整车重心不均情况下底盘可能会因打滑而漂移，速度方向呈现出朝向某个恒定方向的稳定偏移。陀螺仪纠偏算法可缓解该现象</a:t>
            </a:r>
            <a:endParaRPr sz="12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74320" indent="-274320">
              <a:lnSpc>
                <a:spcPct val="122000"/>
              </a:lnSpc>
              <a:spcAft>
                <a:spcPts val="600"/>
              </a:spcAft>
              <a:buFont typeface="Arial" panose="020B0604020202020204"/>
              <a:buChar char="•"/>
            </a:pPr>
            <a:r>
              <a:rPr sz="12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舵轮底盘</a:t>
            </a:r>
            <a:endParaRPr sz="12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658495" indent="-274320">
              <a:lnSpc>
                <a:spcPct val="122000"/>
              </a:lnSpc>
              <a:spcAft>
                <a:spcPts val="600"/>
              </a:spcAft>
              <a:buFont typeface="Arial" panose="020B0604020202020204"/>
              <a:buChar char="•"/>
            </a:pPr>
            <a:r>
              <a:rPr sz="12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舵向电机就近转位：舵向电机控制底盘轮组方向，轮向电机控制底盘轮组角速度。而对于底盘来说，我们更需要方向上的精准性，也更需要方向上的快速响应，因此舵向电机需要在角度改变时就近转位。举一个典型例子：你在前进，舵向电机位于0°，轮向电机5rad/s，想后退了，这时候让轮向电机直接变成-5rad/s是比舵向电机转180°更适宜的。此外，在车高速运动时，舵向电机快速改变方向，也易造成底盘的打滑与侧翻</a:t>
            </a:r>
            <a:endParaRPr sz="12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658495" indent="-274320">
              <a:lnSpc>
                <a:spcPct val="122000"/>
              </a:lnSpc>
              <a:spcAft>
                <a:spcPts val="600"/>
              </a:spcAft>
              <a:buFont typeface="Arial" panose="020B0604020202020204"/>
              <a:buChar char="•"/>
            </a:pPr>
            <a:r>
              <a:rPr sz="1200" b="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速度与扭矩投影：由于轮向电机的朝向受舵向电机当前角度的影响，在转向的中间过程中轮向电机可能也有输出。这时如果直接输出该速度或者扭矩，可能会导致底盘漂移。因此需要在舵向电机当前角度与目标角度之间的差值上进行投影。这样的话即使舵轮有一定偏角，这个投影也会减少不在目标方向上的速度或者扭矩的影响。极端地，当偏角差值为90°时，即轮组当前朝向与轮组目标朝向垂直，此时对应的轮向电机角速度、扭矩应为0</a:t>
            </a:r>
            <a:endParaRPr sz="1200" b="0">
              <a:solidFill>
                <a:srgbClr val="1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19632" y="91440"/>
            <a:ext cx="10730518" cy="868680"/>
          </a:xfrm>
          <a:prstGeom prst="rect">
            <a:avLst/>
          </a:prstGeom>
          <a:noFill/>
        </p:spPr>
        <p:txBody>
          <a:bodyPr wrap="none" lIns="18288" anchor="ctr">
            <a:spAutoFit/>
          </a:bodyPr>
          <a:lstStyle/>
          <a:p>
            <a:pPr marL="0" indent="0">
              <a:lnSpc>
                <a:spcPct val="100000"/>
              </a:lnSpc>
            </a:pPr>
            <a:r>
              <a:rPr sz="2400" b="1">
                <a:solidFill>
                  <a:srgbClr val="FFFFFF"/>
                </a:solidFill>
                <a:latin typeface="微软雅黑" panose="020B0503020204020204" charset="-122"/>
              </a:rPr>
              <a:t>1.2 相关概念辨析——运动学？动力学？</a:t>
            </a:r>
            <a:endParaRPr sz="24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9632" y="1325880"/>
            <a:ext cx="5570737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6617" y="1440180"/>
            <a:ext cx="5296766" cy="228600"/>
          </a:xfrm>
          <a:prstGeom prst="rect">
            <a:avLst/>
          </a:prstGeom>
          <a:noFill/>
        </p:spPr>
        <p:txBody>
          <a:bodyPr wrap="square" lIns="18288" tIns="9144" rIns="18288" bIns="9144">
            <a:noAutofit/>
          </a:bodyPr>
          <a:lstStyle/>
          <a:p>
            <a:pPr marL="274320" indent="-219710">
              <a:lnSpc>
                <a:spcPct val="122000"/>
              </a:lnSpc>
              <a:spcBef>
                <a:spcPts val="6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400" b="0">
                <a:solidFill>
                  <a:srgbClr val="000000"/>
                </a:solidFill>
                <a:latin typeface="微软雅黑" panose="020B0503020204020204" charset="-122"/>
              </a:rPr>
              <a:t>运动学：更多关注机器人的运动状态，以及机器人的位姿信息</a:t>
            </a:r>
            <a:endParaRPr sz="14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22000"/>
              </a:lnSpc>
              <a:spcBef>
                <a:spcPts val="6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400" b="0">
                <a:solidFill>
                  <a:srgbClr val="000000"/>
                </a:solidFill>
                <a:latin typeface="微软雅黑" panose="020B0503020204020204" charset="-122"/>
              </a:rPr>
              <a:t>倾向于研究加速度、角加速度、速度、角速度、位置、姿态，即速度导致位置的改变</a:t>
            </a:r>
            <a:endParaRPr sz="14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301325" y="1325880"/>
            <a:ext cx="5570737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38310" y="1440180"/>
            <a:ext cx="5296766" cy="228600"/>
          </a:xfrm>
          <a:prstGeom prst="rect">
            <a:avLst/>
          </a:prstGeom>
          <a:noFill/>
        </p:spPr>
        <p:txBody>
          <a:bodyPr wrap="square" lIns="18288" tIns="9144" rIns="18288" bIns="9144">
            <a:noAutofit/>
          </a:bodyPr>
          <a:lstStyle/>
          <a:p>
            <a:pPr marL="274320" indent="-219710">
              <a:lnSpc>
                <a:spcPct val="122000"/>
              </a:lnSpc>
              <a:spcBef>
                <a:spcPts val="6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400" b="0">
                <a:solidFill>
                  <a:srgbClr val="000000"/>
                </a:solidFill>
                <a:latin typeface="微软雅黑" panose="020B0503020204020204" charset="-122"/>
              </a:rPr>
              <a:t>动力学：更多关注机器人的受力情况与运动状态的关系</a:t>
            </a:r>
            <a:endParaRPr sz="14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22000"/>
              </a:lnSpc>
              <a:spcBef>
                <a:spcPts val="6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400" b="0">
                <a:solidFill>
                  <a:srgbClr val="000000"/>
                </a:solidFill>
                <a:latin typeface="微软雅黑" panose="020B0503020204020204" charset="-122"/>
              </a:rPr>
              <a:t>倾向于研究受到的力，以及引发旋转的力矩，还有因此对应的加速度、角加速度等，即受力导致运动状态的改变</a:t>
            </a:r>
            <a:endParaRPr sz="14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91440"/>
            <a:ext cx="10735056" cy="8686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2600" b="1" i="0">
                <a:solidFill>
                  <a:srgbClr val="FFFFFF"/>
                </a:solidFill>
                <a:latin typeface="微软雅黑" panose="020B0503020204020204" charset="-122"/>
              </a:rPr>
              <a:t>2.2 底盘控制框架——扭矩前馈</a:t>
            </a:r>
            <a:endParaRPr sz="2600" b="1" i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0040" y="1188720"/>
            <a:ext cx="1691640" cy="347472"/>
          </a:xfrm>
          <a:prstGeom prst="rect">
            <a:avLst/>
          </a:prstGeom>
          <a:solidFill>
            <a:srgbClr val="FFF2CC"/>
          </a:solidFill>
          <a:ln w="11430">
            <a:solidFill>
              <a:srgbClr val="D6B656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底盘目标平动速度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(vx, vy)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0040" y="1591056"/>
            <a:ext cx="1691640" cy="347472"/>
          </a:xfrm>
          <a:prstGeom prst="rect">
            <a:avLst/>
          </a:prstGeom>
          <a:solidFill>
            <a:srgbClr val="FFF2CC"/>
          </a:solidFill>
          <a:ln w="11430">
            <a:solidFill>
              <a:srgbClr val="D6B656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底盘目标旋转速度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(ω)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40280" y="1225296"/>
            <a:ext cx="1691640" cy="658368"/>
          </a:xfrm>
          <a:prstGeom prst="rect">
            <a:avLst/>
          </a:prstGeom>
          <a:solidFill>
            <a:srgbClr val="F8CECC"/>
          </a:solidFill>
          <a:ln w="11430">
            <a:solidFill>
              <a:srgbClr val="B85450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1100" b="1">
                <a:solidFill>
                  <a:srgbClr val="000000"/>
                </a:solidFill>
                <a:latin typeface="微软雅黑" panose="020B0503020204020204" charset="-122"/>
              </a:rPr>
              <a:t>运动学逆解算</a:t>
            </a:r>
            <a:endParaRPr sz="1100" b="1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069080" y="1188720"/>
            <a:ext cx="1691640" cy="347472"/>
          </a:xfrm>
          <a:prstGeom prst="rect">
            <a:avLst/>
          </a:prstGeom>
          <a:solidFill>
            <a:srgbClr val="E1D5E7"/>
          </a:solidFill>
          <a:ln w="11430">
            <a:solidFill>
              <a:srgbClr val="9673A6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舵向电机目标角度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69080" y="1591056"/>
            <a:ext cx="1691640" cy="347472"/>
          </a:xfrm>
          <a:prstGeom prst="rect">
            <a:avLst/>
          </a:prstGeom>
          <a:solidFill>
            <a:srgbClr val="E1D5E7"/>
          </a:solidFill>
          <a:ln w="11430">
            <a:solidFill>
              <a:srgbClr val="9673A6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舵向电机目标角速度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55080" y="1188720"/>
            <a:ext cx="1691640" cy="347472"/>
          </a:xfrm>
          <a:prstGeom prst="rect">
            <a:avLst/>
          </a:prstGeom>
          <a:solidFill>
            <a:srgbClr val="D5E8D4"/>
          </a:solidFill>
          <a:ln w="11430">
            <a:solidFill>
              <a:srgbClr val="82B366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舵向电机当前角度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355080" y="1591056"/>
            <a:ext cx="1691640" cy="347472"/>
          </a:xfrm>
          <a:prstGeom prst="rect">
            <a:avLst/>
          </a:prstGeom>
          <a:solidFill>
            <a:srgbClr val="D5E8D4"/>
          </a:solidFill>
          <a:ln w="11430">
            <a:solidFill>
              <a:srgbClr val="82B366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舵向电机当前角速度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183879" y="1225296"/>
            <a:ext cx="1691640" cy="658368"/>
          </a:xfrm>
          <a:prstGeom prst="rect">
            <a:avLst/>
          </a:prstGeom>
          <a:solidFill>
            <a:srgbClr val="F8CECC"/>
          </a:solidFill>
          <a:ln w="11430">
            <a:solidFill>
              <a:srgbClr val="B85450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1100" b="1">
                <a:solidFill>
                  <a:srgbClr val="000000"/>
                </a:solidFill>
                <a:latin typeface="微软雅黑" panose="020B0503020204020204" charset="-122"/>
              </a:rPr>
              <a:t>运动学正解算</a:t>
            </a:r>
            <a:endParaRPr sz="1100" b="1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921240" y="1188720"/>
            <a:ext cx="1691640" cy="347472"/>
          </a:xfrm>
          <a:prstGeom prst="rect">
            <a:avLst/>
          </a:prstGeom>
          <a:solidFill>
            <a:srgbClr val="FFFFFF"/>
          </a:solidFill>
          <a:ln w="11430">
            <a:solidFill>
              <a:srgbClr val="808080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底盘当前平动速度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921240" y="1591056"/>
            <a:ext cx="1691640" cy="347472"/>
          </a:xfrm>
          <a:prstGeom prst="rect">
            <a:avLst/>
          </a:prstGeom>
          <a:solidFill>
            <a:srgbClr val="FFFFFF"/>
          </a:solidFill>
          <a:ln w="11430">
            <a:solidFill>
              <a:srgbClr val="808080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底盘当前旋转速度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cxnSp>
        <p:nvCxnSpPr>
          <p:cNvPr id="14" name="Connector 13"/>
          <p:cNvCxnSpPr/>
          <p:nvPr/>
        </p:nvCxnSpPr>
        <p:spPr>
          <a:xfrm>
            <a:off x="2011680" y="1362456"/>
            <a:ext cx="164592" cy="0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2011680" y="1764792"/>
            <a:ext cx="164592" cy="0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2176272" y="1362456"/>
            <a:ext cx="0" cy="402336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2176272" y="1563624"/>
            <a:ext cx="64008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3931920" y="1563624"/>
            <a:ext cx="73152" cy="0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4005072" y="1362456"/>
            <a:ext cx="0" cy="402336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4005072" y="1362456"/>
            <a:ext cx="64008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4005072" y="1764792"/>
            <a:ext cx="64008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5760720" y="1362456"/>
            <a:ext cx="594360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5760720" y="1764792"/>
            <a:ext cx="594360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532120" y="1975104"/>
            <a:ext cx="1051560" cy="146304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750" b="0" i="0">
                <a:solidFill>
                  <a:srgbClr val="595959"/>
                </a:solidFill>
                <a:latin typeface="微软雅黑" panose="020B0503020204020204" charset="-122"/>
              </a:rPr>
              <a:t>舵向电机 + 编码器</a:t>
            </a:r>
            <a:endParaRPr sz="750" b="0" i="0">
              <a:solidFill>
                <a:srgbClr val="595959"/>
              </a:solidFill>
              <a:latin typeface="微软雅黑" panose="020B0503020204020204" charset="-122"/>
            </a:endParaRPr>
          </a:p>
        </p:txBody>
      </p:sp>
      <p:cxnSp>
        <p:nvCxnSpPr>
          <p:cNvPr id="25" name="Connector 24"/>
          <p:cNvCxnSpPr/>
          <p:nvPr/>
        </p:nvCxnSpPr>
        <p:spPr>
          <a:xfrm>
            <a:off x="8046720" y="1362456"/>
            <a:ext cx="73152" cy="0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8046720" y="1764792"/>
            <a:ext cx="73152" cy="0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8119872" y="1362456"/>
            <a:ext cx="0" cy="402336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8119872" y="1563624"/>
            <a:ext cx="64007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9875520" y="1563624"/>
            <a:ext cx="73152" cy="0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9948672" y="1362456"/>
            <a:ext cx="0" cy="402336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9948672" y="1362456"/>
            <a:ext cx="64008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9948672" y="1764792"/>
            <a:ext cx="64008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320040" y="2788920"/>
            <a:ext cx="1691640" cy="347472"/>
          </a:xfrm>
          <a:prstGeom prst="rect">
            <a:avLst/>
          </a:prstGeom>
          <a:solidFill>
            <a:srgbClr val="FFF2CC"/>
          </a:solidFill>
          <a:ln w="11430">
            <a:solidFill>
              <a:srgbClr val="D6B656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底盘目标平动速度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20040" y="3191256"/>
            <a:ext cx="1691640" cy="347472"/>
          </a:xfrm>
          <a:prstGeom prst="rect">
            <a:avLst/>
          </a:prstGeom>
          <a:solidFill>
            <a:srgbClr val="FFFFFF"/>
          </a:solidFill>
          <a:ln w="11430">
            <a:solidFill>
              <a:srgbClr val="808080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底盘当前平动速度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240280" y="2852928"/>
            <a:ext cx="1691640" cy="603504"/>
          </a:xfrm>
          <a:prstGeom prst="rect">
            <a:avLst/>
          </a:prstGeom>
          <a:solidFill>
            <a:srgbClr val="F8CECC"/>
          </a:solidFill>
          <a:ln w="11430">
            <a:solidFill>
              <a:srgbClr val="B85450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1000" b="1">
                <a:solidFill>
                  <a:srgbClr val="000000"/>
                </a:solidFill>
                <a:latin typeface="微软雅黑" panose="020B0503020204020204" charset="-122"/>
              </a:rPr>
              <a:t>平动速度环 PID</a:t>
            </a:r>
            <a:endParaRPr sz="1000" b="1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069080" y="2944368"/>
            <a:ext cx="1691640" cy="420624"/>
          </a:xfrm>
          <a:prstGeom prst="rect">
            <a:avLst/>
          </a:prstGeom>
          <a:solidFill>
            <a:srgbClr val="FFFFFF"/>
          </a:solidFill>
          <a:ln w="11430">
            <a:solidFill>
              <a:srgbClr val="808080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底盘目标牵引力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20040" y="3611880"/>
            <a:ext cx="1691640" cy="347472"/>
          </a:xfrm>
          <a:prstGeom prst="rect">
            <a:avLst/>
          </a:prstGeom>
          <a:solidFill>
            <a:srgbClr val="FFF2CC"/>
          </a:solidFill>
          <a:ln w="11430">
            <a:solidFill>
              <a:srgbClr val="D6B656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底盘目标旋转速度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20040" y="4014215"/>
            <a:ext cx="1691640" cy="347472"/>
          </a:xfrm>
          <a:prstGeom prst="rect">
            <a:avLst/>
          </a:prstGeom>
          <a:solidFill>
            <a:srgbClr val="FFFFFF"/>
          </a:solidFill>
          <a:ln w="11430">
            <a:solidFill>
              <a:srgbClr val="808080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底盘当前旋转速度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240280" y="3675887"/>
            <a:ext cx="1691640" cy="603504"/>
          </a:xfrm>
          <a:prstGeom prst="rect">
            <a:avLst/>
          </a:prstGeom>
          <a:solidFill>
            <a:srgbClr val="F8CECC"/>
          </a:solidFill>
          <a:ln w="11430">
            <a:solidFill>
              <a:srgbClr val="B85450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1000" b="1">
                <a:solidFill>
                  <a:srgbClr val="000000"/>
                </a:solidFill>
                <a:latin typeface="微软雅黑" panose="020B0503020204020204" charset="-122"/>
              </a:rPr>
              <a:t>角速度环 PID</a:t>
            </a:r>
            <a:endParaRPr sz="1000" b="1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069080" y="3767328"/>
            <a:ext cx="1691640" cy="420624"/>
          </a:xfrm>
          <a:prstGeom prst="rect">
            <a:avLst/>
          </a:prstGeom>
          <a:solidFill>
            <a:srgbClr val="FFFFFF"/>
          </a:solidFill>
          <a:ln w="11430">
            <a:solidFill>
              <a:srgbClr val="808080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底盘目标转矩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cxnSp>
        <p:nvCxnSpPr>
          <p:cNvPr id="41" name="Connector 40"/>
          <p:cNvCxnSpPr/>
          <p:nvPr/>
        </p:nvCxnSpPr>
        <p:spPr>
          <a:xfrm>
            <a:off x="2011680" y="2962656"/>
            <a:ext cx="164592" cy="0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2011680" y="3364992"/>
            <a:ext cx="164592" cy="0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2176272" y="2962656"/>
            <a:ext cx="0" cy="402336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2176272" y="3163824"/>
            <a:ext cx="64008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3931920" y="3163824"/>
            <a:ext cx="137160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2011680" y="3785615"/>
            <a:ext cx="164592" cy="0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2011680" y="4187952"/>
            <a:ext cx="164592" cy="0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2176272" y="3785615"/>
            <a:ext cx="0" cy="402337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2176272" y="3986784"/>
            <a:ext cx="64008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3931920" y="3986784"/>
            <a:ext cx="137160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11612880" y="1362456"/>
            <a:ext cx="228600" cy="0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11612880" y="1764792"/>
            <a:ext cx="228600" cy="0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>
            <a:off x="11841480" y="1362456"/>
            <a:ext cx="0" cy="969264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 flipH="1">
            <a:off x="201168" y="2331720"/>
            <a:ext cx="11640312" cy="0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54"/>
          <p:cNvCxnSpPr/>
          <p:nvPr/>
        </p:nvCxnSpPr>
        <p:spPr>
          <a:xfrm>
            <a:off x="201168" y="2331720"/>
            <a:ext cx="0" cy="1856232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>
            <a:off x="201168" y="3364992"/>
            <a:ext cx="118872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56"/>
          <p:cNvCxnSpPr/>
          <p:nvPr/>
        </p:nvCxnSpPr>
        <p:spPr>
          <a:xfrm>
            <a:off x="201168" y="4187952"/>
            <a:ext cx="118872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3931920" y="2157984"/>
            <a:ext cx="2926080" cy="146304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750" b="0" i="0">
                <a:solidFill>
                  <a:srgbClr val="595959"/>
                </a:solidFill>
                <a:latin typeface="微软雅黑" panose="020B0503020204020204" charset="-122"/>
              </a:rPr>
              <a:t>当前值反馈（正解算结果送回速度环）</a:t>
            </a:r>
            <a:endParaRPr sz="750" b="0" i="0">
              <a:solidFill>
                <a:srgbClr val="595959"/>
              </a:solidFill>
              <a:latin typeface="微软雅黑" panose="020B0503020204020204" charset="-122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2057400" y="4846320"/>
            <a:ext cx="1783080" cy="384048"/>
          </a:xfrm>
          <a:prstGeom prst="rect">
            <a:avLst/>
          </a:prstGeom>
          <a:solidFill>
            <a:srgbClr val="D5E8D4"/>
          </a:solidFill>
          <a:ln w="11430">
            <a:solidFill>
              <a:srgbClr val="82B366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轮向电机当前角度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069080" y="4663440"/>
            <a:ext cx="1920240" cy="777240"/>
          </a:xfrm>
          <a:prstGeom prst="rect">
            <a:avLst/>
          </a:prstGeom>
          <a:solidFill>
            <a:srgbClr val="F8CECC"/>
          </a:solidFill>
          <a:ln w="11430">
            <a:solidFill>
              <a:srgbClr val="B85450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1100" b="1">
                <a:solidFill>
                  <a:srgbClr val="000000"/>
                </a:solidFill>
                <a:latin typeface="微软雅黑" panose="020B0503020204020204" charset="-122"/>
              </a:rPr>
              <a:t>动力学逆解算</a:t>
            </a:r>
            <a:endParaRPr sz="1100" b="1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6217920" y="4800600"/>
            <a:ext cx="1645920" cy="420624"/>
          </a:xfrm>
          <a:prstGeom prst="rect">
            <a:avLst/>
          </a:prstGeom>
          <a:solidFill>
            <a:srgbClr val="FFFFFF"/>
          </a:solidFill>
          <a:ln w="11430">
            <a:solidFill>
              <a:srgbClr val="808080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轮向电机扭矩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8092440" y="4828032"/>
            <a:ext cx="347472" cy="347472"/>
          </a:xfrm>
          <a:prstGeom prst="ellipse">
            <a:avLst/>
          </a:prstGeom>
          <a:solidFill>
            <a:srgbClr val="FFFFFF"/>
          </a:solidFill>
          <a:ln w="11430">
            <a:solidFill>
              <a:srgbClr val="404040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  <a:r>
              <a:rPr sz="1400" b="1">
                <a:latin typeface="微软雅黑" panose="020B0503020204020204" charset="-122"/>
              </a:rPr>
              <a:t>+</a:t>
            </a:r>
            <a:endParaRPr sz="1400" b="1">
              <a:latin typeface="微软雅黑" panose="020B0503020204020204" charset="-122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686800" y="4736592"/>
            <a:ext cx="1691640" cy="512064"/>
          </a:xfrm>
          <a:prstGeom prst="rect">
            <a:avLst/>
          </a:prstGeom>
          <a:solidFill>
            <a:srgbClr val="E1D5E7"/>
          </a:solidFill>
          <a:ln w="11430">
            <a:solidFill>
              <a:srgbClr val="9673A6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轮向电机扭矩前馈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0497312" y="4773168"/>
            <a:ext cx="1371600" cy="438912"/>
          </a:xfrm>
          <a:prstGeom prst="rect">
            <a:avLst/>
          </a:prstGeom>
          <a:solidFill>
            <a:srgbClr val="F2F2F2"/>
          </a:solidFill>
          <a:ln w="11430">
            <a:solidFill>
              <a:srgbClr val="808080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850" b="0">
                <a:solidFill>
                  <a:srgbClr val="000000"/>
                </a:solidFill>
                <a:latin typeface="微软雅黑" panose="020B0503020204020204" charset="-122"/>
              </a:rPr>
              <a:t>轮向电机</a:t>
            </a:r>
            <a:endParaRPr sz="85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0" indent="0" algn="ctr">
              <a:lnSpc>
                <a:spcPct val="95000"/>
              </a:lnSpc>
            </a:pPr>
            <a:r>
              <a:rPr sz="850" b="0">
                <a:solidFill>
                  <a:srgbClr val="000000"/>
                </a:solidFill>
                <a:latin typeface="微软雅黑" panose="020B0503020204020204" charset="-122"/>
              </a:rPr>
              <a:t>（电流环）</a:t>
            </a:r>
            <a:endParaRPr sz="85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cxnSp>
        <p:nvCxnSpPr>
          <p:cNvPr id="65" name="Connector 64"/>
          <p:cNvCxnSpPr/>
          <p:nvPr/>
        </p:nvCxnSpPr>
        <p:spPr>
          <a:xfrm>
            <a:off x="5760720" y="3154680"/>
            <a:ext cx="137160" cy="0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5"/>
          <p:cNvCxnSpPr/>
          <p:nvPr/>
        </p:nvCxnSpPr>
        <p:spPr>
          <a:xfrm>
            <a:off x="5897880" y="3154680"/>
            <a:ext cx="0" cy="1399032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6"/>
          <p:cNvCxnSpPr/>
          <p:nvPr/>
        </p:nvCxnSpPr>
        <p:spPr>
          <a:xfrm>
            <a:off x="5897880" y="4553712"/>
            <a:ext cx="0" cy="109728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>
            <a:off x="4937760" y="4187952"/>
            <a:ext cx="0" cy="475488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>
            <a:off x="3840480" y="5038344"/>
            <a:ext cx="228600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69"/>
          <p:cNvCxnSpPr/>
          <p:nvPr/>
        </p:nvCxnSpPr>
        <p:spPr>
          <a:xfrm>
            <a:off x="5989320" y="5001768"/>
            <a:ext cx="228600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70"/>
          <p:cNvCxnSpPr/>
          <p:nvPr/>
        </p:nvCxnSpPr>
        <p:spPr>
          <a:xfrm>
            <a:off x="7863840" y="5001768"/>
            <a:ext cx="228600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71"/>
          <p:cNvCxnSpPr/>
          <p:nvPr/>
        </p:nvCxnSpPr>
        <p:spPr>
          <a:xfrm>
            <a:off x="8439912" y="5001768"/>
            <a:ext cx="246888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>
            <a:off x="10378440" y="5001768"/>
            <a:ext cx="100584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7635240" y="4443984"/>
            <a:ext cx="1280160" cy="164592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800" b="0" i="0">
                <a:solidFill>
                  <a:srgbClr val="153061"/>
                </a:solidFill>
                <a:latin typeface="微软雅黑" panose="020B0503020204020204" charset="-122"/>
              </a:rPr>
              <a:t>上坡扭矩前馈</a:t>
            </a:r>
            <a:endParaRPr sz="800" b="0" i="0">
              <a:solidFill>
                <a:srgbClr val="153061"/>
              </a:solidFill>
              <a:latin typeface="微软雅黑" panose="020B0503020204020204" charset="-122"/>
            </a:endParaRPr>
          </a:p>
        </p:txBody>
      </p:sp>
      <p:cxnSp>
        <p:nvCxnSpPr>
          <p:cNvPr id="75" name="Connector 74"/>
          <p:cNvCxnSpPr/>
          <p:nvPr/>
        </p:nvCxnSpPr>
        <p:spPr>
          <a:xfrm>
            <a:off x="8266175" y="4608576"/>
            <a:ext cx="0" cy="201168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7635240" y="5303520"/>
            <a:ext cx="1280160" cy="164592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800" b="0" i="0">
                <a:solidFill>
                  <a:srgbClr val="153061"/>
                </a:solidFill>
                <a:latin typeface="微软雅黑" panose="020B0503020204020204" charset="-122"/>
              </a:rPr>
              <a:t>阻力扭矩前馈</a:t>
            </a:r>
            <a:endParaRPr sz="800" b="0" i="0">
              <a:solidFill>
                <a:srgbClr val="153061"/>
              </a:solidFill>
              <a:latin typeface="微软雅黑" panose="020B0503020204020204" charset="-122"/>
            </a:endParaRPr>
          </a:p>
        </p:txBody>
      </p:sp>
      <p:cxnSp>
        <p:nvCxnSpPr>
          <p:cNvPr id="77" name="Connector 76"/>
          <p:cNvCxnSpPr/>
          <p:nvPr/>
        </p:nvCxnSpPr>
        <p:spPr>
          <a:xfrm flipV="1">
            <a:off x="8266175" y="5193792"/>
            <a:ext cx="0" cy="9144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320040" y="4498848"/>
            <a:ext cx="1463040" cy="182880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900" b="1" i="0">
                <a:solidFill>
                  <a:srgbClr val="153061"/>
                </a:solidFill>
                <a:latin typeface="微软雅黑" panose="020B0503020204020204" charset="-122"/>
              </a:rPr>
              <a:t>图例</a:t>
            </a:r>
            <a:endParaRPr sz="900" b="1" i="0">
              <a:solidFill>
                <a:srgbClr val="153061"/>
              </a:solidFill>
              <a:latin typeface="微软雅黑" panose="020B0503020204020204" charset="-122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347472" y="4718304"/>
            <a:ext cx="146304" cy="146304"/>
          </a:xfrm>
          <a:prstGeom prst="rect">
            <a:avLst/>
          </a:prstGeom>
          <a:solidFill>
            <a:srgbClr val="FFF2CC"/>
          </a:solidFill>
          <a:ln w="7620">
            <a:solidFill>
              <a:srgbClr val="D6B656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548640" y="4690872"/>
            <a:ext cx="1481328" cy="219456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800" b="0" i="0">
                <a:solidFill>
                  <a:srgbClr val="000000"/>
                </a:solidFill>
                <a:latin typeface="微软雅黑" panose="020B0503020204020204" charset="-122"/>
              </a:rPr>
              <a:t>黄色：从上层模块获取的信息</a:t>
            </a:r>
            <a:endParaRPr sz="800" b="0" i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347472" y="4992624"/>
            <a:ext cx="146304" cy="146304"/>
          </a:xfrm>
          <a:prstGeom prst="rect">
            <a:avLst/>
          </a:prstGeom>
          <a:solidFill>
            <a:srgbClr val="D5E8D4"/>
          </a:solidFill>
          <a:ln w="7620">
            <a:solidFill>
              <a:srgbClr val="82B366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548640" y="4965192"/>
            <a:ext cx="1481328" cy="219456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800" b="0" i="0">
                <a:solidFill>
                  <a:srgbClr val="000000"/>
                </a:solidFill>
                <a:latin typeface="微软雅黑" panose="020B0503020204020204" charset="-122"/>
              </a:rPr>
              <a:t>绿色：从下层模块获取的信息</a:t>
            </a:r>
            <a:endParaRPr sz="800" b="0" i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347472" y="5266944"/>
            <a:ext cx="146304" cy="146304"/>
          </a:xfrm>
          <a:prstGeom prst="rect">
            <a:avLst/>
          </a:prstGeom>
          <a:solidFill>
            <a:srgbClr val="E1D5E7"/>
          </a:solidFill>
          <a:ln w="7620">
            <a:solidFill>
              <a:srgbClr val="9673A6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548640" y="5239512"/>
            <a:ext cx="1481328" cy="219456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800" b="0" i="0">
                <a:solidFill>
                  <a:srgbClr val="000000"/>
                </a:solidFill>
                <a:latin typeface="微软雅黑" panose="020B0503020204020204" charset="-122"/>
              </a:rPr>
              <a:t>紫色：输给下层模块的信息</a:t>
            </a:r>
            <a:endParaRPr sz="800" b="0" i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347472" y="5541264"/>
            <a:ext cx="146304" cy="146304"/>
          </a:xfrm>
          <a:prstGeom prst="rect">
            <a:avLst/>
          </a:prstGeom>
          <a:solidFill>
            <a:srgbClr val="FFFFFF"/>
          </a:solidFill>
          <a:ln w="7620">
            <a:solidFill>
              <a:srgbClr val="808080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548640" y="5513832"/>
            <a:ext cx="1481328" cy="219456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800" b="0" i="0">
                <a:solidFill>
                  <a:srgbClr val="000000"/>
                </a:solidFill>
                <a:latin typeface="微软雅黑" panose="020B0503020204020204" charset="-122"/>
              </a:rPr>
              <a:t>白色：计算的中间变量</a:t>
            </a:r>
            <a:endParaRPr sz="800" b="0" i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347472" y="5815584"/>
            <a:ext cx="146304" cy="146304"/>
          </a:xfrm>
          <a:prstGeom prst="rect">
            <a:avLst/>
          </a:prstGeom>
          <a:solidFill>
            <a:srgbClr val="F8CECC"/>
          </a:solidFill>
          <a:ln w="7620">
            <a:solidFill>
              <a:srgbClr val="B85450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88" name="TextBox 87"/>
          <p:cNvSpPr txBox="1"/>
          <p:nvPr/>
        </p:nvSpPr>
        <p:spPr>
          <a:xfrm>
            <a:off x="548640" y="5788152"/>
            <a:ext cx="1481328" cy="219456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800" b="0" i="0">
                <a:solidFill>
                  <a:srgbClr val="000000"/>
                </a:solidFill>
                <a:latin typeface="微软雅黑" panose="020B0503020204020204" charset="-122"/>
              </a:rPr>
              <a:t>红色：控制系统或关键算法模块</a:t>
            </a:r>
            <a:endParaRPr sz="800" b="0" i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20040" y="6126480"/>
            <a:ext cx="5120640" cy="365760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800" b="0" i="0">
                <a:solidFill>
                  <a:srgbClr val="595959"/>
                </a:solidFill>
                <a:latin typeface="微软雅黑" panose="020B0503020204020204" charset="-122"/>
              </a:rPr>
              <a:t>说明：目标速度在第二行再次出现，是同一个信号的两个使用点——既送进逆解算，也送进速度环。</a:t>
            </a:r>
            <a:endParaRPr sz="800" b="0" i="0">
              <a:solidFill>
                <a:srgbClr val="595959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19632" y="91440"/>
            <a:ext cx="10730518" cy="868680"/>
          </a:xfrm>
          <a:prstGeom prst="rect">
            <a:avLst/>
          </a:prstGeom>
          <a:noFill/>
        </p:spPr>
        <p:txBody>
          <a:bodyPr wrap="none" lIns="18288" anchor="ctr">
            <a:spAutoFit/>
          </a:bodyPr>
          <a:lstStyle/>
          <a:p>
            <a:pPr marL="0" indent="0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微软雅黑" panose="020B0503020204020204" charset="-122"/>
              </a:rPr>
              <a:t>2.1 底盘控制框架——基本思路</a:t>
            </a:r>
            <a:endParaRPr sz="26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9632" y="1234440"/>
            <a:ext cx="11552430" cy="5486400"/>
          </a:xfrm>
          <a:prstGeom prst="rect">
            <a:avLst/>
          </a:prstGeom>
          <a:noFill/>
        </p:spPr>
        <p:txBody>
          <a:bodyPr wrap="square" lIns="18288" tIns="9144" rIns="18288" bIns="9144">
            <a:noAutofit/>
          </a:bodyPr>
          <a:lstStyle/>
          <a:p>
            <a:pPr marL="274320" indent="-219710">
              <a:lnSpc>
                <a:spcPct val="122000"/>
              </a:lnSpc>
              <a:spcBef>
                <a:spcPts val="6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500" b="0">
                <a:solidFill>
                  <a:srgbClr val="000000"/>
                </a:solidFill>
                <a:latin typeface="微软雅黑" panose="020B0503020204020204" charset="-122"/>
              </a:rPr>
              <a:t>一方面，从底盘轮向电机的PI控制器的error值分析</a:t>
            </a:r>
            <a:endParaRPr sz="15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658495" indent="-219710">
              <a:lnSpc>
                <a:spcPct val="122000"/>
              </a:lnSpc>
              <a:spcBef>
                <a:spcPts val="3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500" b="0">
                <a:solidFill>
                  <a:srgbClr val="000000"/>
                </a:solidFill>
                <a:latin typeface="微软雅黑" panose="020B0503020204020204" charset="-122"/>
              </a:rPr>
              <a:t>底盘轮向电机进行速度PI闭环，当某轮组被其他轮组牵引着运行，或者牵引其他轮组运行时，该轮组的轮向电机当前实际转速与目标转速可保持一致。此时，由于error近乎为0，控制系统输出不会改变，会维持当前输出</a:t>
            </a:r>
            <a:endParaRPr sz="15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658495" indent="-219710">
              <a:lnSpc>
                <a:spcPct val="122000"/>
              </a:lnSpc>
              <a:spcBef>
                <a:spcPts val="3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500" b="0">
                <a:solidFill>
                  <a:srgbClr val="000000"/>
                </a:solidFill>
                <a:latin typeface="微软雅黑" panose="020B0503020204020204" charset="-122"/>
              </a:rPr>
              <a:t>实际上，对于牵引或被牵引的轮向电机，纯靠该输出的扭矩（电流），要么无法驱动该轮组达到目标速度，或早已满足驱动该轮组达到目标速度所需电流</a:t>
            </a:r>
            <a:endParaRPr sz="15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658495" indent="-219710">
              <a:lnSpc>
                <a:spcPct val="122000"/>
              </a:lnSpc>
              <a:spcBef>
                <a:spcPts val="3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500" b="0">
                <a:solidFill>
                  <a:srgbClr val="000000"/>
                </a:solidFill>
                <a:latin typeface="微软雅黑" panose="020B0503020204020204" charset="-122"/>
              </a:rPr>
              <a:t>极端一点，四个轮向电机，有三个输出都是0W，只有一个输出远高于驱动自身所需的功率，这种情况下，底盘照样能绕着轴旋转，达到想要的运动状态</a:t>
            </a:r>
            <a:endParaRPr sz="15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22000"/>
              </a:lnSpc>
              <a:spcBef>
                <a:spcPts val="6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500" b="0">
                <a:solidFill>
                  <a:srgbClr val="000000"/>
                </a:solidFill>
                <a:latin typeface="微软雅黑" panose="020B0503020204020204" charset="-122"/>
              </a:rPr>
              <a:t>补充实验测量，发现底盘到达目标运动状态的前提下，功率分配不均所消耗的总功率大于功率分配均匀所消耗的总功率。当然，也可以通过数学推导出来这种情况（后续会在本章功率控制课时讲述）</a:t>
            </a:r>
            <a:endParaRPr sz="15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19632" y="91440"/>
            <a:ext cx="10730518" cy="868680"/>
          </a:xfrm>
          <a:prstGeom prst="rect">
            <a:avLst/>
          </a:prstGeom>
          <a:noFill/>
        </p:spPr>
        <p:txBody>
          <a:bodyPr wrap="none" lIns="18288" anchor="ctr">
            <a:spAutoFit/>
          </a:bodyPr>
          <a:lstStyle/>
          <a:p>
            <a:pPr marL="0" indent="0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微软雅黑" panose="020B0503020204020204" charset="-122"/>
              </a:rPr>
              <a:t>2.1 底盘控制框架——基本思路</a:t>
            </a:r>
            <a:endParaRPr sz="26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9632" y="1234440"/>
            <a:ext cx="11552430" cy="5486400"/>
          </a:xfrm>
          <a:prstGeom prst="rect">
            <a:avLst/>
          </a:prstGeom>
          <a:noFill/>
        </p:spPr>
        <p:txBody>
          <a:bodyPr wrap="square" lIns="18288" tIns="9144" rIns="18288" bIns="9144">
            <a:noAutofit/>
          </a:bodyPr>
          <a:lstStyle/>
          <a:p>
            <a:pPr marL="274320" indent="-219710">
              <a:lnSpc>
                <a:spcPct val="122000"/>
              </a:lnSpc>
              <a:spcBef>
                <a:spcPts val="8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500" b="0">
                <a:solidFill>
                  <a:srgbClr val="000000"/>
                </a:solidFill>
                <a:latin typeface="微软雅黑" panose="020B0503020204020204" charset="-122"/>
              </a:rPr>
              <a:t>一方面，从底盘电机的PI控制器的积分项分析</a:t>
            </a:r>
            <a:endParaRPr sz="15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658495" indent="-219710">
              <a:lnSpc>
                <a:spcPct val="122000"/>
              </a:lnSpc>
              <a:spcBef>
                <a:spcPts val="4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500" b="0">
                <a:solidFill>
                  <a:srgbClr val="000000"/>
                </a:solidFill>
                <a:latin typeface="微软雅黑" panose="020B0503020204020204" charset="-122"/>
              </a:rPr>
              <a:t>积分项的积极作用是可用于消除稳态误差，但实际上也有消极作用：底盘轮组的轮向电机机械系统会有一定的阻力，积分项可能会在不知不觉中与这种阻力作斗争</a:t>
            </a:r>
            <a:endParaRPr sz="15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658495" indent="-219710">
              <a:lnSpc>
                <a:spcPct val="122000"/>
              </a:lnSpc>
              <a:spcBef>
                <a:spcPts val="4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500" b="0">
                <a:solidFill>
                  <a:srgbClr val="000000"/>
                </a:solidFill>
                <a:latin typeface="微软雅黑" panose="020B0503020204020204" charset="-122"/>
              </a:rPr>
              <a:t>比如，当底盘目标平动速度和角速度都是0时，积分项并没有及时清0，这种情况下，error为0，P控制器输出为0，但I控制器不一定被清零。底盘轮向电机仍旧可能存在输出值，该输出值对应的扭矩（电流）与底盘轮向电机的摩擦阻力相抗衡，并不会让底盘进行移动，但仍旧会消耗功率。这种功率也会降低超级电容充电可利用的功率</a:t>
            </a:r>
            <a:endParaRPr sz="15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19632" y="91440"/>
            <a:ext cx="10730518" cy="868680"/>
          </a:xfrm>
          <a:prstGeom prst="rect">
            <a:avLst/>
          </a:prstGeom>
          <a:noFill/>
        </p:spPr>
        <p:txBody>
          <a:bodyPr wrap="none" lIns="18288" anchor="ctr">
            <a:spAutoFit/>
          </a:bodyPr>
          <a:lstStyle/>
          <a:p>
            <a:pPr marL="0" indent="0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微软雅黑" panose="020B0503020204020204" charset="-122"/>
              </a:rPr>
              <a:t>2.1 底盘控制框架——基本思路</a:t>
            </a:r>
            <a:endParaRPr sz="26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9632" y="1737360"/>
            <a:ext cx="11552430" cy="4983480"/>
          </a:xfrm>
          <a:prstGeom prst="rect">
            <a:avLst/>
          </a:prstGeom>
          <a:noFill/>
        </p:spPr>
        <p:txBody>
          <a:bodyPr wrap="square" lIns="18288" tIns="9144" rIns="18288" bIns="9144">
            <a:noAutofit/>
          </a:bodyPr>
          <a:lstStyle/>
          <a:p>
            <a:pPr marL="274320" indent="-219710">
              <a:lnSpc>
                <a:spcPct val="122000"/>
              </a:lnSpc>
              <a:spcBef>
                <a:spcPts val="16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2000" b="0">
                <a:solidFill>
                  <a:srgbClr val="000000"/>
                </a:solidFill>
                <a:latin typeface="微软雅黑" panose="020B0503020204020204" charset="-122"/>
              </a:rPr>
              <a:t>电控是这样的，PID只需要调好参数就可以了，但系统建模考虑的就多了</a:t>
            </a:r>
            <a:endParaRPr sz="20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22000"/>
              </a:lnSpc>
              <a:spcBef>
                <a:spcPts val="16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2000" b="0">
                <a:solidFill>
                  <a:srgbClr val="000000"/>
                </a:solidFill>
                <a:latin typeface="微软雅黑" panose="020B0503020204020204" charset="-122"/>
              </a:rPr>
              <a:t>前馈加的好，积分项可以少</a:t>
            </a:r>
            <a:endParaRPr sz="20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22000"/>
              </a:lnSpc>
              <a:spcBef>
                <a:spcPts val="16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2000" b="0">
                <a:solidFill>
                  <a:srgbClr val="000000"/>
                </a:solidFill>
                <a:latin typeface="微软雅黑" panose="020B0503020204020204" charset="-122"/>
              </a:rPr>
              <a:t>呼之欲出</a:t>
            </a:r>
            <a:endParaRPr sz="20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658495" indent="-219710">
              <a:lnSpc>
                <a:spcPct val="122000"/>
              </a:lnSpc>
              <a:spcBef>
                <a:spcPts val="8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2000" b="0">
                <a:solidFill>
                  <a:srgbClr val="000000"/>
                </a:solidFill>
                <a:highlight>
                  <a:srgbClr val="FFFF00"/>
                </a:highlight>
                <a:latin typeface="微软雅黑" panose="020B0503020204020204" charset="-122"/>
              </a:rPr>
              <a:t>力控底盘——扭矩前馈</a:t>
            </a:r>
            <a:endParaRPr sz="2000" b="0">
              <a:solidFill>
                <a:srgbClr val="000000"/>
              </a:solidFill>
              <a:highlight>
                <a:srgbClr val="FFFF00"/>
              </a:highlight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19632" y="91440"/>
            <a:ext cx="10730518" cy="868680"/>
          </a:xfrm>
          <a:prstGeom prst="rect">
            <a:avLst/>
          </a:prstGeom>
          <a:noFill/>
        </p:spPr>
        <p:txBody>
          <a:bodyPr wrap="none" lIns="18288" anchor="ctr">
            <a:spAutoFit/>
          </a:bodyPr>
          <a:lstStyle/>
          <a:p>
            <a:pPr marL="0" indent="0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微软雅黑" panose="020B0503020204020204" charset="-122"/>
              </a:rPr>
              <a:t>2.2 底盘控制框架——扭矩前馈</a:t>
            </a:r>
            <a:endParaRPr sz="26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9632" y="1143000"/>
            <a:ext cx="11552430" cy="5577840"/>
          </a:xfrm>
          <a:prstGeom prst="rect">
            <a:avLst/>
          </a:prstGeom>
          <a:noFill/>
        </p:spPr>
        <p:txBody>
          <a:bodyPr wrap="square" lIns="18288" tIns="9144" rIns="18288" bIns="9144">
            <a:noAutofit/>
          </a:bodyPr>
          <a:lstStyle/>
          <a:p>
            <a:pPr marL="274320" indent="-219710">
              <a:lnSpc>
                <a:spcPct val="114000"/>
              </a:lnSpc>
              <a:spcBef>
                <a:spcPts val="25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350" b="0">
                <a:solidFill>
                  <a:srgbClr val="000000"/>
                </a:solidFill>
                <a:latin typeface="微软雅黑" panose="020B0503020204020204" charset="-122"/>
              </a:rPr>
              <a:t>核心要义：对底盘进行平动速度与角速度的闭环控制，控制量为底盘牵引力与转矩。将底盘牵引力与转矩解算到每个电机上作为扭矩（电流）前馈</a:t>
            </a:r>
            <a:endParaRPr sz="135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658495" indent="-219710">
              <a:lnSpc>
                <a:spcPct val="114000"/>
              </a:lnSpc>
              <a:spcBef>
                <a:spcPts val="125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350" b="0">
                <a:solidFill>
                  <a:srgbClr val="000000"/>
                </a:solidFill>
                <a:latin typeface="微软雅黑" panose="020B0503020204020204" charset="-122"/>
              </a:rPr>
              <a:t>想做闭环控制，就要获得底盘的平动速度与角速度的当前值。想要获得当前值，就需要对底盘进行</a:t>
            </a:r>
            <a:r>
              <a:rPr sz="1350" b="1">
                <a:solidFill>
                  <a:srgbClr val="000000"/>
                </a:solidFill>
                <a:latin typeface="微软雅黑" panose="020B0503020204020204" charset="-122"/>
              </a:rPr>
              <a:t>运动学正解算</a:t>
            </a:r>
            <a:endParaRPr sz="1350" b="1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658495" indent="-219710">
              <a:lnSpc>
                <a:spcPct val="114000"/>
              </a:lnSpc>
              <a:spcBef>
                <a:spcPts val="125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350" b="0">
                <a:solidFill>
                  <a:srgbClr val="000000"/>
                </a:solidFill>
                <a:latin typeface="微软雅黑" panose="020B0503020204020204" charset="-122"/>
              </a:rPr>
              <a:t>想计算每个电机的前馈扭矩（电流），就需要对底盘进行</a:t>
            </a:r>
            <a:r>
              <a:rPr sz="1350" b="1">
                <a:solidFill>
                  <a:srgbClr val="000000"/>
                </a:solidFill>
                <a:latin typeface="微软雅黑" panose="020B0503020204020204" charset="-122"/>
              </a:rPr>
              <a:t>动力学逆解算</a:t>
            </a:r>
            <a:endParaRPr sz="1350" b="1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658495" indent="-219710">
              <a:lnSpc>
                <a:spcPct val="114000"/>
              </a:lnSpc>
              <a:spcBef>
                <a:spcPts val="125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350" b="0">
                <a:solidFill>
                  <a:srgbClr val="000000"/>
                </a:solidFill>
                <a:latin typeface="微软雅黑" panose="020B0503020204020204" charset="-122"/>
              </a:rPr>
              <a:t>加积分项易导致底盘存在不必要的功率损耗，不加积分项有稳态误差，权衡之后我的选择是不加积分项，只要调好</a:t>
            </a:r>
            <a:r>
              <a:rPr sz="1350" b="1">
                <a:solidFill>
                  <a:srgbClr val="000000"/>
                </a:solidFill>
                <a:latin typeface="微软雅黑" panose="020B0503020204020204" charset="-122"/>
              </a:rPr>
              <a:t>平动速度环P控制器</a:t>
            </a:r>
            <a:r>
              <a:rPr sz="1350" b="0">
                <a:solidFill>
                  <a:srgbClr val="000000"/>
                </a:solidFill>
                <a:latin typeface="微软雅黑" panose="020B0503020204020204" charset="-122"/>
              </a:rPr>
              <a:t>以及</a:t>
            </a:r>
            <a:r>
              <a:rPr sz="1350" b="1">
                <a:solidFill>
                  <a:srgbClr val="000000"/>
                </a:solidFill>
                <a:latin typeface="微软雅黑" panose="020B0503020204020204" charset="-122"/>
              </a:rPr>
              <a:t>角速度环P控制器</a:t>
            </a:r>
            <a:r>
              <a:rPr sz="1350" b="0">
                <a:solidFill>
                  <a:srgbClr val="000000"/>
                </a:solidFill>
                <a:latin typeface="微软雅黑" panose="020B0503020204020204" charset="-122"/>
              </a:rPr>
              <a:t>的目标值，稳态误差有一点也无伤大雅</a:t>
            </a:r>
            <a:endParaRPr sz="135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658495" indent="-219710">
              <a:lnSpc>
                <a:spcPct val="114000"/>
              </a:lnSpc>
              <a:spcBef>
                <a:spcPts val="125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350" b="0">
                <a:solidFill>
                  <a:srgbClr val="000000"/>
                </a:solidFill>
                <a:latin typeface="微软雅黑" panose="020B0503020204020204" charset="-122"/>
              </a:rPr>
              <a:t>但没有积分项会导致底盘在坡上易溜坡。因此，需要给牵引力一个额外增量平衡掉重力在斜坡上的分量，减少打滑现象发生</a:t>
            </a:r>
            <a:endParaRPr sz="135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658495" indent="-219710">
              <a:lnSpc>
                <a:spcPct val="114000"/>
              </a:lnSpc>
              <a:spcBef>
                <a:spcPts val="125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350" b="0">
                <a:solidFill>
                  <a:srgbClr val="000000"/>
                </a:solidFill>
                <a:latin typeface="微软雅黑" panose="020B0503020204020204" charset="-122"/>
              </a:rPr>
              <a:t>此外，在机械装车中，如果装得不是很理想，而且机械也不想改，这时候还需要加一个对</a:t>
            </a:r>
            <a:r>
              <a:rPr sz="1350" b="1">
                <a:solidFill>
                  <a:srgbClr val="000000"/>
                </a:solidFill>
                <a:latin typeface="微软雅黑" panose="020B0503020204020204" charset="-122"/>
              </a:rPr>
              <a:t>摩擦阻力</a:t>
            </a:r>
            <a:r>
              <a:rPr sz="1350" b="0">
                <a:solidFill>
                  <a:srgbClr val="000000"/>
                </a:solidFill>
                <a:latin typeface="微软雅黑" panose="020B0503020204020204" charset="-122"/>
              </a:rPr>
              <a:t>的前馈补偿</a:t>
            </a:r>
            <a:endParaRPr sz="135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14000"/>
              </a:lnSpc>
              <a:spcBef>
                <a:spcPts val="25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350" b="0">
                <a:solidFill>
                  <a:srgbClr val="000000"/>
                </a:solidFill>
                <a:latin typeface="微软雅黑" panose="020B0503020204020204" charset="-122"/>
              </a:rPr>
              <a:t>所有需要做的算法与控制系统，这里都明确出来了。其中，标黄的是新增的算法与系统</a:t>
            </a:r>
            <a:endParaRPr sz="135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658495" indent="-219710">
              <a:lnSpc>
                <a:spcPct val="114000"/>
              </a:lnSpc>
              <a:spcBef>
                <a:spcPts val="125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350" b="0">
                <a:solidFill>
                  <a:srgbClr val="000000"/>
                </a:solidFill>
                <a:latin typeface="微软雅黑" panose="020B0503020204020204" charset="-122"/>
              </a:rPr>
              <a:t>运动学逆解算</a:t>
            </a:r>
            <a:endParaRPr sz="135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658495" indent="-219710">
              <a:lnSpc>
                <a:spcPct val="114000"/>
              </a:lnSpc>
              <a:spcBef>
                <a:spcPts val="125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350" b="0">
                <a:solidFill>
                  <a:srgbClr val="000000"/>
                </a:solidFill>
                <a:latin typeface="微软雅黑" panose="020B0503020204020204" charset="-122"/>
              </a:rPr>
              <a:t>底盘轮向电机P控制器（这时，该控制器的P就不用太大了，主要作用防止单轮打滑速度过快导致平动速度环达到目标，其它轮不输出）</a:t>
            </a:r>
            <a:endParaRPr sz="135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658495" indent="-219710">
              <a:lnSpc>
                <a:spcPct val="114000"/>
              </a:lnSpc>
              <a:spcBef>
                <a:spcPts val="125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350" b="0">
                <a:solidFill>
                  <a:srgbClr val="000000"/>
                </a:solidFill>
                <a:highlight>
                  <a:srgbClr val="FFFF00"/>
                </a:highlight>
                <a:latin typeface="微软雅黑" panose="020B0503020204020204" charset="-122"/>
              </a:rPr>
              <a:t>运动学正解算</a:t>
            </a:r>
            <a:endParaRPr sz="1350" b="0">
              <a:solidFill>
                <a:srgbClr val="000000"/>
              </a:solidFill>
              <a:highlight>
                <a:srgbClr val="FFFF00"/>
              </a:highlight>
              <a:latin typeface="微软雅黑" panose="020B0503020204020204" charset="-122"/>
            </a:endParaRPr>
          </a:p>
          <a:p>
            <a:pPr marL="658495" indent="-219710">
              <a:lnSpc>
                <a:spcPct val="114000"/>
              </a:lnSpc>
              <a:spcBef>
                <a:spcPts val="125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350" b="0">
                <a:solidFill>
                  <a:srgbClr val="000000"/>
                </a:solidFill>
                <a:highlight>
                  <a:srgbClr val="FFFF00"/>
                </a:highlight>
                <a:latin typeface="微软雅黑" panose="020B0503020204020204" charset="-122"/>
              </a:rPr>
              <a:t>动力学逆解算</a:t>
            </a:r>
            <a:endParaRPr sz="1350" b="0">
              <a:solidFill>
                <a:srgbClr val="000000"/>
              </a:solidFill>
              <a:highlight>
                <a:srgbClr val="FFFF00"/>
              </a:highlight>
              <a:latin typeface="微软雅黑" panose="020B0503020204020204" charset="-122"/>
            </a:endParaRPr>
          </a:p>
          <a:p>
            <a:pPr marL="658495" indent="-219710">
              <a:lnSpc>
                <a:spcPct val="114000"/>
              </a:lnSpc>
              <a:spcBef>
                <a:spcPts val="125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350" b="0">
                <a:solidFill>
                  <a:srgbClr val="000000"/>
                </a:solidFill>
                <a:highlight>
                  <a:srgbClr val="FFFF00"/>
                </a:highlight>
                <a:latin typeface="微软雅黑" panose="020B0503020204020204" charset="-122"/>
              </a:rPr>
              <a:t>底盘平动速度环P控制器</a:t>
            </a:r>
            <a:endParaRPr sz="1350" b="0">
              <a:solidFill>
                <a:srgbClr val="000000"/>
              </a:solidFill>
              <a:highlight>
                <a:srgbClr val="FFFF00"/>
              </a:highlight>
              <a:latin typeface="微软雅黑" panose="020B0503020204020204" charset="-122"/>
            </a:endParaRPr>
          </a:p>
          <a:p>
            <a:pPr marL="658495" indent="-219710">
              <a:lnSpc>
                <a:spcPct val="114000"/>
              </a:lnSpc>
              <a:spcBef>
                <a:spcPts val="125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350" b="0">
                <a:solidFill>
                  <a:srgbClr val="000000"/>
                </a:solidFill>
                <a:highlight>
                  <a:srgbClr val="FFFF00"/>
                </a:highlight>
                <a:latin typeface="微软雅黑" panose="020B0503020204020204" charset="-122"/>
              </a:rPr>
              <a:t>底盘角速度环P控制器</a:t>
            </a:r>
            <a:endParaRPr sz="1350" b="0">
              <a:solidFill>
                <a:srgbClr val="000000"/>
              </a:solidFill>
              <a:highlight>
                <a:srgbClr val="FFFF00"/>
              </a:highlight>
              <a:latin typeface="微软雅黑" panose="020B0503020204020204" charset="-122"/>
            </a:endParaRPr>
          </a:p>
          <a:p>
            <a:pPr marL="658495" indent="-219710">
              <a:lnSpc>
                <a:spcPct val="114000"/>
              </a:lnSpc>
              <a:spcBef>
                <a:spcPts val="125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350" b="0">
                <a:solidFill>
                  <a:srgbClr val="000000"/>
                </a:solidFill>
                <a:highlight>
                  <a:srgbClr val="FFFF00"/>
                </a:highlight>
                <a:latin typeface="微软雅黑" panose="020B0503020204020204" charset="-122"/>
              </a:rPr>
              <a:t>依照陀螺仪进行的坡上牵引力补偿、依照轮组机械结构导致的阻力前馈补偿等相关适配算法</a:t>
            </a:r>
            <a:r>
              <a:rPr sz="1350" b="0">
                <a:solidFill>
                  <a:srgbClr val="000000"/>
                </a:solidFill>
                <a:latin typeface="微软雅黑" panose="020B0503020204020204" charset="-122"/>
              </a:rPr>
              <a:t>（后面再讲）</a:t>
            </a:r>
            <a:endParaRPr sz="135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14000"/>
              </a:lnSpc>
              <a:spcBef>
                <a:spcPts val="25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350" b="0">
                <a:solidFill>
                  <a:srgbClr val="000000"/>
                </a:solidFill>
                <a:latin typeface="微软雅黑" panose="020B0503020204020204" charset="-122"/>
              </a:rPr>
              <a:t>总而言之，就是对轮向电机保留原本的速度环P控制器，没有I控制器。与此同时，P调小，顺带加了个扭矩（电流）前馈</a:t>
            </a:r>
            <a:endParaRPr sz="135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14000"/>
              </a:lnSpc>
              <a:spcBef>
                <a:spcPts val="25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350" b="0">
                <a:solidFill>
                  <a:srgbClr val="000000"/>
                </a:solidFill>
                <a:latin typeface="微软雅黑" panose="020B0503020204020204" charset="-122"/>
              </a:rPr>
              <a:t>与此同时不太理解的话，可以暂停多想想（）</a:t>
            </a:r>
            <a:endParaRPr sz="135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19632" y="91440"/>
            <a:ext cx="10730518" cy="868680"/>
          </a:xfrm>
          <a:prstGeom prst="rect">
            <a:avLst/>
          </a:prstGeom>
          <a:noFill/>
        </p:spPr>
        <p:txBody>
          <a:bodyPr wrap="none" lIns="18288" anchor="ctr">
            <a:spAutoFit/>
          </a:bodyPr>
          <a:lstStyle/>
          <a:p>
            <a:pPr marL="0" indent="0">
              <a:lnSpc>
                <a:spcPct val="100000"/>
              </a:lnSpc>
            </a:pPr>
            <a:r>
              <a:rPr sz="4200" b="1">
                <a:solidFill>
                  <a:srgbClr val="FFFFFF"/>
                </a:solidFill>
                <a:latin typeface="微软雅黑" panose="020B0503020204020204" charset="-122"/>
              </a:rPr>
              <a:t>3</a:t>
            </a:r>
            <a:r>
              <a:rPr sz="3200"/>
              <a:t>  </a:t>
            </a:r>
            <a:r>
              <a:rPr sz="3200" b="1">
                <a:solidFill>
                  <a:srgbClr val="FFFFFF"/>
                </a:solidFill>
                <a:latin typeface="微软雅黑" panose="020B0503020204020204" charset="-122"/>
              </a:rPr>
              <a:t>速度解算</a:t>
            </a:r>
            <a:endParaRPr sz="32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9632" y="1234440"/>
            <a:ext cx="11552430" cy="5486400"/>
          </a:xfrm>
          <a:prstGeom prst="rect">
            <a:avLst/>
          </a:prstGeom>
          <a:noFill/>
        </p:spPr>
        <p:txBody>
          <a:bodyPr wrap="square" lIns="18288" tIns="9144" rIns="18288" bIns="9144">
            <a:noAutofit/>
          </a:bodyPr>
          <a:lstStyle/>
          <a:p>
            <a:pPr marL="274320" indent="-219710">
              <a:lnSpc>
                <a:spcPct val="122000"/>
              </a:lnSpc>
              <a:spcBef>
                <a:spcPts val="6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00" b="0">
                <a:solidFill>
                  <a:srgbClr val="000000"/>
                </a:solidFill>
                <a:latin typeface="微软雅黑" panose="020B0503020204020204" charset="-122"/>
              </a:rPr>
              <a:t>底盘速度解算，或者说底盘的运动学逆解算，是将底盘的运动状态映射到底盘轮向电机的角速度上</a:t>
            </a:r>
            <a:endParaRPr sz="16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658495" indent="-219710">
              <a:lnSpc>
                <a:spcPct val="122000"/>
              </a:lnSpc>
              <a:spcBef>
                <a:spcPts val="3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00" b="0">
                <a:solidFill>
                  <a:srgbClr val="000000"/>
                </a:solidFill>
                <a:latin typeface="微软雅黑" panose="020B0503020204020204" charset="-122"/>
              </a:rPr>
              <a:t>底盘平动的映射</a:t>
            </a:r>
            <a:endParaRPr sz="16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1042670" indent="-219710">
              <a:lnSpc>
                <a:spcPct val="122000"/>
              </a:lnSpc>
              <a:spcBef>
                <a:spcPts val="3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00" b="0">
                <a:solidFill>
                  <a:srgbClr val="000000"/>
                </a:solidFill>
                <a:latin typeface="微软雅黑" panose="020B0503020204020204" charset="-122"/>
              </a:rPr>
              <a:t>四轮着地状态下，底盘是在一个平面内运动的，因此目标平动速度有两个自由度，用两个变量可以刻画</a:t>
            </a:r>
            <a:endParaRPr sz="16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658495" indent="-219710">
              <a:lnSpc>
                <a:spcPct val="122000"/>
              </a:lnSpc>
              <a:spcBef>
                <a:spcPts val="3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00" b="0">
                <a:solidFill>
                  <a:srgbClr val="000000"/>
                </a:solidFill>
                <a:latin typeface="微软雅黑" panose="020B0503020204020204" charset="-122"/>
              </a:rPr>
              <a:t>底盘旋转的映射</a:t>
            </a:r>
            <a:endParaRPr sz="16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1042670" indent="-219710">
              <a:lnSpc>
                <a:spcPct val="122000"/>
              </a:lnSpc>
              <a:spcBef>
                <a:spcPts val="3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00" b="0">
                <a:solidFill>
                  <a:srgbClr val="000000"/>
                </a:solidFill>
                <a:latin typeface="微软雅黑" panose="020B0503020204020204" charset="-122"/>
              </a:rPr>
              <a:t>考虑操作手的手感，底盘旋转中心应当是云台轴线在底盘面上的投影点</a:t>
            </a:r>
            <a:endParaRPr sz="16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1042670" indent="-219710">
              <a:lnSpc>
                <a:spcPct val="122000"/>
              </a:lnSpc>
              <a:spcBef>
                <a:spcPts val="3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00" b="0">
                <a:solidFill>
                  <a:srgbClr val="000000"/>
                </a:solidFill>
                <a:latin typeface="微软雅黑" panose="020B0503020204020204" charset="-122"/>
              </a:rPr>
              <a:t>考虑物理上的合理性，底盘旋转中心应当是整车的物理重心</a:t>
            </a:r>
            <a:endParaRPr sz="16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1042670" indent="-219710">
              <a:lnSpc>
                <a:spcPct val="122000"/>
              </a:lnSpc>
              <a:spcBef>
                <a:spcPts val="3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00" b="0">
                <a:solidFill>
                  <a:srgbClr val="000000"/>
                </a:solidFill>
                <a:latin typeface="微软雅黑" panose="020B0503020204020204" charset="-122"/>
              </a:rPr>
              <a:t>考虑到整车通过性，底盘旋转中心一般是整车的几何中心，或者说底盘框架对称轴交点</a:t>
            </a:r>
            <a:endParaRPr sz="16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1042670" indent="-219710">
              <a:lnSpc>
                <a:spcPct val="122000"/>
              </a:lnSpc>
              <a:spcBef>
                <a:spcPts val="3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00" b="0">
                <a:solidFill>
                  <a:srgbClr val="000000"/>
                </a:solidFill>
                <a:latin typeface="微软雅黑" panose="020B0503020204020204" charset="-122"/>
              </a:rPr>
              <a:t>四心合一的情况下，底盘旋转又是在一个固定平面上。转轴确定后，用一个变量即可刻画整车旋转运动</a:t>
            </a:r>
            <a:endParaRPr sz="16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22000"/>
              </a:lnSpc>
              <a:spcBef>
                <a:spcPts val="6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00" b="0">
                <a:solidFill>
                  <a:srgbClr val="000000"/>
                </a:solidFill>
                <a:latin typeface="微软雅黑" panose="020B0503020204020204" charset="-122"/>
              </a:rPr>
              <a:t>因此，输入逆解算系统的变量数为3即可</a:t>
            </a:r>
            <a:endParaRPr sz="16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91440"/>
            <a:ext cx="10735056" cy="8686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2800" b="1" i="0">
                <a:solidFill>
                  <a:srgbClr val="FFFFFF"/>
                </a:solidFill>
                <a:latin typeface="微软雅黑" panose="020B0503020204020204" charset="-122"/>
              </a:rPr>
              <a:t>叉乘的定义（几何定义）</a:t>
            </a:r>
            <a:endParaRPr sz="2800" b="1" i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1480" y="1280160"/>
            <a:ext cx="7315200" cy="5349240"/>
          </a:xfrm>
          <a:prstGeom prst="rect">
            <a:avLst/>
          </a:prstGeom>
          <a:noFill/>
        </p:spPr>
        <p:txBody>
          <a:bodyPr wrap="square" lIns="18288" tIns="9144" rIns="18288">
            <a:noAutofit/>
          </a:bodyPr>
          <a:lstStyle/>
          <a:p>
            <a:pPr marL="274320" indent="-21971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000000"/>
                </a:solidFill>
                <a:latin typeface="微软雅黑" panose="020B0503020204020204" charset="-122"/>
              </a:rPr>
              <a:t>a × b 的结果是一个</a:t>
            </a:r>
            <a:r>
              <a:rPr sz="1700" b="1">
                <a:solidFill>
                  <a:srgbClr val="000000"/>
                </a:solidFill>
                <a:latin typeface="微软雅黑" panose="020B0503020204020204" charset="-122"/>
              </a:rPr>
              <a:t>向量</a:t>
            </a:r>
            <a:r>
              <a:rPr sz="1700" b="0">
                <a:solidFill>
                  <a:srgbClr val="000000"/>
                </a:solidFill>
                <a:latin typeface="微软雅黑" panose="020B0503020204020204" charset="-122"/>
              </a:rPr>
              <a:t>，不是数</a:t>
            </a:r>
            <a:endParaRPr sz="17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000000"/>
                </a:solidFill>
                <a:latin typeface="微软雅黑" panose="020B0503020204020204" charset="-122"/>
              </a:rPr>
              <a:t>大小：|a × b| = |a| · |b| · sin∠(a,b)，几何上等于两向量张成的</a:t>
            </a:r>
            <a:r>
              <a:rPr sz="1700" b="1">
                <a:solidFill>
                  <a:srgbClr val="000000"/>
                </a:solidFill>
                <a:latin typeface="微软雅黑" panose="020B0503020204020204" charset="-122"/>
              </a:rPr>
              <a:t>平行四边形面积</a:t>
            </a:r>
            <a:endParaRPr sz="1700" b="1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000000"/>
                </a:solidFill>
                <a:latin typeface="微软雅黑" panose="020B0503020204020204" charset="-122"/>
              </a:rPr>
              <a:t>方向：同时垂直于 a 和 b，由右手螺旋定则确定——四指从 a 转向 b，拇指就是结果方向</a:t>
            </a:r>
            <a:endParaRPr sz="17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000000"/>
                </a:solidFill>
                <a:latin typeface="微软雅黑" panose="020B0503020204020204" charset="-122"/>
              </a:rPr>
              <a:t>两个特例：</a:t>
            </a:r>
            <a:endParaRPr sz="17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658495" indent="-21971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000000"/>
                </a:solidFill>
                <a:latin typeface="微软雅黑" panose="020B0503020204020204" charset="-122"/>
              </a:rPr>
              <a:t>a ∥ b（含反向）→ 结果为零向量，转动没有效果</a:t>
            </a:r>
            <a:endParaRPr sz="17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658495" indent="-21971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000000"/>
                </a:solidFill>
                <a:latin typeface="微软雅黑" panose="020B0503020204020204" charset="-122"/>
              </a:rPr>
              <a:t>a ⊥ b → 大小取到最大 |a| · |b|</a:t>
            </a:r>
            <a:endParaRPr sz="17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000000"/>
                </a:solidFill>
                <a:latin typeface="微软雅黑" panose="020B0503020204020204" charset="-122"/>
              </a:rPr>
              <a:t>交换顺序会反号：</a:t>
            </a:r>
            <a:r>
              <a:rPr sz="1700" b="1">
                <a:solidFill>
                  <a:srgbClr val="000000"/>
                </a:solidFill>
                <a:latin typeface="微软雅黑" panose="020B0503020204020204" charset="-122"/>
              </a:rPr>
              <a:t>b × a = − (a × b)</a:t>
            </a:r>
            <a:r>
              <a:rPr sz="1700" b="0">
                <a:solidFill>
                  <a:srgbClr val="000000"/>
                </a:solidFill>
                <a:latin typeface="微软雅黑" panose="020B0503020204020204" charset="-122"/>
              </a:rPr>
              <a:t>，这是后续最容易调错符号的地方</a:t>
            </a:r>
            <a:endParaRPr sz="17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000000"/>
                </a:solidFill>
                <a:latin typeface="微软雅黑" panose="020B0503020204020204" charset="-122"/>
              </a:rPr>
              <a:t>底盘里最常用的一次叉乘：线速度 = ω × r</a:t>
            </a:r>
            <a:endParaRPr sz="17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8321040" y="2423160"/>
            <a:ext cx="1783080" cy="1051560"/>
          </a:xfrm>
          <a:custGeom>
            <a:avLst/>
            <a:gdLst/>
            <a:ahLst/>
            <a:cxnLst/>
            <a:rect l="l" t="t" r="r" b="b"/>
            <a:pathLst>
              <a:path w="1783080" h="1051560">
                <a:moveTo>
                  <a:pt x="0" y="1051560"/>
                </a:moveTo>
                <a:lnTo>
                  <a:pt x="868680" y="0"/>
                </a:lnTo>
                <a:lnTo>
                  <a:pt x="1783080" y="868680"/>
                </a:lnTo>
                <a:lnTo>
                  <a:pt x="1783080" y="868680"/>
                </a:lnTo>
                <a:close/>
              </a:path>
            </a:pathLst>
          </a:custGeom>
          <a:solidFill>
            <a:srgbClr val="EAF1FB"/>
          </a:solidFill>
          <a:ln w="9525">
            <a:solidFill>
              <a:srgbClr val="8EA9D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 flipV="1">
            <a:off x="8321040" y="2423160"/>
            <a:ext cx="868680" cy="1051560"/>
          </a:xfrm>
          <a:prstGeom prst="line">
            <a:avLst/>
          </a:prstGeom>
          <a:ln w="2032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V="1">
            <a:off x="8321040" y="3291840"/>
            <a:ext cx="1783080" cy="182880"/>
          </a:xfrm>
          <a:prstGeom prst="line">
            <a:avLst/>
          </a:prstGeom>
          <a:ln w="2032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8321040" y="3291840"/>
            <a:ext cx="1783080" cy="182880"/>
          </a:xfrm>
          <a:prstGeom prst="line">
            <a:avLst/>
          </a:prstGeom>
          <a:ln w="12700">
            <a:solidFill>
              <a:srgbClr val="595959"/>
            </a:solidFill>
            <a:prstDash val="dashDot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144000" y="2130552"/>
            <a:ext cx="365760" cy="201168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1300" b="1" i="0">
                <a:solidFill>
                  <a:srgbClr val="000000"/>
                </a:solidFill>
                <a:latin typeface="微软雅黑" panose="020B0503020204020204" charset="-122"/>
              </a:rPr>
              <a:t>a</a:t>
            </a:r>
            <a:endParaRPr sz="1300" b="1" i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158984" y="3200400"/>
            <a:ext cx="365760" cy="201168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1300" b="1" i="0">
                <a:solidFill>
                  <a:srgbClr val="000000"/>
                </a:solidFill>
                <a:latin typeface="微软雅黑" panose="020B0503020204020204" charset="-122"/>
              </a:rPr>
              <a:t>b</a:t>
            </a:r>
            <a:endParaRPr sz="1300" b="1" i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cxnSp>
        <p:nvCxnSpPr>
          <p:cNvPr id="11" name="Connector 10"/>
          <p:cNvCxnSpPr/>
          <p:nvPr/>
        </p:nvCxnSpPr>
        <p:spPr>
          <a:xfrm flipV="1">
            <a:off x="8321040" y="2057400"/>
            <a:ext cx="0" cy="1417320"/>
          </a:xfrm>
          <a:prstGeom prst="line">
            <a:avLst/>
          </a:prstGeom>
          <a:ln w="22860">
            <a:solidFill>
              <a:srgbClr val="C0392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412480" y="1828800"/>
            <a:ext cx="731520" cy="201168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1200" b="1" i="0">
                <a:solidFill>
                  <a:srgbClr val="C0392B"/>
                </a:solidFill>
                <a:latin typeface="微软雅黑" panose="020B0503020204020204" charset="-122"/>
              </a:rPr>
              <a:t>a × b</a:t>
            </a:r>
            <a:endParaRPr sz="1200" b="1" i="0">
              <a:solidFill>
                <a:srgbClr val="C0392B"/>
              </a:solidFill>
              <a:latin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46720" y="3529584"/>
            <a:ext cx="365760" cy="182880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1000" b="0" i="0">
                <a:solidFill>
                  <a:srgbClr val="595959"/>
                </a:solidFill>
                <a:latin typeface="微软雅黑" panose="020B0503020204020204" charset="-122"/>
              </a:rPr>
              <a:t>O</a:t>
            </a:r>
            <a:endParaRPr sz="1000" b="0" i="0">
              <a:solidFill>
                <a:srgbClr val="595959"/>
              </a:solidFill>
              <a:latin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01000" y="3721608"/>
            <a:ext cx="3566160" cy="201168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850" b="0" i="0">
                <a:solidFill>
                  <a:srgbClr val="595959"/>
                </a:solidFill>
                <a:latin typeface="微软雅黑" panose="020B0503020204020204" charset="-122"/>
              </a:rPr>
              <a:t>平行四边形面积 = |a|·|b|·sin∠(a,b)</a:t>
            </a:r>
            <a:endParaRPr sz="850" b="0" i="0">
              <a:solidFill>
                <a:srgbClr val="595959"/>
              </a:solidFill>
              <a:latin typeface="微软雅黑" panose="020B0503020204020204" charset="-122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726679" y="4343400"/>
            <a:ext cx="4160520" cy="1737360"/>
          </a:xfrm>
          <a:prstGeom prst="roundRect">
            <a:avLst>
              <a:gd name="adj" fmla="val 4000"/>
            </a:avLst>
          </a:prstGeom>
          <a:solidFill>
            <a:srgbClr val="F7F9FC"/>
          </a:solidFill>
          <a:ln w="12700">
            <a:solidFill>
              <a:srgbClr val="8EA9DB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726679" y="4343400"/>
            <a:ext cx="64008" cy="173736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91271" y="4434840"/>
            <a:ext cx="3886200" cy="274320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1300" b="1" i="0">
                <a:solidFill>
                  <a:srgbClr val="153061"/>
                </a:solidFill>
                <a:latin typeface="微软雅黑" panose="020B0503020204020204" charset="-122"/>
              </a:rPr>
              <a:t>几何定义</a:t>
            </a:r>
            <a:endParaRPr sz="1300" b="1" i="0">
              <a:solidFill>
                <a:srgbClr val="153061"/>
              </a:solidFill>
              <a:latin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891271" y="4727448"/>
            <a:ext cx="3867911" cy="1280160"/>
          </a:xfrm>
          <a:prstGeom prst="rect">
            <a:avLst/>
          </a:prstGeom>
          <a:noFill/>
        </p:spPr>
        <p:txBody>
          <a:bodyPr wrap="square" lIns="9144" rIns="9144">
            <a:noAutofit/>
          </a:bodyPr>
          <a:lstStyle/>
          <a:p>
            <a:pPr marL="0" indent="0">
              <a:lnSpc>
                <a:spcPct val="105000"/>
              </a:lnSpc>
              <a:spcAft>
                <a:spcPts val="300"/>
              </a:spcAft>
            </a:pPr>
            <a:r>
              <a:rPr sz="1200" b="0">
                <a:solidFill>
                  <a:srgbClr val="000000"/>
                </a:solidFill>
                <a:latin typeface="微软雅黑" panose="020B0503020204020204" charset="-122"/>
              </a:rPr>
              <a:t>|a × b| = |a|·|b|·sin∠(a,b)</a:t>
            </a:r>
            <a:endParaRPr sz="12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0" indent="0">
              <a:lnSpc>
                <a:spcPct val="105000"/>
              </a:lnSpc>
              <a:spcAft>
                <a:spcPts val="300"/>
              </a:spcAft>
            </a:pPr>
            <a:r>
              <a:rPr sz="1200" b="0">
                <a:solidFill>
                  <a:srgbClr val="000000"/>
                </a:solidFill>
                <a:latin typeface="微软雅黑" panose="020B0503020204020204" charset="-122"/>
              </a:rPr>
              <a:t>方向 ⊥ a、⊥ b，右手定则</a:t>
            </a:r>
            <a:endParaRPr sz="12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0" indent="0">
              <a:lnSpc>
                <a:spcPct val="105000"/>
              </a:lnSpc>
              <a:spcAft>
                <a:spcPts val="300"/>
              </a:spcAft>
            </a:pPr>
            <a:r>
              <a:rPr sz="1200" b="0">
                <a:solidFill>
                  <a:srgbClr val="000000"/>
                </a:solidFill>
                <a:latin typeface="微软雅黑" panose="020B0503020204020204" charset="-122"/>
              </a:rPr>
              <a:t>b × a = − a × b</a:t>
            </a:r>
            <a:endParaRPr sz="12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91440"/>
            <a:ext cx="10735056" cy="8686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2800" b="1" i="0">
                <a:solidFill>
                  <a:srgbClr val="FFFFFF"/>
                </a:solidFill>
                <a:latin typeface="微软雅黑" panose="020B0503020204020204" charset="-122"/>
              </a:rPr>
              <a:t>叉乘的定义（行列式定义）</a:t>
            </a:r>
            <a:endParaRPr sz="2800" b="1" i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1480" y="1280160"/>
            <a:ext cx="6903720" cy="5349240"/>
          </a:xfrm>
          <a:prstGeom prst="rect">
            <a:avLst/>
          </a:prstGeom>
          <a:noFill/>
        </p:spPr>
        <p:txBody>
          <a:bodyPr wrap="square" lIns="18288" tIns="9144" rIns="18288">
            <a:noAutofit/>
          </a:bodyPr>
          <a:lstStyle/>
          <a:p>
            <a:pPr marL="274320" indent="-21971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000000"/>
                </a:solidFill>
                <a:latin typeface="微软雅黑" panose="020B0503020204020204" charset="-122"/>
              </a:rPr>
              <a:t>用三维坐标直接算：</a:t>
            </a:r>
            <a:r>
              <a:rPr sz="1700" b="1">
                <a:solidFill>
                  <a:srgbClr val="000000"/>
                </a:solidFill>
                <a:latin typeface="微软雅黑" panose="020B0503020204020204" charset="-122"/>
              </a:rPr>
              <a:t>a × b = (ay·bz − az·by,  az·bx − ax·bz,  ax·by − ay·bx)</a:t>
            </a:r>
            <a:endParaRPr sz="1700" b="1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000000"/>
                </a:solidFill>
                <a:latin typeface="微软雅黑" panose="020B0503020204020204" charset="-122"/>
              </a:rPr>
              <a:t>记法：i 分量用 y、z；j 分量前面</a:t>
            </a:r>
            <a:r>
              <a:rPr sz="1700" b="1">
                <a:solidFill>
                  <a:srgbClr val="000000"/>
                </a:solidFill>
                <a:latin typeface="微软雅黑" panose="020B0503020204020204" charset="-122"/>
              </a:rPr>
              <a:t>要加负号</a:t>
            </a:r>
            <a:r>
              <a:rPr sz="1700" b="0">
                <a:solidFill>
                  <a:srgbClr val="000000"/>
                </a:solidFill>
                <a:latin typeface="微软雅黑" panose="020B0503020204020204" charset="-122"/>
              </a:rPr>
              <a:t>；k 分量用 x、y</a:t>
            </a:r>
            <a:endParaRPr sz="17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000000"/>
                </a:solidFill>
                <a:latin typeface="微软雅黑" panose="020B0503020204020204" charset="-122"/>
              </a:rPr>
              <a:t>底盘平面内所有 z 分量都是 0，代入后只剩两项：</a:t>
            </a:r>
            <a:endParaRPr sz="17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658495" indent="-21971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000000"/>
                </a:solidFill>
                <a:latin typeface="微软雅黑" panose="020B0503020204020204" charset="-122"/>
              </a:rPr>
              <a:t>ω × r = (0, 0, ω) × (rx, ry, 0) = (</a:t>
            </a:r>
            <a:r>
              <a:rPr sz="1700" b="1">
                <a:solidFill>
                  <a:srgbClr val="000000"/>
                </a:solidFill>
                <a:latin typeface="微软雅黑" panose="020B0503020204020204" charset="-122"/>
              </a:rPr>
              <a:t>−ω·ry, ω·rx, 0</a:t>
            </a:r>
            <a:r>
              <a:rPr sz="1700" b="0">
                <a:solidFill>
                  <a:srgbClr val="000000"/>
                </a:solidFill>
                <a:latin typeface="微软雅黑" panose="020B0503020204020204" charset="-122"/>
              </a:rPr>
              <a:t>)</a:t>
            </a:r>
            <a:endParaRPr sz="17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658495" indent="-21971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000000"/>
                </a:solidFill>
                <a:latin typeface="微软雅黑" panose="020B0503020204020204" charset="-122"/>
              </a:rPr>
              <a:t>也就是说：x 方向的速度由 y 位置决定，y 方向的速度由 x 位置决定</a:t>
            </a:r>
            <a:endParaRPr sz="17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000000"/>
                </a:solidFill>
                <a:latin typeface="微软雅黑" panose="020B0503020204020204" charset="-122"/>
              </a:rPr>
              <a:t>自检：ω = 1、r = (1, 0, 0) → v = (0, 1, 0)，即逆时针转 90°，与直觉一致</a:t>
            </a:r>
            <a:endParaRPr sz="17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000000"/>
                </a:solidFill>
                <a:latin typeface="微软雅黑" panose="020B0503020204020204" charset="-122"/>
              </a:rPr>
              <a:t>工程上用不着手算——写代码时直接套这个式子，让单片机去乘</a:t>
            </a:r>
            <a:endParaRPr sz="17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543800" y="1325880"/>
            <a:ext cx="4343400" cy="2057400"/>
          </a:xfrm>
          <a:prstGeom prst="roundRect">
            <a:avLst>
              <a:gd name="adj" fmla="val 4000"/>
            </a:avLst>
          </a:prstGeom>
          <a:solidFill>
            <a:srgbClr val="F7F9FC"/>
          </a:solidFill>
          <a:ln w="12700">
            <a:solidFill>
              <a:srgbClr val="8EA9DB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543800" y="1325880"/>
            <a:ext cx="64008" cy="205740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08392" y="1417320"/>
            <a:ext cx="4069080" cy="274320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1300" b="1" i="0">
                <a:solidFill>
                  <a:srgbClr val="153061"/>
                </a:solidFill>
                <a:latin typeface="微软雅黑" panose="020B0503020204020204" charset="-122"/>
              </a:rPr>
              <a:t>行列式写法（按第一行展开）</a:t>
            </a:r>
            <a:endParaRPr sz="1300" b="1" i="0">
              <a:solidFill>
                <a:srgbClr val="153061"/>
              </a:solidFill>
              <a:latin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08392" y="1709928"/>
            <a:ext cx="4050791" cy="1600200"/>
          </a:xfrm>
          <a:prstGeom prst="rect">
            <a:avLst/>
          </a:prstGeom>
          <a:noFill/>
        </p:spPr>
        <p:txBody>
          <a:bodyPr wrap="square" lIns="9144" rIns="9144">
            <a:noAutofit/>
          </a:bodyPr>
          <a:lstStyle/>
          <a:p>
            <a:pPr marL="0" indent="0">
              <a:lnSpc>
                <a:spcPct val="105000"/>
              </a:lnSpc>
              <a:spcAft>
                <a:spcPts val="300"/>
              </a:spcAft>
            </a:pPr>
            <a:r>
              <a:rPr sz="1200" b="0">
                <a:solidFill>
                  <a:srgbClr val="000000"/>
                </a:solidFill>
                <a:latin typeface="微软雅黑" panose="020B0503020204020204" charset="-122"/>
              </a:rPr>
              <a:t> </a:t>
            </a:r>
            <a:endParaRPr sz="12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26679" y="1783080"/>
            <a:ext cx="4023360" cy="960120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l">
              <a:lnSpc>
                <a:spcPct val="130000"/>
              </a:lnSpc>
            </a:pPr>
            <a:r>
              <a:rPr sz="1400" b="0" i="0">
                <a:solidFill>
                  <a:srgbClr val="153061"/>
                </a:solidFill>
                <a:latin typeface="Consolas" panose="020B0609020204030204"/>
              </a:rPr>
              <a:t>| i    j   k  |</a:t>
            </a:r>
            <a:endParaRPr sz="1400" b="0" i="0">
              <a:solidFill>
                <a:srgbClr val="153061"/>
              </a:solidFill>
              <a:latin typeface="Consolas" panose="020B0609020204030204"/>
            </a:endParaRPr>
          </a:p>
          <a:p>
            <a:pPr marL="0" indent="0" algn="l">
              <a:lnSpc>
                <a:spcPct val="130000"/>
              </a:lnSpc>
            </a:pPr>
            <a:r>
              <a:rPr sz="1400" b="0" i="0">
                <a:solidFill>
                  <a:srgbClr val="153061"/>
                </a:solidFill>
                <a:latin typeface="Consolas" panose="020B0609020204030204"/>
              </a:rPr>
              <a:t>| ax  ay   az |</a:t>
            </a:r>
            <a:endParaRPr sz="1400" b="0" i="0">
              <a:solidFill>
                <a:srgbClr val="153061"/>
              </a:solidFill>
              <a:latin typeface="Consolas" panose="020B0609020204030204"/>
            </a:endParaRPr>
          </a:p>
          <a:p>
            <a:pPr marL="0" indent="0" algn="l">
              <a:lnSpc>
                <a:spcPct val="130000"/>
              </a:lnSpc>
            </a:pPr>
            <a:r>
              <a:rPr sz="1400" b="0" i="0">
                <a:solidFill>
                  <a:srgbClr val="153061"/>
                </a:solidFill>
                <a:latin typeface="Consolas" panose="020B0609020204030204"/>
              </a:rPr>
              <a:t>| bx  by   bz |</a:t>
            </a:r>
            <a:endParaRPr sz="1400" b="0" i="0">
              <a:solidFill>
                <a:srgbClr val="153061"/>
              </a:solidFill>
              <a:latin typeface="Consolas" panose="020B060902020403020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35240" y="2761488"/>
            <a:ext cx="4160520" cy="411480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l">
              <a:lnSpc>
                <a:spcPct val="110000"/>
              </a:lnSpc>
            </a:pPr>
            <a:r>
              <a:rPr sz="900" b="0" i="0">
                <a:solidFill>
                  <a:srgbClr val="153061"/>
                </a:solidFill>
                <a:latin typeface="微软雅黑" panose="020B0503020204020204" charset="-122"/>
              </a:rPr>
              <a:t>= (ay·bz − az·by)·i − (ax·bz − az·bx)·j + (ax·by − ay·bx)·k</a:t>
            </a:r>
            <a:endParaRPr sz="900" b="0" i="0">
              <a:solidFill>
                <a:srgbClr val="153061"/>
              </a:solidFill>
              <a:latin typeface="微软雅黑" panose="020B0503020204020204" charset="-122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543800" y="3703320"/>
            <a:ext cx="4343400" cy="1874519"/>
          </a:xfrm>
          <a:prstGeom prst="roundRect">
            <a:avLst>
              <a:gd name="adj" fmla="val 4000"/>
            </a:avLst>
          </a:prstGeom>
          <a:solidFill>
            <a:srgbClr val="F7F9FC"/>
          </a:solidFill>
          <a:ln w="12700">
            <a:solidFill>
              <a:srgbClr val="8EA9DB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543800" y="3703320"/>
            <a:ext cx="64008" cy="1874519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08392" y="3794759"/>
            <a:ext cx="4069080" cy="274320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1300" b="1" i="0">
                <a:solidFill>
                  <a:srgbClr val="153061"/>
                </a:solidFill>
                <a:latin typeface="微软雅黑" panose="020B0503020204020204" charset="-122"/>
              </a:rPr>
              <a:t>代进底盘（z 分量全为 0）</a:t>
            </a:r>
            <a:endParaRPr sz="1300" b="1" i="0">
              <a:solidFill>
                <a:srgbClr val="153061"/>
              </a:solidFill>
              <a:latin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08392" y="4087368"/>
            <a:ext cx="4050791" cy="1417319"/>
          </a:xfrm>
          <a:prstGeom prst="rect">
            <a:avLst/>
          </a:prstGeom>
          <a:noFill/>
        </p:spPr>
        <p:txBody>
          <a:bodyPr wrap="square" lIns="9144" rIns="9144">
            <a:noAutofit/>
          </a:bodyPr>
          <a:lstStyle/>
          <a:p>
            <a:pPr marL="0" indent="0">
              <a:lnSpc>
                <a:spcPct val="105000"/>
              </a:lnSpc>
              <a:spcAft>
                <a:spcPts val="300"/>
              </a:spcAft>
            </a:pPr>
            <a:r>
              <a:rPr sz="1150" b="0">
                <a:solidFill>
                  <a:srgbClr val="000000"/>
                </a:solidFill>
                <a:latin typeface="微软雅黑" panose="020B0503020204020204" charset="-122"/>
              </a:rPr>
              <a:t>ω × r = (0, 0, ω) × (rx, ry, 0)</a:t>
            </a:r>
            <a:endParaRPr sz="115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0" indent="0">
              <a:lnSpc>
                <a:spcPct val="105000"/>
              </a:lnSpc>
              <a:spcAft>
                <a:spcPts val="300"/>
              </a:spcAft>
            </a:pPr>
            <a:r>
              <a:rPr sz="1150" b="0">
                <a:solidFill>
                  <a:srgbClr val="000000"/>
                </a:solidFill>
                <a:latin typeface="微软雅黑" panose="020B0503020204020204" charset="-122"/>
              </a:rPr>
              <a:t>= ( −ω·ry ,  ω·rx ,  0 )</a:t>
            </a:r>
            <a:endParaRPr sz="115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0" indent="0">
              <a:lnSpc>
                <a:spcPct val="105000"/>
              </a:lnSpc>
              <a:spcAft>
                <a:spcPts val="300"/>
              </a:spcAft>
            </a:pPr>
            <a:r>
              <a:rPr sz="1150" b="0">
                <a:solidFill>
                  <a:srgbClr val="000000"/>
                </a:solidFill>
                <a:latin typeface="微软雅黑" panose="020B0503020204020204" charset="-122"/>
              </a:rPr>
              <a:t>→ 越靠外侧的点，线速度越大</a:t>
            </a:r>
            <a:endParaRPr sz="115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91440"/>
            <a:ext cx="10735056" cy="8686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2600" b="1" i="0">
                <a:solidFill>
                  <a:srgbClr val="FFFFFF"/>
                </a:solidFill>
                <a:latin typeface="微软雅黑" panose="020B0503020204020204" charset="-122"/>
              </a:rPr>
              <a:t>3.1 速度解算——角速度的矢量版本</a:t>
            </a:r>
            <a:endParaRPr sz="2600" b="1" i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1480" y="1280160"/>
            <a:ext cx="6537960" cy="5349240"/>
          </a:xfrm>
          <a:prstGeom prst="rect">
            <a:avLst/>
          </a:prstGeom>
          <a:noFill/>
        </p:spPr>
        <p:txBody>
          <a:bodyPr wrap="square" lIns="18288" tIns="9144" rIns="18288">
            <a:noAutofit/>
          </a:bodyPr>
          <a:lstStyle/>
          <a:p>
            <a:pPr marL="274320" indent="-21971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000000"/>
                </a:solidFill>
                <a:latin typeface="微软雅黑" panose="020B0503020204020204" charset="-122"/>
              </a:rPr>
              <a:t>平面上的转动用角速度描述：ω = dθ/dt，单位 rad/s</a:t>
            </a:r>
            <a:endParaRPr sz="17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000000"/>
                </a:solidFill>
                <a:latin typeface="微软雅黑" panose="020B0503020204020204" charset="-122"/>
              </a:rPr>
              <a:t>角速度是</a:t>
            </a:r>
            <a:r>
              <a:rPr sz="1700" b="1">
                <a:solidFill>
                  <a:srgbClr val="000000"/>
                </a:solidFill>
                <a:latin typeface="微软雅黑" panose="020B0503020204020204" charset="-122"/>
              </a:rPr>
              <a:t>轴矢量</a:t>
            </a:r>
            <a:r>
              <a:rPr sz="1700" b="0">
                <a:solidFill>
                  <a:srgbClr val="000000"/>
                </a:solidFill>
                <a:latin typeface="微软雅黑" panose="020B0503020204020204" charset="-122"/>
              </a:rPr>
              <a:t>：大小是转速，方向沿转轴，由</a:t>
            </a:r>
            <a:r>
              <a:rPr sz="1700" b="1">
                <a:solidFill>
                  <a:srgbClr val="000000"/>
                </a:solidFill>
                <a:latin typeface="微软雅黑" panose="020B0503020204020204" charset="-122"/>
              </a:rPr>
              <a:t>右手螺旋定则</a:t>
            </a:r>
            <a:r>
              <a:rPr sz="1700" b="0">
                <a:solidFill>
                  <a:srgbClr val="000000"/>
                </a:solidFill>
                <a:latin typeface="微软雅黑" panose="020B0503020204020204" charset="-122"/>
              </a:rPr>
              <a:t>确定</a:t>
            </a:r>
            <a:endParaRPr sz="17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658495" indent="-219710">
              <a:lnSpc>
                <a:spcPct val="115000"/>
              </a:lnSpc>
              <a:spcBef>
                <a:spcPts val="45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000000"/>
                </a:solidFill>
                <a:latin typeface="微软雅黑" panose="020B0503020204020204" charset="-122"/>
              </a:rPr>
              <a:t>从 +z 方向往下看，逆时针为正 → 方向垂直纸面向外；顺时针为负 → 方向向里</a:t>
            </a:r>
            <a:endParaRPr sz="17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658495" indent="-219710">
              <a:lnSpc>
                <a:spcPct val="115000"/>
              </a:lnSpc>
              <a:spcBef>
                <a:spcPts val="45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000000"/>
                </a:solidFill>
                <a:latin typeface="微软雅黑" panose="020B0503020204020204" charset="-122"/>
              </a:rPr>
              <a:t>它不能直接加到线速度上（量纲不同），只能通过叉乘位置矢量转换</a:t>
            </a:r>
            <a:endParaRPr sz="17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000000"/>
                </a:solidFill>
                <a:latin typeface="微软雅黑" panose="020B0503020204020204" charset="-122"/>
              </a:rPr>
              <a:t>把底盘状态统一写成三维向量：v = (vx, vy, 0)，ω = (0, 0, ω)</a:t>
            </a:r>
            <a:endParaRPr sz="17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000000"/>
                </a:solidFill>
                <a:latin typeface="微软雅黑" panose="020B0503020204020204" charset="-122"/>
              </a:rPr>
              <a:t>好处：一步算出底盘上任意一点的速度 </a:t>
            </a:r>
            <a:r>
              <a:rPr sz="1700" b="1">
                <a:solidFill>
                  <a:srgbClr val="000000"/>
                </a:solidFill>
                <a:latin typeface="微软雅黑" panose="020B0503020204020204" charset="-122"/>
              </a:rPr>
              <a:t>v0 = v + ω × r</a:t>
            </a:r>
            <a:r>
              <a:rPr sz="1700" b="0">
                <a:solidFill>
                  <a:srgbClr val="000000"/>
                </a:solidFill>
                <a:latin typeface="微软雅黑" panose="020B0503020204020204" charset="-122"/>
              </a:rPr>
              <a:t>，不用分情况讨论</a:t>
            </a:r>
            <a:endParaRPr sz="17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700" b="0">
                <a:solidFill>
                  <a:srgbClr val="000000"/>
                </a:solidFill>
                <a:latin typeface="微软雅黑" panose="020B0503020204020204" charset="-122"/>
              </a:rPr>
              <a:t>记法：ω 的方向就是转轴方向，所以在底盘里永远是 (0, 0, ω) 这一根轴</a:t>
            </a:r>
            <a:endParaRPr sz="17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5" name="Oval 4"/>
          <p:cNvSpPr/>
          <p:nvPr/>
        </p:nvSpPr>
        <p:spPr>
          <a:xfrm>
            <a:off x="7680960" y="1554480"/>
            <a:ext cx="1737360" cy="1737360"/>
          </a:xfrm>
          <a:prstGeom prst="ellipse">
            <a:avLst/>
          </a:prstGeom>
          <a:solidFill>
            <a:srgbClr val="EAF1FB"/>
          </a:solidFill>
          <a:ln w="9525">
            <a:solidFill>
              <a:srgbClr val="8EA9DB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503920" y="2377439"/>
            <a:ext cx="91440" cy="91440"/>
          </a:xfrm>
          <a:prstGeom prst="ellipse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cxnSp>
        <p:nvCxnSpPr>
          <p:cNvPr id="7" name="Connector 6"/>
          <p:cNvCxnSpPr/>
          <p:nvPr/>
        </p:nvCxnSpPr>
        <p:spPr>
          <a:xfrm flipH="1">
            <a:off x="8138160" y="1709928"/>
            <a:ext cx="640080" cy="0"/>
          </a:xfrm>
          <a:prstGeom prst="line">
            <a:avLst/>
          </a:prstGeom>
          <a:ln w="2032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8549640" y="1280160"/>
            <a:ext cx="0" cy="1143000"/>
          </a:xfrm>
          <a:prstGeom prst="line">
            <a:avLst/>
          </a:prstGeom>
          <a:ln w="22860">
            <a:solidFill>
              <a:srgbClr val="C0392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622792" y="1234439"/>
            <a:ext cx="457200" cy="201168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1300" b="1" i="0">
                <a:solidFill>
                  <a:srgbClr val="C0392B"/>
                </a:solidFill>
                <a:latin typeface="微软雅黑" panose="020B0503020204020204" charset="-122"/>
              </a:rPr>
              <a:t>ω</a:t>
            </a:r>
            <a:endParaRPr sz="1300" b="1" i="0">
              <a:solidFill>
                <a:srgbClr val="C0392B"/>
              </a:solidFill>
              <a:latin typeface="微软雅黑" panose="020B0503020204020204" charset="-122"/>
            </a:endParaRPr>
          </a:p>
        </p:txBody>
      </p:sp>
      <p:cxnSp>
        <p:nvCxnSpPr>
          <p:cNvPr id="10" name="Connector 9"/>
          <p:cNvCxnSpPr/>
          <p:nvPr/>
        </p:nvCxnSpPr>
        <p:spPr>
          <a:xfrm>
            <a:off x="7452360" y="3410711"/>
            <a:ext cx="594360" cy="0"/>
          </a:xfrm>
          <a:prstGeom prst="line">
            <a:avLst/>
          </a:prstGeom>
          <a:ln w="1524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7452360" y="2926080"/>
            <a:ext cx="0" cy="484631"/>
          </a:xfrm>
          <a:prstGeom prst="line">
            <a:avLst/>
          </a:prstGeom>
          <a:ln w="1524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074152" y="3319272"/>
            <a:ext cx="274320" cy="164592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900" b="0" i="0">
                <a:solidFill>
                  <a:srgbClr val="000000"/>
                </a:solidFill>
                <a:latin typeface="微软雅黑" panose="020B0503020204020204" charset="-122"/>
              </a:rPr>
              <a:t>x</a:t>
            </a:r>
            <a:endParaRPr sz="900" b="0" i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42632" y="2715768"/>
            <a:ext cx="274320" cy="164592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900" b="0" i="0">
                <a:solidFill>
                  <a:srgbClr val="000000"/>
                </a:solidFill>
                <a:latin typeface="微软雅黑" panose="020B0503020204020204" charset="-122"/>
              </a:rPr>
              <a:t>y</a:t>
            </a:r>
            <a:endParaRPr sz="900" b="0" i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35240" y="3721608"/>
            <a:ext cx="1920240" cy="182880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800" b="0" i="0">
                <a:solidFill>
                  <a:srgbClr val="595959"/>
                </a:solidFill>
                <a:latin typeface="微软雅黑" panose="020B0503020204020204" charset="-122"/>
              </a:rPr>
              <a:t>从 +z 方向俯视：逆时针为正</a:t>
            </a:r>
            <a:endParaRPr sz="800" b="0" i="0">
              <a:solidFill>
                <a:srgbClr val="595959"/>
              </a:solidFill>
              <a:latin typeface="微软雅黑" panose="020B0503020204020204" charset="-122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269480" y="3977639"/>
            <a:ext cx="4572000" cy="1737360"/>
          </a:xfrm>
          <a:prstGeom prst="roundRect">
            <a:avLst>
              <a:gd name="adj" fmla="val 4000"/>
            </a:avLst>
          </a:prstGeom>
          <a:solidFill>
            <a:srgbClr val="F7F9FC"/>
          </a:solidFill>
          <a:ln w="12700">
            <a:solidFill>
              <a:srgbClr val="8EA9DB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269480" y="3977639"/>
            <a:ext cx="64008" cy="173736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34072" y="4069079"/>
            <a:ext cx="4297680" cy="274320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1300" b="1" i="0">
                <a:solidFill>
                  <a:srgbClr val="153061"/>
                </a:solidFill>
                <a:latin typeface="微软雅黑" panose="020B0503020204020204" charset="-122"/>
              </a:rPr>
              <a:t>三个式子记住这一节</a:t>
            </a:r>
            <a:endParaRPr sz="1300" b="1" i="0">
              <a:solidFill>
                <a:srgbClr val="153061"/>
              </a:solidFill>
              <a:latin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434072" y="4361688"/>
            <a:ext cx="4279392" cy="1280160"/>
          </a:xfrm>
          <a:prstGeom prst="rect">
            <a:avLst/>
          </a:prstGeom>
          <a:noFill/>
        </p:spPr>
        <p:txBody>
          <a:bodyPr wrap="square" lIns="9144" rIns="9144">
            <a:noAutofit/>
          </a:bodyPr>
          <a:lstStyle/>
          <a:p>
            <a:pPr marL="0" indent="0">
              <a:lnSpc>
                <a:spcPct val="105000"/>
              </a:lnSpc>
              <a:spcAft>
                <a:spcPts val="300"/>
              </a:spcAft>
            </a:pPr>
            <a:r>
              <a:rPr sz="1200" b="0">
                <a:solidFill>
                  <a:srgbClr val="000000"/>
                </a:solidFill>
                <a:latin typeface="微软雅黑" panose="020B0503020204020204" charset="-122"/>
              </a:rPr>
              <a:t>平动：v = (vx, vy, 0)</a:t>
            </a:r>
            <a:endParaRPr sz="12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0" indent="0">
              <a:lnSpc>
                <a:spcPct val="105000"/>
              </a:lnSpc>
              <a:spcAft>
                <a:spcPts val="300"/>
              </a:spcAft>
            </a:pPr>
            <a:r>
              <a:rPr sz="1200" b="0">
                <a:solidFill>
                  <a:srgbClr val="000000"/>
                </a:solidFill>
                <a:latin typeface="微软雅黑" panose="020B0503020204020204" charset="-122"/>
              </a:rPr>
              <a:t>转动：ω = (0, 0, ω)</a:t>
            </a:r>
            <a:endParaRPr sz="12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0" indent="0">
              <a:lnSpc>
                <a:spcPct val="105000"/>
              </a:lnSpc>
              <a:spcAft>
                <a:spcPts val="300"/>
              </a:spcAft>
            </a:pPr>
            <a:r>
              <a:rPr sz="1200" b="0">
                <a:solidFill>
                  <a:srgbClr val="000000"/>
                </a:solidFill>
                <a:latin typeface="微软雅黑" panose="020B0503020204020204" charset="-122"/>
              </a:rPr>
              <a:t>任意点：v0 = v + ω × r</a:t>
            </a:r>
            <a:endParaRPr sz="12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0" indent="0">
              <a:lnSpc>
                <a:spcPct val="105000"/>
              </a:lnSpc>
              <a:spcAft>
                <a:spcPts val="300"/>
              </a:spcAft>
            </a:pPr>
            <a:r>
              <a:rPr sz="1200" b="0">
                <a:solidFill>
                  <a:srgbClr val="000000"/>
                </a:solidFill>
                <a:latin typeface="微软雅黑" panose="020B0503020204020204" charset="-122"/>
              </a:rPr>
              <a:t>右手：四指顺着转向蜷起，拇指指向 ω</a:t>
            </a:r>
            <a:endParaRPr sz="12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91440"/>
            <a:ext cx="10735056" cy="8686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2800" b="1" i="0">
                <a:solidFill>
                  <a:srgbClr val="FFFFFF"/>
                </a:solidFill>
                <a:latin typeface="微软雅黑" panose="020B0503020204020204" charset="-122"/>
              </a:rPr>
              <a:t>扭矩：转动的原因</a:t>
            </a:r>
            <a:endParaRPr sz="2800" b="1" i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1480" y="1280160"/>
            <a:ext cx="6766560" cy="5349240"/>
          </a:xfrm>
          <a:prstGeom prst="rect">
            <a:avLst/>
          </a:prstGeom>
          <a:noFill/>
        </p:spPr>
        <p:txBody>
          <a:bodyPr wrap="square" lIns="18288" tIns="9144" rIns="18288">
            <a:noAutofit/>
          </a:bodyPr>
          <a:lstStyle/>
          <a:p>
            <a:pPr marL="274320" indent="-21971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50" b="0">
                <a:solidFill>
                  <a:srgbClr val="000000"/>
                </a:solidFill>
                <a:latin typeface="微软雅黑" panose="020B0503020204020204" charset="-122"/>
              </a:rPr>
              <a:t>扭矩（力矩）</a:t>
            </a:r>
            <a:r>
              <a:rPr sz="1650" b="1">
                <a:solidFill>
                  <a:srgbClr val="000000"/>
                </a:solidFill>
                <a:latin typeface="微软雅黑" panose="020B0503020204020204" charset="-122"/>
              </a:rPr>
              <a:t>τ = r × F</a:t>
            </a:r>
            <a:r>
              <a:rPr sz="1650" b="0">
                <a:solidFill>
                  <a:srgbClr val="000000"/>
                </a:solidFill>
                <a:latin typeface="微软雅黑" panose="020B0503020204020204" charset="-122"/>
              </a:rPr>
              <a:t>：力 F 作用在相对转轴的位置 r 上，产生的转动效应</a:t>
            </a:r>
            <a:endParaRPr sz="165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50" b="0">
                <a:solidFill>
                  <a:srgbClr val="000000"/>
                </a:solidFill>
                <a:latin typeface="微软雅黑" panose="020B0503020204020204" charset="-122"/>
              </a:rPr>
              <a:t>大小 τ = |r| · |F| · sinθ = </a:t>
            </a:r>
            <a:r>
              <a:rPr sz="1650" b="1">
                <a:solidFill>
                  <a:srgbClr val="000000"/>
                </a:solidFill>
                <a:latin typeface="微软雅黑" panose="020B0503020204020204" charset="-122"/>
              </a:rPr>
              <a:t>力臂 × 力</a:t>
            </a:r>
            <a:r>
              <a:rPr sz="1650" b="0">
                <a:solidFill>
                  <a:srgbClr val="000000"/>
                </a:solidFill>
                <a:latin typeface="微软雅黑" panose="020B0503020204020204" charset="-122"/>
              </a:rPr>
              <a:t>；方向由右手螺旋定则确定，单位 N·m</a:t>
            </a:r>
            <a:endParaRPr sz="165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50" b="0">
                <a:solidFill>
                  <a:srgbClr val="000000"/>
                </a:solidFill>
                <a:latin typeface="微软雅黑" panose="020B0503020204020204" charset="-122"/>
              </a:rPr>
              <a:t>同一个力，力臂越长转动效果越强——拧螺丝、撬棍都是这个道理</a:t>
            </a:r>
            <a:endParaRPr sz="165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50" b="0">
                <a:solidFill>
                  <a:srgbClr val="000000"/>
                </a:solidFill>
                <a:latin typeface="微软雅黑" panose="020B0503020204020204" charset="-122"/>
              </a:rPr>
              <a:t>电机侧：</a:t>
            </a:r>
            <a:r>
              <a:rPr sz="1650" b="1">
                <a:solidFill>
                  <a:srgbClr val="000000"/>
                </a:solidFill>
                <a:latin typeface="微软雅黑" panose="020B0503020204020204" charset="-122"/>
              </a:rPr>
              <a:t>扭矩 = 电流 × 扭矩常数 Kt</a:t>
            </a:r>
            <a:r>
              <a:rPr sz="1650" b="0">
                <a:solidFill>
                  <a:srgbClr val="000000"/>
                </a:solidFill>
                <a:latin typeface="微软雅黑" panose="020B0503020204020204" charset="-122"/>
              </a:rPr>
              <a:t>。3508 配 C620 时控制量就是扭矩（电流），所以“控扭矩”就是“控电流”</a:t>
            </a:r>
            <a:endParaRPr sz="165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50" b="0">
                <a:solidFill>
                  <a:srgbClr val="000000"/>
                </a:solidFill>
                <a:latin typeface="微软雅黑" panose="020B0503020204020204" charset="-122"/>
              </a:rPr>
              <a:t>底盘侧：四个轮组的扭矩合成 → 底盘的牵引力 F 与转矩 T；反过来由 F、T 求四个电机的扭矩，就是</a:t>
            </a:r>
            <a:r>
              <a:rPr sz="1650" b="1">
                <a:solidFill>
                  <a:srgbClr val="000000"/>
                </a:solidFill>
                <a:latin typeface="微软雅黑" panose="020B0503020204020204" charset="-122"/>
              </a:rPr>
              <a:t>动力学逆解算</a:t>
            </a:r>
            <a:endParaRPr sz="1650" b="1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50" b="0">
                <a:solidFill>
                  <a:srgbClr val="000000"/>
                </a:solidFill>
                <a:latin typeface="微软雅黑" panose="020B0503020204020204" charset="-122"/>
              </a:rPr>
              <a:t>注意：扭矩决定的是</a:t>
            </a:r>
            <a:r>
              <a:rPr sz="1650" b="1">
                <a:solidFill>
                  <a:srgbClr val="000000"/>
                </a:solidFill>
                <a:latin typeface="微软雅黑" panose="020B0503020204020204" charset="-122"/>
              </a:rPr>
              <a:t>角加速度</a:t>
            </a:r>
            <a:r>
              <a:rPr sz="1650" b="0">
                <a:solidFill>
                  <a:srgbClr val="000000"/>
                </a:solidFill>
                <a:latin typeface="微软雅黑" panose="020B0503020204020204" charset="-122"/>
              </a:rPr>
              <a:t>，不是速度。速度由功率和阻力共同决定</a:t>
            </a:r>
            <a:endParaRPr sz="165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5" name="Isosceles Triangle 4"/>
          <p:cNvSpPr/>
          <p:nvPr/>
        </p:nvSpPr>
        <p:spPr>
          <a:xfrm>
            <a:off x="8183880" y="2542032"/>
            <a:ext cx="365760" cy="384048"/>
          </a:xfrm>
          <a:prstGeom prst="triangle">
            <a:avLst/>
          </a:prstGeom>
          <a:solidFill>
            <a:srgbClr val="D9E1F2"/>
          </a:solidFill>
          <a:ln w="9525">
            <a:solidFill>
              <a:srgbClr val="8EA9DB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7818120" y="2926080"/>
            <a:ext cx="1097280" cy="0"/>
          </a:xfrm>
          <a:prstGeom prst="line">
            <a:avLst/>
          </a:prstGeom>
          <a:ln w="20320">
            <a:solidFill>
              <a:srgbClr val="5959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8238744" y="2404872"/>
            <a:ext cx="2331720" cy="128016"/>
          </a:xfrm>
          <a:prstGeom prst="rect">
            <a:avLst/>
          </a:prstGeom>
          <a:solidFill>
            <a:srgbClr val="D9E1F2"/>
          </a:solidFill>
          <a:ln w="9525">
            <a:solidFill>
              <a:srgbClr val="8EA9DB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284464" y="2386584"/>
            <a:ext cx="164592" cy="164592"/>
          </a:xfrm>
          <a:prstGeom prst="ellipse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01000" y="2359152"/>
            <a:ext cx="274320" cy="182880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1000" b="0" i="0">
                <a:solidFill>
                  <a:srgbClr val="153061"/>
                </a:solidFill>
                <a:latin typeface="微软雅黑" panose="020B0503020204020204" charset="-122"/>
              </a:rPr>
              <a:t>O</a:t>
            </a:r>
            <a:endParaRPr sz="1000" b="0" i="0">
              <a:solidFill>
                <a:srgbClr val="153061"/>
              </a:solidFill>
              <a:latin typeface="微软雅黑" panose="020B0503020204020204" charset="-122"/>
            </a:endParaRPr>
          </a:p>
        </p:txBody>
      </p:sp>
      <p:cxnSp>
        <p:nvCxnSpPr>
          <p:cNvPr id="10" name="Connector 9"/>
          <p:cNvCxnSpPr/>
          <p:nvPr/>
        </p:nvCxnSpPr>
        <p:spPr>
          <a:xfrm>
            <a:off x="10424160" y="1417320"/>
            <a:ext cx="0" cy="960120"/>
          </a:xfrm>
          <a:prstGeom prst="line">
            <a:avLst/>
          </a:prstGeom>
          <a:ln w="25400">
            <a:solidFill>
              <a:srgbClr val="C0392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0515600" y="1261872"/>
            <a:ext cx="365760" cy="201168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1300" b="1" i="0">
                <a:solidFill>
                  <a:srgbClr val="C0392B"/>
                </a:solidFill>
                <a:latin typeface="微软雅黑" panose="020B0503020204020204" charset="-122"/>
              </a:rPr>
              <a:t>F</a:t>
            </a:r>
            <a:endParaRPr sz="1300" b="1" i="0">
              <a:solidFill>
                <a:srgbClr val="C0392B"/>
              </a:solidFill>
              <a:latin typeface="微软雅黑" panose="020B0503020204020204" charset="-122"/>
            </a:endParaRPr>
          </a:p>
        </p:txBody>
      </p:sp>
      <p:cxnSp>
        <p:nvCxnSpPr>
          <p:cNvPr id="12" name="Connector 11"/>
          <p:cNvCxnSpPr/>
          <p:nvPr/>
        </p:nvCxnSpPr>
        <p:spPr>
          <a:xfrm>
            <a:off x="8412480" y="2084832"/>
            <a:ext cx="2011680" cy="0"/>
          </a:xfrm>
          <a:prstGeom prst="line">
            <a:avLst/>
          </a:prstGeom>
          <a:ln w="13970">
            <a:solidFill>
              <a:srgbClr val="59595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8412480" y="2084832"/>
            <a:ext cx="0" cy="274320"/>
          </a:xfrm>
          <a:prstGeom prst="line">
            <a:avLst/>
          </a:prstGeom>
          <a:ln w="10160">
            <a:solidFill>
              <a:srgbClr val="59595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10424160" y="2084832"/>
            <a:ext cx="0" cy="274320"/>
          </a:xfrm>
          <a:prstGeom prst="line">
            <a:avLst/>
          </a:prstGeom>
          <a:ln w="10160">
            <a:solidFill>
              <a:srgbClr val="59595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235440" y="1810512"/>
            <a:ext cx="548640" cy="201168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200" b="1" i="0">
                <a:solidFill>
                  <a:srgbClr val="595959"/>
                </a:solidFill>
                <a:latin typeface="微软雅黑" panose="020B0503020204020204" charset="-122"/>
              </a:rPr>
              <a:t>r</a:t>
            </a:r>
            <a:endParaRPr sz="1200" b="1" i="0">
              <a:solidFill>
                <a:srgbClr val="595959"/>
              </a:solidFill>
              <a:latin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75320" y="1645920"/>
            <a:ext cx="1005840" cy="201168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1000" b="1" i="0">
                <a:solidFill>
                  <a:srgbClr val="1F3864"/>
                </a:solidFill>
                <a:latin typeface="微软雅黑" panose="020B0503020204020204" charset="-122"/>
              </a:rPr>
              <a:t>τ = r × F</a:t>
            </a:r>
            <a:endParaRPr sz="1000" b="1" i="0">
              <a:solidFill>
                <a:srgbClr val="1F3864"/>
              </a:solidFill>
              <a:latin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726680" y="3291840"/>
            <a:ext cx="3566160" cy="365760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850" b="0" i="0">
                <a:solidFill>
                  <a:srgbClr val="595959"/>
                </a:solidFill>
                <a:latin typeface="微软雅黑" panose="020B0503020204020204" charset="-122"/>
              </a:rPr>
              <a:t>同一个力，力臂 r 越长，转动效果越强</a:t>
            </a:r>
            <a:endParaRPr sz="850" b="0" i="0">
              <a:solidFill>
                <a:srgbClr val="595959"/>
              </a:solidFill>
              <a:latin typeface="微软雅黑" panose="020B0503020204020204" charset="-122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406640" y="3703320"/>
            <a:ext cx="4480560" cy="1874519"/>
          </a:xfrm>
          <a:prstGeom prst="roundRect">
            <a:avLst>
              <a:gd name="adj" fmla="val 4000"/>
            </a:avLst>
          </a:prstGeom>
          <a:solidFill>
            <a:srgbClr val="F7F9FC"/>
          </a:solidFill>
          <a:ln w="12700">
            <a:solidFill>
              <a:srgbClr val="8EA9DB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406640" y="3703320"/>
            <a:ext cx="64008" cy="1874519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571231" y="3794759"/>
            <a:ext cx="4206240" cy="274320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1300" b="1" i="0">
                <a:solidFill>
                  <a:srgbClr val="153061"/>
                </a:solidFill>
                <a:latin typeface="微软雅黑" panose="020B0503020204020204" charset="-122"/>
              </a:rPr>
              <a:t>三个层次</a:t>
            </a:r>
            <a:endParaRPr sz="1300" b="1" i="0">
              <a:solidFill>
                <a:srgbClr val="153061"/>
              </a:solidFill>
              <a:latin typeface="微软雅黑" panose="020B050302020402020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71231" y="4087368"/>
            <a:ext cx="4187952" cy="1417319"/>
          </a:xfrm>
          <a:prstGeom prst="rect">
            <a:avLst/>
          </a:prstGeom>
          <a:noFill/>
        </p:spPr>
        <p:txBody>
          <a:bodyPr wrap="square" lIns="9144" rIns="9144">
            <a:noAutofit/>
          </a:bodyPr>
          <a:lstStyle/>
          <a:p>
            <a:pPr marL="0" indent="0">
              <a:lnSpc>
                <a:spcPct val="105000"/>
              </a:lnSpc>
              <a:spcAft>
                <a:spcPts val="300"/>
              </a:spcAft>
            </a:pPr>
            <a:r>
              <a:rPr sz="1150" b="1">
                <a:solidFill>
                  <a:srgbClr val="153061"/>
                </a:solidFill>
                <a:latin typeface="微软雅黑" panose="020B0503020204020204" charset="-122"/>
              </a:rPr>
              <a:t>力学</a:t>
            </a:r>
            <a:r>
              <a:rPr sz="1150" b="0">
                <a:solidFill>
                  <a:srgbClr val="000000"/>
                </a:solidFill>
                <a:latin typeface="微软雅黑" panose="020B0503020204020204" charset="-122"/>
              </a:rPr>
              <a:t>：τ = r × F，|τ| = |r||F|sinθ</a:t>
            </a:r>
            <a:endParaRPr sz="115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0" indent="0">
              <a:lnSpc>
                <a:spcPct val="105000"/>
              </a:lnSpc>
              <a:spcAft>
                <a:spcPts val="300"/>
              </a:spcAft>
            </a:pPr>
            <a:r>
              <a:rPr sz="1150" b="1">
                <a:solidFill>
                  <a:srgbClr val="153061"/>
                </a:solidFill>
                <a:latin typeface="微软雅黑" panose="020B0503020204020204" charset="-122"/>
              </a:rPr>
              <a:t>电机</a:t>
            </a:r>
            <a:r>
              <a:rPr sz="1150" b="0">
                <a:solidFill>
                  <a:srgbClr val="000000"/>
                </a:solidFill>
                <a:latin typeface="微软雅黑" panose="020B0503020204020204" charset="-122"/>
              </a:rPr>
              <a:t>：τ = Kt · I（Kt 由电机决定）</a:t>
            </a:r>
            <a:endParaRPr sz="115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0" indent="0">
              <a:lnSpc>
                <a:spcPct val="105000"/>
              </a:lnSpc>
              <a:spcAft>
                <a:spcPts val="300"/>
              </a:spcAft>
            </a:pPr>
            <a:r>
              <a:rPr sz="1150" b="1">
                <a:solidFill>
                  <a:srgbClr val="153061"/>
                </a:solidFill>
                <a:latin typeface="微软雅黑" panose="020B0503020204020204" charset="-122"/>
              </a:rPr>
              <a:t>整车</a:t>
            </a:r>
            <a:r>
              <a:rPr sz="1150" b="0">
                <a:solidFill>
                  <a:srgbClr val="000000"/>
                </a:solidFill>
                <a:latin typeface="微软雅黑" panose="020B0503020204020204" charset="-122"/>
              </a:rPr>
              <a:t>：(F, T) ⇐ 四个轮组扭矩</a:t>
            </a:r>
            <a:endParaRPr sz="115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0" indent="0">
              <a:lnSpc>
                <a:spcPct val="105000"/>
              </a:lnSpc>
              <a:spcAft>
                <a:spcPts val="300"/>
              </a:spcAft>
            </a:pPr>
            <a:r>
              <a:rPr sz="1150" b="0">
                <a:solidFill>
                  <a:srgbClr val="000000"/>
                </a:solidFill>
                <a:latin typeface="微软雅黑" panose="020B0503020204020204" charset="-122"/>
              </a:rPr>
              <a:t>→ 这就是动力学逆解算的用途</a:t>
            </a:r>
            <a:endParaRPr sz="115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91440"/>
            <a:ext cx="10735056" cy="8686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2800" b="1" i="0">
                <a:solidFill>
                  <a:srgbClr val="FFFFFF"/>
                </a:solidFill>
                <a:latin typeface="微软雅黑" panose="020B0503020204020204" charset="-122"/>
              </a:rPr>
              <a:t>惯量：转动的惯性</a:t>
            </a:r>
            <a:endParaRPr sz="2800" b="1" i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1480" y="1280160"/>
            <a:ext cx="6675120" cy="5349240"/>
          </a:xfrm>
          <a:prstGeom prst="rect">
            <a:avLst/>
          </a:prstGeom>
          <a:noFill/>
        </p:spPr>
        <p:txBody>
          <a:bodyPr wrap="square" lIns="18288" tIns="9144" rIns="18288">
            <a:noAutofit/>
          </a:bodyPr>
          <a:lstStyle/>
          <a:p>
            <a:pPr marL="274320" indent="-21971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50" b="0">
                <a:solidFill>
                  <a:srgbClr val="000000"/>
                </a:solidFill>
                <a:latin typeface="微软雅黑" panose="020B0503020204020204" charset="-122"/>
              </a:rPr>
              <a:t>转动惯量 </a:t>
            </a:r>
            <a:r>
              <a:rPr sz="1650" b="1">
                <a:solidFill>
                  <a:srgbClr val="000000"/>
                </a:solidFill>
                <a:latin typeface="微软雅黑" panose="020B0503020204020204" charset="-122"/>
              </a:rPr>
              <a:t>J = Σ mi·ri²</a:t>
            </a:r>
            <a:r>
              <a:rPr sz="1650" b="0">
                <a:solidFill>
                  <a:srgbClr val="000000"/>
                </a:solidFill>
                <a:latin typeface="微软雅黑" panose="020B0503020204020204" charset="-122"/>
              </a:rPr>
              <a:t>，描述物体抵抗角加速度的能力，相当于平动里的质量</a:t>
            </a:r>
            <a:endParaRPr sz="165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50" b="0">
                <a:solidFill>
                  <a:srgbClr val="000000"/>
                </a:solidFill>
                <a:latin typeface="微软雅黑" panose="020B0503020204020204" charset="-122"/>
              </a:rPr>
              <a:t>单位 kg·m²；质量越靠外，J 越大（同样扭矩下转起来更“肉”）</a:t>
            </a:r>
            <a:endParaRPr sz="165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50" b="0">
                <a:solidFill>
                  <a:srgbClr val="000000"/>
                </a:solidFill>
                <a:latin typeface="微软雅黑" panose="020B0503020204020204" charset="-122"/>
              </a:rPr>
              <a:t>转动牛顿第二定律：</a:t>
            </a:r>
            <a:r>
              <a:rPr sz="1650" b="1">
                <a:solidFill>
                  <a:srgbClr val="000000"/>
                </a:solidFill>
                <a:latin typeface="微软雅黑" panose="020B0503020204020204" charset="-122"/>
              </a:rPr>
              <a:t>T = J · α</a:t>
            </a:r>
            <a:r>
              <a:rPr sz="1650" b="0">
                <a:solidFill>
                  <a:srgbClr val="000000"/>
                </a:solidFill>
                <a:latin typeface="微软雅黑" panose="020B0503020204020204" charset="-122"/>
              </a:rPr>
              <a:t>（α 为角加速度），与 F = m·a 完全对应</a:t>
            </a:r>
            <a:endParaRPr sz="165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50" b="0">
                <a:solidFill>
                  <a:srgbClr val="000000"/>
                </a:solidFill>
                <a:latin typeface="微软雅黑" panose="020B0503020204020204" charset="-122"/>
              </a:rPr>
              <a:t>整车的 J 由轮组、车体、云台、电池弹舱共同决定——这也是为什么换机械布局后 PID 要重调</a:t>
            </a:r>
            <a:endParaRPr sz="165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50" b="0">
                <a:solidFill>
                  <a:srgbClr val="000000"/>
                </a:solidFill>
                <a:latin typeface="微软雅黑" panose="020B0503020204020204" charset="-122"/>
              </a:rPr>
              <a:t>工程含义：J 大 → 同样的前馈扭矩换来的角加速度小 → 转向迟钝、容易超调，需要更大的前馈和更小的 P</a:t>
            </a:r>
            <a:endParaRPr sz="165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50" b="0">
                <a:solidFill>
                  <a:srgbClr val="000000"/>
                </a:solidFill>
                <a:latin typeface="微软雅黑" panose="020B0503020204020204" charset="-122"/>
              </a:rPr>
              <a:t>对照记忆：m ↔ J，v ↔ ω，F ↔ T，a ↔ α</a:t>
            </a:r>
            <a:endParaRPr sz="165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269480" y="1325880"/>
            <a:ext cx="4617720" cy="2240280"/>
          </a:xfrm>
          <a:prstGeom prst="roundRect">
            <a:avLst>
              <a:gd name="adj" fmla="val 4000"/>
            </a:avLst>
          </a:prstGeom>
          <a:solidFill>
            <a:srgbClr val="F7F9FC"/>
          </a:solidFill>
          <a:ln w="12700">
            <a:solidFill>
              <a:srgbClr val="8EA9DB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269480" y="1325880"/>
            <a:ext cx="64008" cy="224028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34072" y="1417320"/>
            <a:ext cx="4343400" cy="274320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1300" b="1" i="0">
                <a:solidFill>
                  <a:srgbClr val="153061"/>
                </a:solidFill>
                <a:latin typeface="微软雅黑" panose="020B0503020204020204" charset="-122"/>
              </a:rPr>
              <a:t>平动 / 转动 一一对应</a:t>
            </a:r>
            <a:endParaRPr sz="1300" b="1" i="0">
              <a:solidFill>
                <a:srgbClr val="153061"/>
              </a:solidFill>
              <a:latin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34072" y="1709928"/>
            <a:ext cx="4325112" cy="1783080"/>
          </a:xfrm>
          <a:prstGeom prst="rect">
            <a:avLst/>
          </a:prstGeom>
          <a:noFill/>
        </p:spPr>
        <p:txBody>
          <a:bodyPr wrap="square" lIns="9144" rIns="9144">
            <a:noAutofit/>
          </a:bodyPr>
          <a:lstStyle/>
          <a:p>
            <a:pPr marL="0" indent="0">
              <a:lnSpc>
                <a:spcPct val="105000"/>
              </a:lnSpc>
              <a:spcAft>
                <a:spcPts val="300"/>
              </a:spcAft>
            </a:pPr>
            <a:r>
              <a:rPr sz="1250" b="0">
                <a:solidFill>
                  <a:srgbClr val="000000"/>
                </a:solidFill>
                <a:latin typeface="微软雅黑" panose="020B0503020204020204" charset="-122"/>
              </a:rPr>
              <a:t>质量 m            ↔    转动惯量 J</a:t>
            </a:r>
            <a:endParaRPr sz="125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0" indent="0">
              <a:lnSpc>
                <a:spcPct val="105000"/>
              </a:lnSpc>
              <a:spcAft>
                <a:spcPts val="300"/>
              </a:spcAft>
            </a:pPr>
            <a:r>
              <a:rPr sz="1250" b="0">
                <a:solidFill>
                  <a:srgbClr val="000000"/>
                </a:solidFill>
                <a:latin typeface="微软雅黑" panose="020B0503020204020204" charset="-122"/>
              </a:rPr>
              <a:t>速度 v            ↔    角速度 ω</a:t>
            </a:r>
            <a:endParaRPr sz="125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0" indent="0">
              <a:lnSpc>
                <a:spcPct val="105000"/>
              </a:lnSpc>
              <a:spcAft>
                <a:spcPts val="300"/>
              </a:spcAft>
            </a:pPr>
            <a:r>
              <a:rPr sz="1250" b="0">
                <a:solidFill>
                  <a:srgbClr val="000000"/>
                </a:solidFill>
                <a:latin typeface="微软雅黑" panose="020B0503020204020204" charset="-122"/>
              </a:rPr>
              <a:t>加速度 a          ↔    角加速度 α</a:t>
            </a:r>
            <a:endParaRPr sz="125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0" indent="0">
              <a:lnSpc>
                <a:spcPct val="105000"/>
              </a:lnSpc>
              <a:spcAft>
                <a:spcPts val="300"/>
              </a:spcAft>
            </a:pPr>
            <a:r>
              <a:rPr sz="1250" b="0">
                <a:solidFill>
                  <a:srgbClr val="000000"/>
                </a:solidFill>
                <a:latin typeface="微软雅黑" panose="020B0503020204020204" charset="-122"/>
              </a:rPr>
              <a:t>力 F              ↔    扭矩 T</a:t>
            </a:r>
            <a:endParaRPr sz="125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0" indent="0">
              <a:lnSpc>
                <a:spcPct val="105000"/>
              </a:lnSpc>
              <a:spcAft>
                <a:spcPts val="300"/>
              </a:spcAft>
            </a:pPr>
            <a:r>
              <a:rPr sz="1250" b="0">
                <a:solidFill>
                  <a:srgbClr val="000000"/>
                </a:solidFill>
                <a:latin typeface="微软雅黑" panose="020B0503020204020204" charset="-122"/>
              </a:rPr>
              <a:t>F = m·a           ↔    T = J·α</a:t>
            </a:r>
            <a:endParaRPr sz="125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0" indent="0">
              <a:lnSpc>
                <a:spcPct val="105000"/>
              </a:lnSpc>
              <a:spcAft>
                <a:spcPts val="300"/>
              </a:spcAft>
            </a:pPr>
            <a:r>
              <a:rPr sz="1250" b="0">
                <a:solidFill>
                  <a:srgbClr val="000000"/>
                </a:solidFill>
                <a:latin typeface="微软雅黑" panose="020B0503020204020204" charset="-122"/>
              </a:rPr>
              <a:t>动能 ½mv²          ↔    动能 ½Jω²</a:t>
            </a:r>
            <a:endParaRPr sz="125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269480" y="3749039"/>
            <a:ext cx="4617720" cy="1325880"/>
          </a:xfrm>
          <a:prstGeom prst="roundRect">
            <a:avLst>
              <a:gd name="adj" fmla="val 4000"/>
            </a:avLst>
          </a:prstGeom>
          <a:solidFill>
            <a:srgbClr val="F7F9FC"/>
          </a:solidFill>
          <a:ln w="12700">
            <a:solidFill>
              <a:srgbClr val="8EA9DB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269480" y="3749039"/>
            <a:ext cx="64008" cy="132588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34072" y="3840479"/>
            <a:ext cx="4343400" cy="274320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1300" b="1" i="0">
                <a:solidFill>
                  <a:srgbClr val="153061"/>
                </a:solidFill>
                <a:latin typeface="微软雅黑" panose="020B0503020204020204" charset="-122"/>
              </a:rPr>
              <a:t>为什么关心它</a:t>
            </a:r>
            <a:endParaRPr sz="1300" b="1" i="0">
              <a:solidFill>
                <a:srgbClr val="153061"/>
              </a:solidFill>
              <a:latin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34072" y="4133087"/>
            <a:ext cx="4325112" cy="868680"/>
          </a:xfrm>
          <a:prstGeom prst="rect">
            <a:avLst/>
          </a:prstGeom>
          <a:noFill/>
        </p:spPr>
        <p:txBody>
          <a:bodyPr wrap="square" lIns="9144" rIns="9144">
            <a:noAutofit/>
          </a:bodyPr>
          <a:lstStyle/>
          <a:p>
            <a:pPr marL="0" indent="0">
              <a:lnSpc>
                <a:spcPct val="105000"/>
              </a:lnSpc>
              <a:spcAft>
                <a:spcPts val="300"/>
              </a:spcAft>
            </a:pPr>
            <a:r>
              <a:rPr sz="1150" b="0">
                <a:solidFill>
                  <a:srgbClr val="000000"/>
                </a:solidFill>
                <a:latin typeface="微软雅黑" panose="020B0503020204020204" charset="-122"/>
              </a:rPr>
              <a:t>同样的扭矩，J 越大角加速度越小；</a:t>
            </a:r>
            <a:endParaRPr sz="115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0" indent="0">
              <a:lnSpc>
                <a:spcPct val="105000"/>
              </a:lnSpc>
              <a:spcAft>
                <a:spcPts val="300"/>
              </a:spcAft>
            </a:pPr>
            <a:r>
              <a:rPr sz="1150" b="0">
                <a:solidFill>
                  <a:srgbClr val="000000"/>
                </a:solidFill>
                <a:latin typeface="微软雅黑" panose="020B0503020204020204" charset="-122"/>
              </a:rPr>
              <a:t>调 P 和前馈时，本质上就是在和 J 打交道。</a:t>
            </a:r>
            <a:endParaRPr sz="115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19632" y="91440"/>
            <a:ext cx="10730518" cy="868680"/>
          </a:xfrm>
          <a:prstGeom prst="rect">
            <a:avLst/>
          </a:prstGeom>
          <a:noFill/>
        </p:spPr>
        <p:txBody>
          <a:bodyPr wrap="none" lIns="18288" anchor="ctr">
            <a:spAutoFit/>
          </a:bodyPr>
          <a:lstStyle/>
          <a:p>
            <a:pPr marL="0" indent="0">
              <a:lnSpc>
                <a:spcPct val="100000"/>
              </a:lnSpc>
            </a:pPr>
            <a:r>
              <a:rPr sz="4200" b="1">
                <a:solidFill>
                  <a:srgbClr val="FFFFFF"/>
                </a:solidFill>
                <a:latin typeface="微软雅黑" panose="020B0503020204020204" charset="-122"/>
              </a:rPr>
              <a:t>3</a:t>
            </a:r>
            <a:r>
              <a:rPr sz="3200"/>
              <a:t>  </a:t>
            </a:r>
            <a:r>
              <a:rPr sz="3200" b="1">
                <a:solidFill>
                  <a:srgbClr val="FFFFFF"/>
                </a:solidFill>
                <a:latin typeface="微软雅黑" panose="020B0503020204020204" charset="-122"/>
              </a:rPr>
              <a:t>速度解算</a:t>
            </a:r>
            <a:endParaRPr sz="32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9632" y="1234440"/>
            <a:ext cx="11552430" cy="5486400"/>
          </a:xfrm>
          <a:prstGeom prst="rect">
            <a:avLst/>
          </a:prstGeom>
          <a:noFill/>
        </p:spPr>
        <p:txBody>
          <a:bodyPr wrap="square" lIns="18288" tIns="9144" rIns="18288" bIns="9144">
            <a:noAutofit/>
          </a:bodyPr>
          <a:lstStyle/>
          <a:p>
            <a:pPr marL="274320" indent="-219710">
              <a:lnSpc>
                <a:spcPct val="122000"/>
              </a:lnSpc>
              <a:spcBef>
                <a:spcPts val="6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00" b="0">
                <a:solidFill>
                  <a:srgbClr val="000000"/>
                </a:solidFill>
                <a:latin typeface="微软雅黑" panose="020B0503020204020204" charset="-122"/>
              </a:rPr>
              <a:t>底盘速度解算，或者说底盘的运动学逆解算，是将底盘的运动状态映射到底盘轮向电机的角速度上</a:t>
            </a:r>
            <a:endParaRPr sz="16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658495" indent="-219710">
              <a:lnSpc>
                <a:spcPct val="122000"/>
              </a:lnSpc>
              <a:spcBef>
                <a:spcPts val="3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00" b="0">
                <a:solidFill>
                  <a:srgbClr val="000000"/>
                </a:solidFill>
                <a:latin typeface="微软雅黑" panose="020B0503020204020204" charset="-122"/>
              </a:rPr>
              <a:t>底盘平动的映射</a:t>
            </a:r>
            <a:endParaRPr sz="16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1042670" indent="-219710">
              <a:lnSpc>
                <a:spcPct val="122000"/>
              </a:lnSpc>
              <a:spcBef>
                <a:spcPts val="3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00" b="0">
                <a:solidFill>
                  <a:srgbClr val="000000"/>
                </a:solidFill>
                <a:latin typeface="微软雅黑" panose="020B0503020204020204" charset="-122"/>
              </a:rPr>
              <a:t>四轮着地状态下，底盘是在一个平面内运动的，因此目标平动速度有两个自由度，用两个变量可以刻画</a:t>
            </a:r>
            <a:endParaRPr sz="16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658495" indent="-219710">
              <a:lnSpc>
                <a:spcPct val="122000"/>
              </a:lnSpc>
              <a:spcBef>
                <a:spcPts val="3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00" b="0">
                <a:solidFill>
                  <a:srgbClr val="000000"/>
                </a:solidFill>
                <a:latin typeface="微软雅黑" panose="020B0503020204020204" charset="-122"/>
              </a:rPr>
              <a:t>底盘旋转的映射</a:t>
            </a:r>
            <a:endParaRPr sz="16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1042670" indent="-219710">
              <a:lnSpc>
                <a:spcPct val="122000"/>
              </a:lnSpc>
              <a:spcBef>
                <a:spcPts val="3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00" b="0">
                <a:solidFill>
                  <a:srgbClr val="000000"/>
                </a:solidFill>
                <a:latin typeface="微软雅黑" panose="020B0503020204020204" charset="-122"/>
              </a:rPr>
              <a:t>考虑操作手的手感，底盘旋转中心应当是云台轴线在底盘面上的投影点</a:t>
            </a:r>
            <a:endParaRPr sz="16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1042670" indent="-219710">
              <a:lnSpc>
                <a:spcPct val="122000"/>
              </a:lnSpc>
              <a:spcBef>
                <a:spcPts val="3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00" b="0">
                <a:solidFill>
                  <a:srgbClr val="000000"/>
                </a:solidFill>
                <a:latin typeface="微软雅黑" panose="020B0503020204020204" charset="-122"/>
              </a:rPr>
              <a:t>考虑物理上的合理性，底盘旋转中心应当是整车的物理重心</a:t>
            </a:r>
            <a:endParaRPr sz="16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1042670" indent="-219710">
              <a:lnSpc>
                <a:spcPct val="122000"/>
              </a:lnSpc>
              <a:spcBef>
                <a:spcPts val="3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00" b="0">
                <a:solidFill>
                  <a:srgbClr val="000000"/>
                </a:solidFill>
                <a:latin typeface="微软雅黑" panose="020B0503020204020204" charset="-122"/>
              </a:rPr>
              <a:t>考虑到整车通过性，底盘旋转中心一般是整车的几何中心，或者说底盘框架对称轴交点</a:t>
            </a:r>
            <a:endParaRPr sz="16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1042670" indent="-219710">
              <a:lnSpc>
                <a:spcPct val="122000"/>
              </a:lnSpc>
              <a:spcBef>
                <a:spcPts val="3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00" b="0">
                <a:solidFill>
                  <a:srgbClr val="000000"/>
                </a:solidFill>
                <a:latin typeface="微软雅黑" panose="020B0503020204020204" charset="-122"/>
              </a:rPr>
              <a:t>四心合一的情况下，底盘旋转又是在一个固定平面上。转轴确定后，用一个变量即可刻画整车旋转运动</a:t>
            </a:r>
            <a:endParaRPr sz="16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22000"/>
              </a:lnSpc>
              <a:spcBef>
                <a:spcPts val="6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00" b="0">
                <a:solidFill>
                  <a:srgbClr val="000000"/>
                </a:solidFill>
                <a:latin typeface="微软雅黑" panose="020B0503020204020204" charset="-122"/>
              </a:rPr>
              <a:t>因此，输入逆解算系统的变量数为3即可</a:t>
            </a:r>
            <a:endParaRPr sz="16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19632" y="91440"/>
            <a:ext cx="10730518" cy="868680"/>
          </a:xfrm>
          <a:prstGeom prst="rect">
            <a:avLst/>
          </a:prstGeom>
          <a:noFill/>
        </p:spPr>
        <p:txBody>
          <a:bodyPr wrap="none" lIns="18288" anchor="ctr">
            <a:spAutoFit/>
          </a:bodyPr>
          <a:lstStyle/>
          <a:p>
            <a:pPr marL="0" indent="0">
              <a:lnSpc>
                <a:spcPct val="100000"/>
              </a:lnSpc>
            </a:pPr>
            <a:r>
              <a:rPr sz="2500" b="1">
                <a:solidFill>
                  <a:srgbClr val="FFFFFF"/>
                </a:solidFill>
                <a:latin typeface="微软雅黑" panose="020B0503020204020204" charset="-122"/>
              </a:rPr>
              <a:t>3.1 速度解算——任意一点状态</a:t>
            </a:r>
            <a:endParaRPr sz="25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9632" y="1234440"/>
            <a:ext cx="8675738" cy="2926080"/>
          </a:xfrm>
          <a:prstGeom prst="rect">
            <a:avLst/>
          </a:prstGeom>
          <a:noFill/>
        </p:spPr>
        <p:txBody>
          <a:bodyPr wrap="square" lIns="18288" tIns="9144" rIns="18288" bIns="9144">
            <a:noAutofit/>
          </a:bodyPr>
          <a:lstStyle/>
          <a:p>
            <a:pPr marL="274320" indent="-219710">
              <a:lnSpc>
                <a:spcPct val="122000"/>
              </a:lnSpc>
              <a:spcBef>
                <a:spcPts val="7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00" b="0">
                <a:solidFill>
                  <a:srgbClr val="000000"/>
                </a:solidFill>
                <a:latin typeface="微软雅黑" panose="020B0503020204020204" charset="-122"/>
              </a:rPr>
              <a:t>对于平动</a:t>
            </a:r>
            <a:endParaRPr sz="16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658495" indent="-219710">
              <a:lnSpc>
                <a:spcPct val="122000"/>
              </a:lnSpc>
              <a:spcBef>
                <a:spcPts val="35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00" b="0">
                <a:solidFill>
                  <a:srgbClr val="000000"/>
                </a:solidFill>
                <a:latin typeface="微软雅黑" panose="020B0503020204020204" charset="-122"/>
              </a:rPr>
              <a:t>底盘在不考虑悬挂压缩时，可认为是刚体</a:t>
            </a:r>
            <a:endParaRPr sz="16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658495" indent="-219710">
              <a:lnSpc>
                <a:spcPct val="122000"/>
              </a:lnSpc>
              <a:spcBef>
                <a:spcPts val="35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00" b="0">
                <a:solidFill>
                  <a:srgbClr val="000000"/>
                </a:solidFill>
                <a:latin typeface="微软雅黑" panose="020B0503020204020204" charset="-122"/>
              </a:rPr>
              <a:t>对于刚体，整体平动的速度与各点运动速度保持一致</a:t>
            </a:r>
            <a:endParaRPr sz="16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658495" indent="-219710">
              <a:lnSpc>
                <a:spcPct val="122000"/>
              </a:lnSpc>
              <a:spcBef>
                <a:spcPts val="35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00" b="0">
                <a:solidFill>
                  <a:srgbClr val="000000"/>
                </a:solidFill>
                <a:latin typeface="微软雅黑" panose="020B0503020204020204" charset="-122"/>
              </a:rPr>
              <a:t>因此，投影点的平动速度，即红色部分为 </a:t>
            </a:r>
            <a:r>
              <a:rPr sz="1600" b="1">
                <a:solidFill>
                  <a:srgbClr val="000000"/>
                </a:solidFill>
                <a:latin typeface="微软雅黑" panose="020B0503020204020204" charset="-122"/>
              </a:rPr>
              <a:t>v1 = v = (vx, vy, 0)</a:t>
            </a:r>
            <a:endParaRPr sz="1600" b="1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pic>
        <p:nvPicPr>
          <p:cNvPr id="5" name="Picture 4" descr="s12_render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3088" y="2880360"/>
            <a:ext cx="4840148" cy="3977640"/>
          </a:xfrm>
          <a:prstGeom prst="rect">
            <a:avLst/>
          </a:prstGeom>
        </p:spPr>
      </p:pic>
      <p:pic>
        <p:nvPicPr>
          <p:cNvPr id="6" name="Picture 5" descr="s12_sket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9708" y="2834640"/>
            <a:ext cx="3196324" cy="379476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91440"/>
            <a:ext cx="10735056" cy="8686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2600" b="1" i="0">
                <a:solidFill>
                  <a:srgbClr val="FFFFFF"/>
                </a:solidFill>
                <a:latin typeface="微软雅黑" panose="020B0503020204020204" charset="-122"/>
              </a:rPr>
              <a:t>以麦轮为例：从目标速度到电机转速</a:t>
            </a:r>
            <a:endParaRPr sz="2600" b="1" i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1480" y="1280160"/>
            <a:ext cx="5715000" cy="5349240"/>
          </a:xfrm>
          <a:prstGeom prst="rect">
            <a:avLst/>
          </a:prstGeom>
          <a:noFill/>
        </p:spPr>
        <p:txBody>
          <a:bodyPr wrap="square" lIns="18288" tIns="9144" rIns="18288">
            <a:noAutofit/>
          </a:bodyPr>
          <a:lstStyle/>
          <a:p>
            <a:pPr marL="274320" indent="-21971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550" b="0">
                <a:solidFill>
                  <a:srgbClr val="000000"/>
                </a:solidFill>
                <a:latin typeface="微软雅黑" panose="020B0503020204020204" charset="-122"/>
              </a:rPr>
              <a:t>输入：底盘目标 v = (vx, vy)、目标 ω（来自遥控器 / 上位机）</a:t>
            </a:r>
            <a:endParaRPr sz="155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550" b="1">
                <a:solidFill>
                  <a:srgbClr val="000000"/>
                </a:solidFill>
                <a:latin typeface="微软雅黑" panose="020B0503020204020204" charset="-122"/>
              </a:rPr>
              <a:t>第①步 投影点速度</a:t>
            </a:r>
            <a:r>
              <a:rPr sz="1550" b="0">
                <a:solidFill>
                  <a:srgbClr val="000000"/>
                </a:solidFill>
                <a:latin typeface="微软雅黑" panose="020B0503020204020204" charset="-122"/>
              </a:rPr>
              <a:t>：v0 = v + ω × r = (vx − ω·ry,  vy + ω·rx)</a:t>
            </a:r>
            <a:endParaRPr sz="155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550" b="1">
                <a:solidFill>
                  <a:srgbClr val="000000"/>
                </a:solidFill>
                <a:latin typeface="微软雅黑" panose="020B0503020204020204" charset="-122"/>
              </a:rPr>
              <a:t>第②步 投影到滚子自由方向</a:t>
            </a:r>
            <a:r>
              <a:rPr sz="1550" b="0">
                <a:solidFill>
                  <a:srgbClr val="000000"/>
                </a:solidFill>
                <a:latin typeface="微软雅黑" panose="020B0503020204020204" charset="-122"/>
              </a:rPr>
              <a:t>：v∥ = (v0 · n) · n，电机只负责 n 方向</a:t>
            </a:r>
            <a:endParaRPr sz="155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550" b="1">
                <a:solidFill>
                  <a:srgbClr val="000000"/>
                </a:solidFill>
                <a:latin typeface="微软雅黑" panose="020B0503020204020204" charset="-122"/>
              </a:rPr>
              <a:t>第③步 除以轮半径</a:t>
            </a:r>
            <a:r>
              <a:rPr sz="1550" b="0">
                <a:solidFill>
                  <a:srgbClr val="000000"/>
                </a:solidFill>
                <a:latin typeface="微软雅黑" panose="020B0503020204020204" charset="-122"/>
              </a:rPr>
              <a:t>：ω_i = vfinal · m / s（麦轮还要除以 cos(γ − θ)）</a:t>
            </a:r>
            <a:endParaRPr sz="155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550" b="0">
                <a:solidFill>
                  <a:srgbClr val="000000"/>
                </a:solidFill>
                <a:latin typeface="微软雅黑" panose="020B0503020204020204" charset="-122"/>
              </a:rPr>
              <a:t>矩形布局代入 (a, b)，四个电机就是四个解析式 →</a:t>
            </a:r>
            <a:endParaRPr sz="155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629400" y="1463040"/>
            <a:ext cx="2377440" cy="1828800"/>
          </a:xfrm>
          <a:prstGeom prst="rect">
            <a:avLst/>
          </a:prstGeom>
          <a:solidFill>
            <a:srgbClr val="F2F2F2"/>
          </a:solidFill>
          <a:ln w="12700">
            <a:solidFill>
              <a:srgbClr val="808080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976872" y="1755648"/>
            <a:ext cx="310896" cy="310896"/>
          </a:xfrm>
          <a:prstGeom prst="rect">
            <a:avLst/>
          </a:prstGeom>
          <a:solidFill>
            <a:srgbClr val="E8B4AE"/>
          </a:solidFill>
          <a:ln w="9525">
            <a:solidFill>
              <a:srgbClr val="B85450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cxnSp>
        <p:nvCxnSpPr>
          <p:cNvPr id="7" name="Connector 6"/>
          <p:cNvCxnSpPr/>
          <p:nvPr/>
        </p:nvCxnSpPr>
        <p:spPr>
          <a:xfrm flipV="1">
            <a:off x="7022592" y="1801368"/>
            <a:ext cx="219456" cy="219456"/>
          </a:xfrm>
          <a:prstGeom prst="line">
            <a:avLst/>
          </a:prstGeom>
          <a:ln w="20320">
            <a:solidFill>
              <a:srgbClr val="B854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8348472" y="1755648"/>
            <a:ext cx="310896" cy="310896"/>
          </a:xfrm>
          <a:prstGeom prst="rect">
            <a:avLst/>
          </a:prstGeom>
          <a:solidFill>
            <a:srgbClr val="E8B4AE"/>
          </a:solidFill>
          <a:ln w="9525">
            <a:solidFill>
              <a:srgbClr val="B85450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 flipV="1">
            <a:off x="8394192" y="1801368"/>
            <a:ext cx="219456" cy="219456"/>
          </a:xfrm>
          <a:prstGeom prst="line">
            <a:avLst/>
          </a:prstGeom>
          <a:ln w="20320">
            <a:solidFill>
              <a:srgbClr val="B854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6976872" y="2688336"/>
            <a:ext cx="310896" cy="310896"/>
          </a:xfrm>
          <a:prstGeom prst="rect">
            <a:avLst/>
          </a:prstGeom>
          <a:solidFill>
            <a:srgbClr val="E8B4AE"/>
          </a:solidFill>
          <a:ln w="9525">
            <a:solidFill>
              <a:srgbClr val="B85450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 flipV="1">
            <a:off x="7022592" y="2734056"/>
            <a:ext cx="219456" cy="219456"/>
          </a:xfrm>
          <a:prstGeom prst="line">
            <a:avLst/>
          </a:prstGeom>
          <a:ln w="20320">
            <a:solidFill>
              <a:srgbClr val="B854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8348472" y="2688336"/>
            <a:ext cx="310896" cy="310896"/>
          </a:xfrm>
          <a:prstGeom prst="rect">
            <a:avLst/>
          </a:prstGeom>
          <a:solidFill>
            <a:srgbClr val="E8B4AE"/>
          </a:solidFill>
          <a:ln w="9525">
            <a:solidFill>
              <a:srgbClr val="B85450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 flipV="1">
            <a:off x="8394192" y="2734056"/>
            <a:ext cx="219456" cy="219456"/>
          </a:xfrm>
          <a:prstGeom prst="line">
            <a:avLst/>
          </a:prstGeom>
          <a:ln w="20320">
            <a:solidFill>
              <a:srgbClr val="B854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7772400" y="2331720"/>
            <a:ext cx="91440" cy="91440"/>
          </a:xfrm>
          <a:prstGeom prst="ellipse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 flipV="1">
            <a:off x="7818120" y="1920240"/>
            <a:ext cx="658368" cy="457200"/>
          </a:xfrm>
          <a:prstGeom prst="line">
            <a:avLst/>
          </a:prstGeom>
          <a:ln w="15240">
            <a:solidFill>
              <a:srgbClr val="1F386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251192" y="2468880"/>
            <a:ext cx="1097280" cy="182880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900" b="1" i="0">
                <a:solidFill>
                  <a:srgbClr val="1F3864"/>
                </a:solidFill>
                <a:latin typeface="微软雅黑" panose="020B0503020204020204" charset="-122"/>
              </a:rPr>
              <a:t>r = (a, b)</a:t>
            </a:r>
            <a:endParaRPr sz="900" b="1" i="0">
              <a:solidFill>
                <a:srgbClr val="1F3864"/>
              </a:solidFill>
              <a:latin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434072" y="2359152"/>
            <a:ext cx="365760" cy="164592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850" b="0" i="0">
                <a:solidFill>
                  <a:srgbClr val="1F3864"/>
                </a:solidFill>
                <a:latin typeface="微软雅黑" panose="020B0503020204020204" charset="-122"/>
              </a:rPr>
              <a:t>O</a:t>
            </a:r>
            <a:endParaRPr sz="850" b="0" i="0">
              <a:solidFill>
                <a:srgbClr val="1F3864"/>
              </a:solidFill>
              <a:latin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29400" y="3401568"/>
            <a:ext cx="2468880" cy="365760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850" b="0" i="0">
                <a:solidFill>
                  <a:srgbClr val="595959"/>
                </a:solidFill>
                <a:latin typeface="微软雅黑" panose="020B0503020204020204" charset="-122"/>
              </a:rPr>
              <a:t>矩形布局：投影点坐标 (±a, ±b)</a:t>
            </a:r>
            <a:endParaRPr sz="850" b="0" i="0">
              <a:solidFill>
                <a:srgbClr val="595959"/>
              </a:solidFill>
              <a:latin typeface="微软雅黑" panose="020B0503020204020204" charset="-122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172200" y="3703320"/>
            <a:ext cx="5669280" cy="2240280"/>
          </a:xfrm>
          <a:prstGeom prst="roundRect">
            <a:avLst>
              <a:gd name="adj" fmla="val 4000"/>
            </a:avLst>
          </a:prstGeom>
          <a:solidFill>
            <a:srgbClr val="F7F9FC"/>
          </a:solidFill>
          <a:ln w="12700">
            <a:solidFill>
              <a:srgbClr val="8EA9DB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172200" y="3703320"/>
            <a:ext cx="64008" cy="224028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336792" y="3794759"/>
            <a:ext cx="5394960" cy="274320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1300" b="1" i="0">
                <a:solidFill>
                  <a:srgbClr val="153061"/>
                </a:solidFill>
                <a:latin typeface="微软雅黑" panose="020B0503020204020204" charset="-122"/>
              </a:rPr>
              <a:t>代入后的四个式子（可直接写进代码）</a:t>
            </a:r>
            <a:endParaRPr sz="1300" b="1" i="0">
              <a:solidFill>
                <a:srgbClr val="153061"/>
              </a:solidFill>
              <a:latin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36792" y="4087368"/>
            <a:ext cx="5376672" cy="1783080"/>
          </a:xfrm>
          <a:prstGeom prst="rect">
            <a:avLst/>
          </a:prstGeom>
          <a:noFill/>
        </p:spPr>
        <p:txBody>
          <a:bodyPr wrap="square" lIns="9144" rIns="9144">
            <a:noAutofit/>
          </a:bodyPr>
          <a:lstStyle/>
          <a:p>
            <a:pPr marL="0" indent="0">
              <a:lnSpc>
                <a:spcPct val="105000"/>
              </a:lnSpc>
              <a:spcAft>
                <a:spcPts val="300"/>
              </a:spcAft>
            </a:pPr>
            <a:r>
              <a:rPr sz="1100" b="0">
                <a:solidFill>
                  <a:srgbClr val="000000"/>
                </a:solidFill>
                <a:latin typeface="微软雅黑" panose="020B0503020204020204" charset="-122"/>
              </a:rPr>
              <a:t>Motor0 = ( −vx + vy + ω·(a+b) ) / s</a:t>
            </a:r>
            <a:endParaRPr sz="11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0" indent="0">
              <a:lnSpc>
                <a:spcPct val="105000"/>
              </a:lnSpc>
              <a:spcAft>
                <a:spcPts val="300"/>
              </a:spcAft>
            </a:pPr>
            <a:r>
              <a:rPr sz="1100" b="0">
                <a:solidFill>
                  <a:srgbClr val="000000"/>
                </a:solidFill>
                <a:latin typeface="微软雅黑" panose="020B0503020204020204" charset="-122"/>
              </a:rPr>
              <a:t>Motor1 = ( −vx − vy + ω·(a+b) ) / s</a:t>
            </a:r>
            <a:endParaRPr sz="11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0" indent="0">
              <a:lnSpc>
                <a:spcPct val="105000"/>
              </a:lnSpc>
              <a:spcAft>
                <a:spcPts val="300"/>
              </a:spcAft>
            </a:pPr>
            <a:r>
              <a:rPr sz="1100" b="0">
                <a:solidFill>
                  <a:srgbClr val="000000"/>
                </a:solidFill>
                <a:latin typeface="微软雅黑" panose="020B0503020204020204" charset="-122"/>
              </a:rPr>
              <a:t>Motor2 = (  vx − vy + ω·(a+b) ) / s</a:t>
            </a:r>
            <a:endParaRPr sz="11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0" indent="0">
              <a:lnSpc>
                <a:spcPct val="105000"/>
              </a:lnSpc>
              <a:spcAft>
                <a:spcPts val="300"/>
              </a:spcAft>
            </a:pPr>
            <a:r>
              <a:rPr sz="1100" b="0">
                <a:solidFill>
                  <a:srgbClr val="000000"/>
                </a:solidFill>
                <a:latin typeface="微软雅黑" panose="020B0503020204020204" charset="-122"/>
              </a:rPr>
              <a:t>Motor3 = (  vx + vy + ω·(a+b) ) / s</a:t>
            </a:r>
            <a:endParaRPr sz="11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0" indent="0">
              <a:lnSpc>
                <a:spcPct val="105000"/>
              </a:lnSpc>
              <a:spcAft>
                <a:spcPts val="300"/>
              </a:spcAft>
            </a:pPr>
            <a:r>
              <a:rPr sz="1100" b="0">
                <a:solidFill>
                  <a:srgbClr val="000000"/>
                </a:solidFill>
                <a:latin typeface="微软雅黑" panose="020B0503020204020204" charset="-122"/>
              </a:rPr>
              <a:t>舵轮再多一步：舵向角 = arg(v0)，轮向转速 = |v0| / s</a:t>
            </a:r>
            <a:endParaRPr sz="11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19632" y="91440"/>
            <a:ext cx="10730518" cy="868680"/>
          </a:xfrm>
          <a:prstGeom prst="rect">
            <a:avLst/>
          </a:prstGeom>
          <a:noFill/>
        </p:spPr>
        <p:txBody>
          <a:bodyPr wrap="none" lIns="18288" anchor="ctr">
            <a:spAutoFit/>
          </a:bodyPr>
          <a:lstStyle/>
          <a:p>
            <a:pPr marL="0" indent="0">
              <a:lnSpc>
                <a:spcPct val="100000"/>
              </a:lnSpc>
            </a:pPr>
            <a:r>
              <a:rPr sz="2200" b="1">
                <a:solidFill>
                  <a:srgbClr val="FFFFFF"/>
                </a:solidFill>
                <a:latin typeface="微软雅黑" panose="020B0503020204020204" charset="-122"/>
              </a:rPr>
              <a:t>3.2.1 速度解算——解算到轮组——舵轮底盘</a:t>
            </a:r>
            <a:endParaRPr sz="22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9632" y="1280160"/>
            <a:ext cx="11552430" cy="5440680"/>
          </a:xfrm>
          <a:prstGeom prst="rect">
            <a:avLst/>
          </a:prstGeom>
          <a:noFill/>
        </p:spPr>
        <p:txBody>
          <a:bodyPr wrap="square" lIns="18288" tIns="9144" rIns="18288" bIns="9144">
            <a:noAutofit/>
          </a:bodyPr>
          <a:lstStyle/>
          <a:p>
            <a:pPr marL="274320" indent="-219710">
              <a:lnSpc>
                <a:spcPct val="122000"/>
              </a:lnSpc>
              <a:spcBef>
                <a:spcPts val="10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00" b="0">
                <a:solidFill>
                  <a:srgbClr val="000000"/>
                </a:solidFill>
                <a:latin typeface="微软雅黑" panose="020B0503020204020204" charset="-122"/>
              </a:rPr>
              <a:t>舵轮底盘的传统解算方法</a:t>
            </a:r>
            <a:endParaRPr sz="16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658495" indent="-219710">
              <a:lnSpc>
                <a:spcPct val="122000"/>
              </a:lnSpc>
              <a:spcBef>
                <a:spcPts val="5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00" b="0">
                <a:solidFill>
                  <a:srgbClr val="000000"/>
                </a:solidFill>
                <a:latin typeface="微软雅黑" panose="020B0503020204020204" charset="-122"/>
              </a:rPr>
              <a:t>把 </a:t>
            </a:r>
            <a:r>
              <a:rPr sz="1600" b="1">
                <a:solidFill>
                  <a:srgbClr val="000000"/>
                </a:solidFill>
                <a:latin typeface="微软雅黑" panose="020B0503020204020204" charset="-122"/>
              </a:rPr>
              <a:t>v0</a:t>
            </a:r>
            <a:r>
              <a:rPr sz="1600" b="0">
                <a:solidFill>
                  <a:srgbClr val="000000"/>
                </a:solidFill>
                <a:latin typeface="微软雅黑" panose="020B0503020204020204" charset="-122"/>
              </a:rPr>
              <a:t> 对应的大小除以轮半径s映射到轮向电机的目标角速度，把 </a:t>
            </a:r>
            <a:r>
              <a:rPr sz="1600" b="1">
                <a:solidFill>
                  <a:srgbClr val="000000"/>
                </a:solidFill>
                <a:latin typeface="微软雅黑" panose="020B0503020204020204" charset="-122"/>
              </a:rPr>
              <a:t>v0</a:t>
            </a:r>
            <a:r>
              <a:rPr sz="1600" b="0">
                <a:solidFill>
                  <a:srgbClr val="000000"/>
                </a:solidFill>
                <a:latin typeface="微软雅黑" panose="020B0503020204020204" charset="-122"/>
              </a:rPr>
              <a:t> 对应的方向映射到舵轮的舵向电机目标角度即可</a:t>
            </a:r>
            <a:endParaRPr sz="16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658495" indent="-219710">
              <a:lnSpc>
                <a:spcPct val="122000"/>
              </a:lnSpc>
              <a:spcBef>
                <a:spcPts val="5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00" b="0">
                <a:solidFill>
                  <a:srgbClr val="000000"/>
                </a:solidFill>
                <a:latin typeface="微软雅黑" panose="020B0503020204020204" charset="-122"/>
              </a:rPr>
              <a:t>Wheel_Omega = |v0| / s = |(vx - ω * ry, vy + ω * rx)| / s = sqrt((vx - ω * ry) ^ 2 + (vy + ω * rx) ^ 2) / s</a:t>
            </a:r>
            <a:endParaRPr sz="16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658495" indent="-219710">
              <a:lnSpc>
                <a:spcPct val="122000"/>
              </a:lnSpc>
              <a:spcBef>
                <a:spcPts val="5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00" b="0">
                <a:solidFill>
                  <a:srgbClr val="000000"/>
                </a:solidFill>
                <a:latin typeface="微软雅黑" panose="020B0503020204020204" charset="-122"/>
              </a:rPr>
              <a:t>Steer_Angle = arg(v0) = arg((vx - ω * ry, vy + ω * rx, 0)) = arc_tan(vx - ω * ry, vy + ω * rx)</a:t>
            </a:r>
            <a:endParaRPr sz="16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22000"/>
              </a:lnSpc>
              <a:spcBef>
                <a:spcPts val="10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600" b="0">
                <a:solidFill>
                  <a:srgbClr val="000000"/>
                </a:solidFill>
                <a:latin typeface="微软雅黑" panose="020B0503020204020204" charset="-122"/>
              </a:rPr>
              <a:t>很简单，机械结构复杂的舵轮底盘速度解算反而是最简单的，就这俩公式直接解算完成</a:t>
            </a:r>
            <a:endParaRPr sz="16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19632" y="91440"/>
            <a:ext cx="10730518" cy="868680"/>
          </a:xfrm>
          <a:prstGeom prst="rect">
            <a:avLst/>
          </a:prstGeom>
          <a:noFill/>
        </p:spPr>
        <p:txBody>
          <a:bodyPr wrap="none" lIns="18288" anchor="ctr">
            <a:spAutoFit/>
          </a:bodyPr>
          <a:lstStyle/>
          <a:p>
            <a:pPr marL="0" indent="0">
              <a:lnSpc>
                <a:spcPct val="100000"/>
              </a:lnSpc>
            </a:pPr>
            <a:r>
              <a:rPr sz="4200" b="1">
                <a:solidFill>
                  <a:srgbClr val="FFFFFF"/>
                </a:solidFill>
                <a:latin typeface="微软雅黑" panose="020B0503020204020204" charset="-122"/>
              </a:rPr>
              <a:t>5</a:t>
            </a:r>
            <a:r>
              <a:rPr sz="3200"/>
              <a:t>  </a:t>
            </a:r>
            <a:r>
              <a:rPr sz="3200" b="1">
                <a:solidFill>
                  <a:srgbClr val="FFFFFF"/>
                </a:solidFill>
                <a:latin typeface="微软雅黑" panose="020B0503020204020204" charset="-122"/>
              </a:rPr>
              <a:t>运动学正解算</a:t>
            </a:r>
            <a:endParaRPr sz="32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9632" y="1143000"/>
            <a:ext cx="11552430" cy="5029200"/>
          </a:xfrm>
          <a:prstGeom prst="rect">
            <a:avLst/>
          </a:prstGeom>
          <a:noFill/>
        </p:spPr>
        <p:txBody>
          <a:bodyPr wrap="square" lIns="18288" tIns="9144" rIns="18288" bIns="9144">
            <a:noAutofit/>
          </a:bodyPr>
          <a:lstStyle/>
          <a:p>
            <a:pPr marL="274320" indent="-219710">
              <a:lnSpc>
                <a:spcPct val="122000"/>
              </a:lnSpc>
              <a:spcBef>
                <a:spcPts val="35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400" b="0">
                <a:solidFill>
                  <a:srgbClr val="000000"/>
                </a:solidFill>
                <a:latin typeface="微软雅黑" panose="020B0503020204020204" charset="-122"/>
              </a:rPr>
              <a:t>这时候，学过线性代数的就会想了，如果能求个逆矩阵，不就结了吗</a:t>
            </a:r>
            <a:endParaRPr sz="14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658495" indent="-219710">
              <a:lnSpc>
                <a:spcPct val="122000"/>
              </a:lnSpc>
              <a:spcBef>
                <a:spcPts val="175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400" b="0">
                <a:solidFill>
                  <a:srgbClr val="000000"/>
                </a:solidFill>
                <a:latin typeface="微软雅黑" panose="020B0503020204020204" charset="-122"/>
              </a:rPr>
              <a:t>然而，这显然不行，因为这个矩阵连方阵都不是</a:t>
            </a:r>
            <a:endParaRPr sz="14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658495" indent="-219710">
              <a:lnSpc>
                <a:spcPct val="122000"/>
              </a:lnSpc>
              <a:spcBef>
                <a:spcPts val="175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400" b="0">
                <a:solidFill>
                  <a:srgbClr val="000000"/>
                </a:solidFill>
                <a:latin typeface="微软雅黑" panose="020B0503020204020204" charset="-122"/>
              </a:rPr>
              <a:t>从问题出发理解</a:t>
            </a:r>
            <a:endParaRPr sz="14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1042670" indent="-219710">
              <a:lnSpc>
                <a:spcPct val="122000"/>
              </a:lnSpc>
              <a:spcBef>
                <a:spcPts val="175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400" b="0">
                <a:solidFill>
                  <a:srgbClr val="000000"/>
                </a:solidFill>
                <a:latin typeface="微软雅黑" panose="020B0503020204020204" charset="-122"/>
              </a:rPr>
              <a:t>运动学逆解算（速度解算）：已知底盘运动状态三个变量，足够限制住底盘的运动状态了，求解轮组电机状态的八个甚至四个变量，能给每个变量找到唯一解</a:t>
            </a:r>
            <a:endParaRPr sz="14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1042670" indent="-219710">
              <a:lnSpc>
                <a:spcPct val="122000"/>
              </a:lnSpc>
              <a:spcBef>
                <a:spcPts val="175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400" b="0">
                <a:solidFill>
                  <a:srgbClr val="000000"/>
                </a:solidFill>
                <a:latin typeface="微软雅黑" panose="020B0503020204020204" charset="-122"/>
              </a:rPr>
              <a:t>运动学解算：已知轮组电机的一大堆变量，实际上不需要那么多的变量就能限制住底盘的运动状态，在这种超定条件下求解底盘状态的三个变量，需要对数据进行一些处理，或者说加权平均</a:t>
            </a:r>
            <a:endParaRPr sz="14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274320" indent="-219710">
              <a:lnSpc>
                <a:spcPct val="122000"/>
              </a:lnSpc>
              <a:spcBef>
                <a:spcPts val="35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400" b="0">
                <a:solidFill>
                  <a:srgbClr val="000000"/>
                </a:solidFill>
                <a:latin typeface="微软雅黑" panose="020B0503020204020204" charset="-122"/>
              </a:rPr>
              <a:t>从物理现实的角度出发</a:t>
            </a:r>
            <a:endParaRPr sz="14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658495" indent="-219710">
              <a:lnSpc>
                <a:spcPct val="122000"/>
              </a:lnSpc>
              <a:spcBef>
                <a:spcPts val="175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400" b="0">
                <a:solidFill>
                  <a:srgbClr val="000000"/>
                </a:solidFill>
                <a:latin typeface="微软雅黑" panose="020B0503020204020204" charset="-122"/>
              </a:rPr>
              <a:t>直接对速度作对应方向的投影，手动调整系数</a:t>
            </a:r>
            <a:endParaRPr sz="14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658495" indent="-219710">
              <a:lnSpc>
                <a:spcPct val="122000"/>
              </a:lnSpc>
              <a:spcBef>
                <a:spcPts val="175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400" b="0">
                <a:solidFill>
                  <a:srgbClr val="000000"/>
                </a:solidFill>
                <a:latin typeface="微软雅黑" panose="020B0503020204020204" charset="-122"/>
              </a:rPr>
              <a:t>换句话说，求如下图所示的那个B</a:t>
            </a:r>
            <a:endParaRPr sz="14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658495" indent="-219710">
              <a:lnSpc>
                <a:spcPct val="122000"/>
              </a:lnSpc>
              <a:spcBef>
                <a:spcPts val="175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400" b="0">
                <a:solidFill>
                  <a:srgbClr val="000000"/>
                </a:solidFill>
                <a:latin typeface="微软雅黑" panose="020B0503020204020204" charset="-122"/>
              </a:rPr>
              <a:t>了解过机器人学的，可能知道那个所谓的Jacobi矩阵，这里不作详细解释，感兴趣自搜</a:t>
            </a:r>
            <a:endParaRPr sz="14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68015" y="5212080"/>
            <a:ext cx="6392649" cy="365760"/>
          </a:xfrm>
          <a:prstGeom prst="rect">
            <a:avLst/>
          </a:prstGeom>
          <a:noFill/>
        </p:spPr>
        <p:txBody>
          <a:bodyPr wrap="square" lIns="9144" tIns="9144" rIns="9144" bIns="9144" anchor="t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400" b="0">
                <a:solidFill>
                  <a:srgbClr val="000000"/>
                </a:solidFill>
                <a:latin typeface="微软雅黑" panose="020B0503020204020204" charset="-122"/>
              </a:rPr>
              <a:t>A · v_chassis  =  ω_wheel</a:t>
            </a:r>
            <a:endParaRPr sz="14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3088" y="5760720"/>
            <a:ext cx="7762502" cy="365760"/>
          </a:xfrm>
          <a:prstGeom prst="rect">
            <a:avLst/>
          </a:prstGeom>
          <a:noFill/>
        </p:spPr>
        <p:txBody>
          <a:bodyPr wrap="square" lIns="9144" tIns="9144" rIns="9144" bIns="9144" anchor="t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400" b="0">
                <a:solidFill>
                  <a:srgbClr val="000000"/>
                </a:solidFill>
                <a:latin typeface="微软雅黑" panose="020B0503020204020204" charset="-122"/>
              </a:rPr>
              <a:t>B · A · v_chassis  =  v_chassis  =  B · ω_wheel</a:t>
            </a:r>
            <a:endParaRPr sz="14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19632" y="91440"/>
            <a:ext cx="10730518" cy="868680"/>
          </a:xfrm>
          <a:prstGeom prst="rect">
            <a:avLst/>
          </a:prstGeom>
          <a:noFill/>
        </p:spPr>
        <p:txBody>
          <a:bodyPr wrap="none" lIns="18288" anchor="ctr">
            <a:spAutoFit/>
          </a:bodyPr>
          <a:lstStyle/>
          <a:p>
            <a:pPr marL="0" indent="0">
              <a:lnSpc>
                <a:spcPct val="100000"/>
              </a:lnSpc>
            </a:pPr>
            <a:r>
              <a:rPr sz="4200" b="1">
                <a:solidFill>
                  <a:srgbClr val="FFFFFF"/>
                </a:solidFill>
                <a:latin typeface="微软雅黑" panose="020B0503020204020204" charset="-122"/>
              </a:rPr>
              <a:t>5</a:t>
            </a:r>
            <a:r>
              <a:rPr sz="3200"/>
              <a:t>  </a:t>
            </a:r>
            <a:r>
              <a:rPr sz="3200" b="1">
                <a:solidFill>
                  <a:srgbClr val="FFFFFF"/>
                </a:solidFill>
                <a:latin typeface="微软雅黑" panose="020B0503020204020204" charset="-122"/>
              </a:rPr>
              <a:t>运动学正解算</a:t>
            </a:r>
            <a:endParaRPr sz="32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9632" y="1234440"/>
            <a:ext cx="3652942" cy="320040"/>
          </a:xfrm>
          <a:prstGeom prst="rect">
            <a:avLst/>
          </a:prstGeom>
          <a:noFill/>
        </p:spPr>
        <p:txBody>
          <a:bodyPr wrap="square" lIns="9144" tIns="9144" rIns="9144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1200" b="0">
                <a:solidFill>
                  <a:srgbClr val="000000"/>
                </a:solidFill>
                <a:latin typeface="微软雅黑" panose="020B0503020204020204" charset="-122"/>
              </a:rPr>
              <a:t>• 舵轮底盘，A是</a:t>
            </a:r>
            <a:endParaRPr sz="12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66177" y="1234440"/>
            <a:ext cx="3881251" cy="320040"/>
          </a:xfrm>
          <a:prstGeom prst="rect">
            <a:avLst/>
          </a:prstGeom>
          <a:noFill/>
        </p:spPr>
        <p:txBody>
          <a:bodyPr wrap="square" lIns="9144" tIns="9144" rIns="9144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1200" b="0">
                <a:solidFill>
                  <a:srgbClr val="000000"/>
                </a:solidFill>
                <a:latin typeface="微软雅黑" panose="020B0503020204020204" charset="-122"/>
              </a:rPr>
              <a:t>• 全向轮底盘，A是</a:t>
            </a:r>
            <a:endParaRPr sz="12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30076" y="1234440"/>
            <a:ext cx="3652942" cy="320040"/>
          </a:xfrm>
          <a:prstGeom prst="rect">
            <a:avLst/>
          </a:prstGeom>
          <a:noFill/>
        </p:spPr>
        <p:txBody>
          <a:bodyPr wrap="square" lIns="9144" tIns="9144" rIns="9144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1200" b="0">
                <a:solidFill>
                  <a:srgbClr val="000000"/>
                </a:solidFill>
                <a:latin typeface="微软雅黑" panose="020B0503020204020204" charset="-122"/>
              </a:rPr>
              <a:t>• 麦轮底盘，A是</a:t>
            </a:r>
            <a:endParaRPr sz="12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1544" y="2403157"/>
            <a:ext cx="365294" cy="206692"/>
          </a:xfrm>
          <a:prstGeom prst="rect">
            <a:avLst/>
          </a:prstGeom>
          <a:noFill/>
        </p:spPr>
        <p:txBody>
          <a:bodyPr wrap="square" lIns="9144" tIns="9144" rIns="9144" bIns="9144" anchor="b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微软雅黑" panose="020B0503020204020204" charset="-122"/>
              </a:rPr>
              <a:t>1</a:t>
            </a:r>
            <a:endParaRPr sz="105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cxnSp>
        <p:nvCxnSpPr>
          <p:cNvPr id="8" name="Connector 7"/>
          <p:cNvCxnSpPr/>
          <p:nvPr/>
        </p:nvCxnSpPr>
        <p:spPr>
          <a:xfrm>
            <a:off x="1187206" y="2632710"/>
            <a:ext cx="319632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41544" y="2655570"/>
            <a:ext cx="365294" cy="206692"/>
          </a:xfrm>
          <a:prstGeom prst="rect">
            <a:avLst/>
          </a:prstGeom>
          <a:noFill/>
        </p:spPr>
        <p:txBody>
          <a:bodyPr wrap="square" lIns="9144" tIns="9144" rIns="9144" bIns="9144" anchor="t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微软雅黑" panose="020B0503020204020204" charset="-122"/>
              </a:rPr>
              <a:t>s</a:t>
            </a:r>
            <a:endParaRPr sz="105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10" name="Left Bracket 9"/>
          <p:cNvSpPr/>
          <p:nvPr/>
        </p:nvSpPr>
        <p:spPr>
          <a:xfrm>
            <a:off x="1575331" y="1783080"/>
            <a:ext cx="114154" cy="1699260"/>
          </a:xfrm>
          <a:prstGeom prst="leftBracket">
            <a:avLst/>
          </a:prstGeom>
          <a:noFill/>
          <a:ln w="15240">
            <a:solidFill>
              <a:srgbClr val="333333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11" name="Right Bracket 10"/>
          <p:cNvSpPr/>
          <p:nvPr/>
        </p:nvSpPr>
        <p:spPr>
          <a:xfrm>
            <a:off x="3310479" y="1783080"/>
            <a:ext cx="114154" cy="1699260"/>
          </a:xfrm>
          <a:prstGeom prst="rightBracket">
            <a:avLst/>
          </a:prstGeom>
          <a:noFill/>
          <a:ln w="15240">
            <a:solidFill>
              <a:srgbClr val="333333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689485" y="1783080"/>
            <a:ext cx="365294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1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54780" y="1783080"/>
            <a:ext cx="365294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0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20074" y="1783080"/>
            <a:ext cx="1004559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−√2/2·r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89485" y="1989772"/>
            <a:ext cx="365294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0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54780" y="1989772"/>
            <a:ext cx="365294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1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20074" y="1989772"/>
            <a:ext cx="1004559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√2/2·r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89485" y="2196465"/>
            <a:ext cx="365294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1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54780" y="2196465"/>
            <a:ext cx="365294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0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20074" y="2196465"/>
            <a:ext cx="1004559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−√2/2·r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89485" y="2403157"/>
            <a:ext cx="365294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0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54780" y="2403157"/>
            <a:ext cx="365294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1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20074" y="2403157"/>
            <a:ext cx="1004559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√2/2·r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89485" y="2609850"/>
            <a:ext cx="365294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1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54780" y="2609850"/>
            <a:ext cx="365294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0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420074" y="2609850"/>
            <a:ext cx="1004559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−√2/2·r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689485" y="2816542"/>
            <a:ext cx="365294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0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054780" y="2816542"/>
            <a:ext cx="365294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1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20074" y="2816542"/>
            <a:ext cx="1004559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√2/2·r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89485" y="3023235"/>
            <a:ext cx="365294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1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054780" y="3023235"/>
            <a:ext cx="365294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0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420074" y="3023235"/>
            <a:ext cx="1004559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−√2/2·r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689485" y="3229927"/>
            <a:ext cx="365294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0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054780" y="3229927"/>
            <a:ext cx="365294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1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420074" y="3229927"/>
            <a:ext cx="1004559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√2/2·r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570737" y="2492692"/>
            <a:ext cx="365294" cy="206692"/>
          </a:xfrm>
          <a:prstGeom prst="rect">
            <a:avLst/>
          </a:prstGeom>
          <a:noFill/>
        </p:spPr>
        <p:txBody>
          <a:bodyPr wrap="square" lIns="9144" tIns="9144" rIns="9144" bIns="9144" anchor="b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微软雅黑" panose="020B0503020204020204" charset="-122"/>
              </a:rPr>
              <a:t>1</a:t>
            </a:r>
            <a:endParaRPr sz="105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cxnSp>
        <p:nvCxnSpPr>
          <p:cNvPr id="37" name="Connector 36"/>
          <p:cNvCxnSpPr/>
          <p:nvPr/>
        </p:nvCxnSpPr>
        <p:spPr>
          <a:xfrm>
            <a:off x="5616398" y="2722245"/>
            <a:ext cx="319633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570737" y="2745105"/>
            <a:ext cx="365294" cy="206692"/>
          </a:xfrm>
          <a:prstGeom prst="rect">
            <a:avLst/>
          </a:prstGeom>
          <a:noFill/>
        </p:spPr>
        <p:txBody>
          <a:bodyPr wrap="square" lIns="9144" tIns="9144" rIns="9144" bIns="9144" anchor="t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微软雅黑" panose="020B0503020204020204" charset="-122"/>
              </a:rPr>
              <a:t>s</a:t>
            </a:r>
            <a:endParaRPr sz="105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39" name="Left Bracket 38"/>
          <p:cNvSpPr/>
          <p:nvPr/>
        </p:nvSpPr>
        <p:spPr>
          <a:xfrm>
            <a:off x="6004524" y="2286000"/>
            <a:ext cx="114154" cy="872490"/>
          </a:xfrm>
          <a:prstGeom prst="leftBracket">
            <a:avLst/>
          </a:prstGeom>
          <a:noFill/>
          <a:ln w="15240">
            <a:solidFill>
              <a:srgbClr val="333333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40" name="Right Bracket 39"/>
          <p:cNvSpPr/>
          <p:nvPr/>
        </p:nvSpPr>
        <p:spPr>
          <a:xfrm>
            <a:off x="8287613" y="2286000"/>
            <a:ext cx="114154" cy="872490"/>
          </a:xfrm>
          <a:prstGeom prst="rightBracket">
            <a:avLst/>
          </a:prstGeom>
          <a:noFill/>
          <a:ln w="15240">
            <a:solidFill>
              <a:srgbClr val="333333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118678" y="2286000"/>
            <a:ext cx="913235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−√2/2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31914" y="2286000"/>
            <a:ext cx="913235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√2/2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945149" y="2286000"/>
            <a:ext cx="456617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r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118678" y="2492692"/>
            <a:ext cx="913235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−√2/2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031914" y="2492692"/>
            <a:ext cx="913235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−√2/2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945149" y="2492692"/>
            <a:ext cx="456617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r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118678" y="2699385"/>
            <a:ext cx="913235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√2/2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031914" y="2699385"/>
            <a:ext cx="913235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−√2/2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945149" y="2699385"/>
            <a:ext cx="456617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r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118678" y="2906077"/>
            <a:ext cx="913235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√2/2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031914" y="2906077"/>
            <a:ext cx="913235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√2/2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945149" y="2906077"/>
            <a:ext cx="456617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r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406326" y="2492692"/>
            <a:ext cx="365294" cy="206692"/>
          </a:xfrm>
          <a:prstGeom prst="rect">
            <a:avLst/>
          </a:prstGeom>
          <a:noFill/>
        </p:spPr>
        <p:txBody>
          <a:bodyPr wrap="square" lIns="9144" tIns="9144" rIns="9144" bIns="9144" anchor="b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微软雅黑" panose="020B0503020204020204" charset="-122"/>
              </a:rPr>
              <a:t>1</a:t>
            </a:r>
            <a:endParaRPr sz="105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cxnSp>
        <p:nvCxnSpPr>
          <p:cNvPr id="54" name="Connector 53"/>
          <p:cNvCxnSpPr/>
          <p:nvPr/>
        </p:nvCxnSpPr>
        <p:spPr>
          <a:xfrm>
            <a:off x="9451988" y="2722245"/>
            <a:ext cx="319632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9406326" y="2745105"/>
            <a:ext cx="365294" cy="206692"/>
          </a:xfrm>
          <a:prstGeom prst="rect">
            <a:avLst/>
          </a:prstGeom>
          <a:noFill/>
        </p:spPr>
        <p:txBody>
          <a:bodyPr wrap="square" lIns="9144" tIns="9144" rIns="9144" bIns="9144" anchor="t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微软雅黑" panose="020B0503020204020204" charset="-122"/>
              </a:rPr>
              <a:t>s</a:t>
            </a:r>
            <a:endParaRPr sz="105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56" name="Left Bracket 55"/>
          <p:cNvSpPr/>
          <p:nvPr/>
        </p:nvSpPr>
        <p:spPr>
          <a:xfrm>
            <a:off x="9840113" y="2286000"/>
            <a:ext cx="114154" cy="872490"/>
          </a:xfrm>
          <a:prstGeom prst="leftBracket">
            <a:avLst/>
          </a:prstGeom>
          <a:noFill/>
          <a:ln w="15240">
            <a:solidFill>
              <a:srgbClr val="333333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57" name="Right Bracket 56"/>
          <p:cNvSpPr/>
          <p:nvPr/>
        </p:nvSpPr>
        <p:spPr>
          <a:xfrm>
            <a:off x="11164305" y="2286000"/>
            <a:ext cx="114154" cy="872490"/>
          </a:xfrm>
          <a:prstGeom prst="rightBracket">
            <a:avLst/>
          </a:prstGeom>
          <a:noFill/>
          <a:ln w="15240">
            <a:solidFill>
              <a:srgbClr val="333333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9954267" y="2286000"/>
            <a:ext cx="365294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−1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0319562" y="2286000"/>
            <a:ext cx="365294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1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0684856" y="2286000"/>
            <a:ext cx="593603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a+b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954267" y="2492692"/>
            <a:ext cx="365294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−1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0319562" y="2492692"/>
            <a:ext cx="365294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−1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0684856" y="2492692"/>
            <a:ext cx="593603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a+b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954267" y="2699385"/>
            <a:ext cx="365294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1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0319562" y="2699385"/>
            <a:ext cx="365294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−1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0684856" y="2699385"/>
            <a:ext cx="593603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a+b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9954267" y="2906077"/>
            <a:ext cx="365294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1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0319562" y="2906077"/>
            <a:ext cx="365294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1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0684856" y="2906077"/>
            <a:ext cx="593603" cy="206692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50" b="0">
                <a:solidFill>
                  <a:srgbClr val="000000"/>
                </a:solidFill>
                <a:latin typeface="Times New Roman" panose="02020603050405020304"/>
              </a:rPr>
              <a:t>a+b</a:t>
            </a:r>
            <a:endParaRPr sz="1050" b="0">
              <a:solidFill>
                <a:srgbClr val="000000"/>
              </a:solidFill>
              <a:latin typeface="Times New Roman" panose="02020603050405020304"/>
            </a:endParaRPr>
          </a:p>
        </p:txBody>
      </p:sp>
      <p:cxnSp>
        <p:nvCxnSpPr>
          <p:cNvPr id="70" name="Connector 69"/>
          <p:cNvCxnSpPr/>
          <p:nvPr/>
        </p:nvCxnSpPr>
        <p:spPr>
          <a:xfrm>
            <a:off x="2283088" y="4160520"/>
            <a:ext cx="9360665" cy="0"/>
          </a:xfrm>
          <a:prstGeom prst="line">
            <a:avLst/>
          </a:prstGeom>
          <a:ln w="16510"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319632" y="4343400"/>
            <a:ext cx="4566177" cy="320040"/>
          </a:xfrm>
          <a:prstGeom prst="rect">
            <a:avLst/>
          </a:prstGeom>
          <a:noFill/>
        </p:spPr>
        <p:txBody>
          <a:bodyPr wrap="square" lIns="9144" tIns="9144" rIns="9144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1200" b="0">
                <a:solidFill>
                  <a:srgbClr val="000000"/>
                </a:solidFill>
                <a:latin typeface="微软雅黑" panose="020B0503020204020204" charset="-122"/>
              </a:rPr>
              <a:t>• 那么，B分别是</a:t>
            </a:r>
            <a:endParaRPr sz="12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10956" y="5072062"/>
            <a:ext cx="365294" cy="177165"/>
          </a:xfrm>
          <a:prstGeom prst="rect">
            <a:avLst/>
          </a:prstGeom>
          <a:noFill/>
        </p:spPr>
        <p:txBody>
          <a:bodyPr wrap="square" lIns="9144" tIns="9144" rIns="9144" bIns="9144" anchor="b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s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cxnSp>
        <p:nvCxnSpPr>
          <p:cNvPr id="73" name="Connector 72"/>
          <p:cNvCxnSpPr/>
          <p:nvPr/>
        </p:nvCxnSpPr>
        <p:spPr>
          <a:xfrm>
            <a:off x="456617" y="5272087"/>
            <a:ext cx="319633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410956" y="5294947"/>
            <a:ext cx="365294" cy="177165"/>
          </a:xfrm>
          <a:prstGeom prst="rect">
            <a:avLst/>
          </a:prstGeom>
          <a:noFill/>
        </p:spPr>
        <p:txBody>
          <a:bodyPr wrap="square" lIns="9144" tIns="9144" rIns="9144" bIns="9144" anchor="t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4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75" name="Left Bracket 74"/>
          <p:cNvSpPr/>
          <p:nvPr/>
        </p:nvSpPr>
        <p:spPr>
          <a:xfrm>
            <a:off x="844742" y="4983480"/>
            <a:ext cx="114154" cy="577215"/>
          </a:xfrm>
          <a:prstGeom prst="leftBracket">
            <a:avLst/>
          </a:prstGeom>
          <a:noFill/>
          <a:ln w="15240">
            <a:solidFill>
              <a:srgbClr val="333333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76" name="Right Bracket 75"/>
          <p:cNvSpPr/>
          <p:nvPr/>
        </p:nvSpPr>
        <p:spPr>
          <a:xfrm>
            <a:off x="5228273" y="4983480"/>
            <a:ext cx="114154" cy="577215"/>
          </a:xfrm>
          <a:prstGeom prst="rightBracket">
            <a:avLst/>
          </a:prstGeom>
          <a:noFill/>
          <a:ln w="15240">
            <a:solidFill>
              <a:srgbClr val="333333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958897" y="4983480"/>
            <a:ext cx="547941" cy="177165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900" b="0">
                <a:solidFill>
                  <a:srgbClr val="000000"/>
                </a:solidFill>
                <a:latin typeface="Times New Roman" panose="02020603050405020304"/>
              </a:rPr>
              <a:t>1</a:t>
            </a:r>
            <a:endParaRPr sz="9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506838" y="4983480"/>
            <a:ext cx="547941" cy="177165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900" b="0">
                <a:solidFill>
                  <a:srgbClr val="000000"/>
                </a:solidFill>
                <a:latin typeface="Times New Roman" panose="02020603050405020304"/>
              </a:rPr>
              <a:t>0</a:t>
            </a:r>
            <a:endParaRPr sz="9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054780" y="4983480"/>
            <a:ext cx="547941" cy="177165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900" b="0">
                <a:solidFill>
                  <a:srgbClr val="000000"/>
                </a:solidFill>
                <a:latin typeface="Times New Roman" panose="02020603050405020304"/>
              </a:rPr>
              <a:t>1</a:t>
            </a:r>
            <a:endParaRPr sz="9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602721" y="4983480"/>
            <a:ext cx="547941" cy="177165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900" b="0">
                <a:solidFill>
                  <a:srgbClr val="000000"/>
                </a:solidFill>
                <a:latin typeface="Times New Roman" panose="02020603050405020304"/>
              </a:rPr>
              <a:t>0</a:t>
            </a:r>
            <a:endParaRPr sz="9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150662" y="4983480"/>
            <a:ext cx="547941" cy="177165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900" b="0">
                <a:solidFill>
                  <a:srgbClr val="000000"/>
                </a:solidFill>
                <a:latin typeface="Times New Roman" panose="02020603050405020304"/>
              </a:rPr>
              <a:t>1</a:t>
            </a:r>
            <a:endParaRPr sz="9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698604" y="4983480"/>
            <a:ext cx="547941" cy="177165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900" b="0">
                <a:solidFill>
                  <a:srgbClr val="000000"/>
                </a:solidFill>
                <a:latin typeface="Times New Roman" panose="02020603050405020304"/>
              </a:rPr>
              <a:t>0</a:t>
            </a:r>
            <a:endParaRPr sz="9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246545" y="4983480"/>
            <a:ext cx="547941" cy="177165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900" b="0">
                <a:solidFill>
                  <a:srgbClr val="000000"/>
                </a:solidFill>
                <a:latin typeface="Times New Roman" panose="02020603050405020304"/>
              </a:rPr>
              <a:t>1</a:t>
            </a:r>
            <a:endParaRPr sz="9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794486" y="4983480"/>
            <a:ext cx="547941" cy="177165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900" b="0">
                <a:solidFill>
                  <a:srgbClr val="000000"/>
                </a:solidFill>
                <a:latin typeface="Times New Roman" panose="02020603050405020304"/>
              </a:rPr>
              <a:t>0</a:t>
            </a:r>
            <a:endParaRPr sz="9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958897" y="5160645"/>
            <a:ext cx="547941" cy="177165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900" b="0">
                <a:solidFill>
                  <a:srgbClr val="000000"/>
                </a:solidFill>
                <a:latin typeface="Times New Roman" panose="02020603050405020304"/>
              </a:rPr>
              <a:t>0</a:t>
            </a:r>
            <a:endParaRPr sz="9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506838" y="5160645"/>
            <a:ext cx="547941" cy="177165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900" b="0">
                <a:solidFill>
                  <a:srgbClr val="000000"/>
                </a:solidFill>
                <a:latin typeface="Times New Roman" panose="02020603050405020304"/>
              </a:rPr>
              <a:t>1</a:t>
            </a:r>
            <a:endParaRPr sz="9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2054780" y="5160645"/>
            <a:ext cx="547941" cy="177165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900" b="0">
                <a:solidFill>
                  <a:srgbClr val="000000"/>
                </a:solidFill>
                <a:latin typeface="Times New Roman" panose="02020603050405020304"/>
              </a:rPr>
              <a:t>0</a:t>
            </a:r>
            <a:endParaRPr sz="9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602721" y="5160645"/>
            <a:ext cx="547941" cy="177165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900" b="0">
                <a:solidFill>
                  <a:srgbClr val="000000"/>
                </a:solidFill>
                <a:latin typeface="Times New Roman" panose="02020603050405020304"/>
              </a:rPr>
              <a:t>1</a:t>
            </a:r>
            <a:endParaRPr sz="9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150662" y="5160645"/>
            <a:ext cx="547941" cy="177165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900" b="0">
                <a:solidFill>
                  <a:srgbClr val="000000"/>
                </a:solidFill>
                <a:latin typeface="Times New Roman" panose="02020603050405020304"/>
              </a:rPr>
              <a:t>0</a:t>
            </a:r>
            <a:endParaRPr sz="9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698604" y="5160645"/>
            <a:ext cx="547941" cy="177165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900" b="0">
                <a:solidFill>
                  <a:srgbClr val="000000"/>
                </a:solidFill>
                <a:latin typeface="Times New Roman" panose="02020603050405020304"/>
              </a:rPr>
              <a:t>1</a:t>
            </a:r>
            <a:endParaRPr sz="9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246545" y="5160645"/>
            <a:ext cx="547941" cy="177165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900" b="0">
                <a:solidFill>
                  <a:srgbClr val="000000"/>
                </a:solidFill>
                <a:latin typeface="Times New Roman" panose="02020603050405020304"/>
              </a:rPr>
              <a:t>0</a:t>
            </a:r>
            <a:endParaRPr sz="9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4794486" y="5160645"/>
            <a:ext cx="547941" cy="177165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900" b="0">
                <a:solidFill>
                  <a:srgbClr val="000000"/>
                </a:solidFill>
                <a:latin typeface="Times New Roman" panose="02020603050405020304"/>
              </a:rPr>
              <a:t>1</a:t>
            </a:r>
            <a:endParaRPr sz="9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958897" y="5337810"/>
            <a:ext cx="547941" cy="177165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900" b="0">
                <a:solidFill>
                  <a:srgbClr val="000000"/>
                </a:solidFill>
                <a:latin typeface="Times New Roman" panose="02020603050405020304"/>
              </a:rPr>
              <a:t>−√2/2</a:t>
            </a:r>
            <a:endParaRPr sz="9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506838" y="5337810"/>
            <a:ext cx="547941" cy="177165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900" b="0">
                <a:solidFill>
                  <a:srgbClr val="000000"/>
                </a:solidFill>
                <a:latin typeface="Times New Roman" panose="02020603050405020304"/>
              </a:rPr>
              <a:t>√2/2</a:t>
            </a:r>
            <a:endParaRPr sz="9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2054780" y="5337810"/>
            <a:ext cx="547941" cy="177165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900" b="0">
                <a:solidFill>
                  <a:srgbClr val="000000"/>
                </a:solidFill>
                <a:latin typeface="Times New Roman" panose="02020603050405020304"/>
              </a:rPr>
              <a:t>−√2/2</a:t>
            </a:r>
            <a:endParaRPr sz="9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2602721" y="5337810"/>
            <a:ext cx="547941" cy="177165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900" b="0">
                <a:solidFill>
                  <a:srgbClr val="000000"/>
                </a:solidFill>
                <a:latin typeface="Times New Roman" panose="02020603050405020304"/>
              </a:rPr>
              <a:t>√2/2</a:t>
            </a:r>
            <a:endParaRPr sz="9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150662" y="5337810"/>
            <a:ext cx="547941" cy="177165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900" b="0">
                <a:solidFill>
                  <a:srgbClr val="000000"/>
                </a:solidFill>
                <a:latin typeface="Times New Roman" panose="02020603050405020304"/>
              </a:rPr>
              <a:t>−√2/2</a:t>
            </a:r>
            <a:endParaRPr sz="9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3698604" y="5337810"/>
            <a:ext cx="547941" cy="177165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900" b="0">
                <a:solidFill>
                  <a:srgbClr val="000000"/>
                </a:solidFill>
                <a:latin typeface="Times New Roman" panose="02020603050405020304"/>
              </a:rPr>
              <a:t>√2/2</a:t>
            </a:r>
            <a:endParaRPr sz="9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4246545" y="5337810"/>
            <a:ext cx="547941" cy="177165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900" b="0">
                <a:solidFill>
                  <a:srgbClr val="000000"/>
                </a:solidFill>
                <a:latin typeface="Times New Roman" panose="02020603050405020304"/>
              </a:rPr>
              <a:t>−√2/2</a:t>
            </a:r>
            <a:endParaRPr sz="9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4794486" y="5337810"/>
            <a:ext cx="547941" cy="177165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900" b="0">
                <a:solidFill>
                  <a:srgbClr val="000000"/>
                </a:solidFill>
                <a:latin typeface="Times New Roman" panose="02020603050405020304"/>
              </a:rPr>
              <a:t>√2/2</a:t>
            </a:r>
            <a:endParaRPr sz="9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5570737" y="5081905"/>
            <a:ext cx="365294" cy="196850"/>
          </a:xfrm>
          <a:prstGeom prst="rect">
            <a:avLst/>
          </a:prstGeom>
          <a:noFill/>
        </p:spPr>
        <p:txBody>
          <a:bodyPr wrap="square" lIns="9144" tIns="9144" rIns="9144" bIns="9144" anchor="b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00" b="0">
                <a:solidFill>
                  <a:srgbClr val="000000"/>
                </a:solidFill>
                <a:latin typeface="微软雅黑" panose="020B0503020204020204" charset="-122"/>
              </a:rPr>
              <a:t>s</a:t>
            </a:r>
            <a:endParaRPr sz="10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cxnSp>
        <p:nvCxnSpPr>
          <p:cNvPr id="102" name="Connector 101"/>
          <p:cNvCxnSpPr/>
          <p:nvPr/>
        </p:nvCxnSpPr>
        <p:spPr>
          <a:xfrm>
            <a:off x="5616398" y="5301615"/>
            <a:ext cx="319633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5570737" y="5324475"/>
            <a:ext cx="365294" cy="196850"/>
          </a:xfrm>
          <a:prstGeom prst="rect">
            <a:avLst/>
          </a:prstGeom>
          <a:noFill/>
        </p:spPr>
        <p:txBody>
          <a:bodyPr wrap="square" lIns="9144" tIns="9144" rIns="9144" bIns="9144" anchor="t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00" b="0">
                <a:solidFill>
                  <a:srgbClr val="000000"/>
                </a:solidFill>
                <a:latin typeface="微软雅黑" panose="020B0503020204020204" charset="-122"/>
              </a:rPr>
              <a:t>4</a:t>
            </a:r>
            <a:endParaRPr sz="10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104" name="Left Bracket 103"/>
          <p:cNvSpPr/>
          <p:nvPr/>
        </p:nvSpPr>
        <p:spPr>
          <a:xfrm>
            <a:off x="6004524" y="4983480"/>
            <a:ext cx="114154" cy="636270"/>
          </a:xfrm>
          <a:prstGeom prst="leftBracket">
            <a:avLst/>
          </a:prstGeom>
          <a:noFill/>
          <a:ln w="15240">
            <a:solidFill>
              <a:srgbClr val="333333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105" name="Right Bracket 104"/>
          <p:cNvSpPr/>
          <p:nvPr/>
        </p:nvSpPr>
        <p:spPr>
          <a:xfrm>
            <a:off x="8926877" y="4983480"/>
            <a:ext cx="114154" cy="636270"/>
          </a:xfrm>
          <a:prstGeom prst="rightBracket">
            <a:avLst/>
          </a:prstGeom>
          <a:noFill/>
          <a:ln w="15240">
            <a:solidFill>
              <a:srgbClr val="333333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106" name="TextBox 105"/>
          <p:cNvSpPr txBox="1"/>
          <p:nvPr/>
        </p:nvSpPr>
        <p:spPr>
          <a:xfrm>
            <a:off x="6118678" y="4983480"/>
            <a:ext cx="730588" cy="196850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00" b="0">
                <a:solidFill>
                  <a:srgbClr val="000000"/>
                </a:solidFill>
                <a:latin typeface="Times New Roman" panose="02020603050405020304"/>
              </a:rPr>
              <a:t>−√2</a:t>
            </a:r>
            <a:endParaRPr sz="10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6849266" y="4983480"/>
            <a:ext cx="730588" cy="196850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00" b="0">
                <a:solidFill>
                  <a:srgbClr val="000000"/>
                </a:solidFill>
                <a:latin typeface="Times New Roman" panose="02020603050405020304"/>
              </a:rPr>
              <a:t>−√2</a:t>
            </a:r>
            <a:endParaRPr sz="10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7579855" y="4983480"/>
            <a:ext cx="730588" cy="196850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00" b="0">
                <a:solidFill>
                  <a:srgbClr val="000000"/>
                </a:solidFill>
                <a:latin typeface="Times New Roman" panose="02020603050405020304"/>
              </a:rPr>
              <a:t>√2</a:t>
            </a:r>
            <a:endParaRPr sz="10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8310443" y="4983480"/>
            <a:ext cx="730588" cy="196850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00" b="0">
                <a:solidFill>
                  <a:srgbClr val="000000"/>
                </a:solidFill>
                <a:latin typeface="Times New Roman" panose="02020603050405020304"/>
              </a:rPr>
              <a:t>√2</a:t>
            </a:r>
            <a:endParaRPr sz="10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6118678" y="5180330"/>
            <a:ext cx="730588" cy="196850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00" b="0">
                <a:solidFill>
                  <a:srgbClr val="000000"/>
                </a:solidFill>
                <a:latin typeface="Times New Roman" panose="02020603050405020304"/>
              </a:rPr>
              <a:t>√2</a:t>
            </a:r>
            <a:endParaRPr sz="10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6849266" y="5180330"/>
            <a:ext cx="730588" cy="196850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00" b="0">
                <a:solidFill>
                  <a:srgbClr val="000000"/>
                </a:solidFill>
                <a:latin typeface="Times New Roman" panose="02020603050405020304"/>
              </a:rPr>
              <a:t>−√2</a:t>
            </a:r>
            <a:endParaRPr sz="10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7579855" y="5180330"/>
            <a:ext cx="730588" cy="196850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00" b="0">
                <a:solidFill>
                  <a:srgbClr val="000000"/>
                </a:solidFill>
                <a:latin typeface="Times New Roman" panose="02020603050405020304"/>
              </a:rPr>
              <a:t>−√2</a:t>
            </a:r>
            <a:endParaRPr sz="10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8310443" y="5180330"/>
            <a:ext cx="730588" cy="196850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00" b="0">
                <a:solidFill>
                  <a:srgbClr val="000000"/>
                </a:solidFill>
                <a:latin typeface="Times New Roman" panose="02020603050405020304"/>
              </a:rPr>
              <a:t>√2</a:t>
            </a:r>
            <a:endParaRPr sz="10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6118678" y="5377180"/>
            <a:ext cx="730588" cy="196850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00" b="0">
                <a:solidFill>
                  <a:srgbClr val="000000"/>
                </a:solidFill>
                <a:latin typeface="Times New Roman" panose="02020603050405020304"/>
              </a:rPr>
              <a:t>1/r</a:t>
            </a:r>
            <a:endParaRPr sz="10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6849266" y="5377180"/>
            <a:ext cx="730588" cy="196850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00" b="0">
                <a:solidFill>
                  <a:srgbClr val="000000"/>
                </a:solidFill>
                <a:latin typeface="Times New Roman" panose="02020603050405020304"/>
              </a:rPr>
              <a:t>1/r</a:t>
            </a:r>
            <a:endParaRPr sz="10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7579855" y="5377180"/>
            <a:ext cx="730588" cy="196850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00" b="0">
                <a:solidFill>
                  <a:srgbClr val="000000"/>
                </a:solidFill>
                <a:latin typeface="Times New Roman" panose="02020603050405020304"/>
              </a:rPr>
              <a:t>1/r</a:t>
            </a:r>
            <a:endParaRPr sz="10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8310443" y="5377180"/>
            <a:ext cx="730588" cy="196850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1000" b="0">
                <a:solidFill>
                  <a:srgbClr val="000000"/>
                </a:solidFill>
                <a:latin typeface="Times New Roman" panose="02020603050405020304"/>
              </a:rPr>
              <a:t>1/r</a:t>
            </a:r>
            <a:endParaRPr sz="10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9178017" y="5107940"/>
            <a:ext cx="365294" cy="157480"/>
          </a:xfrm>
          <a:prstGeom prst="rect">
            <a:avLst/>
          </a:prstGeom>
          <a:noFill/>
        </p:spPr>
        <p:txBody>
          <a:bodyPr wrap="square" lIns="9144" tIns="9144" rIns="9144" bIns="9144" anchor="b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800" b="0">
                <a:solidFill>
                  <a:srgbClr val="000000"/>
                </a:solidFill>
                <a:latin typeface="微软雅黑" panose="020B0503020204020204" charset="-122"/>
              </a:rPr>
              <a:t>s</a:t>
            </a:r>
            <a:endParaRPr sz="8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cxnSp>
        <p:nvCxnSpPr>
          <p:cNvPr id="119" name="Connector 118"/>
          <p:cNvCxnSpPr/>
          <p:nvPr/>
        </p:nvCxnSpPr>
        <p:spPr>
          <a:xfrm>
            <a:off x="9223679" y="5288280"/>
            <a:ext cx="319632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9178017" y="5311140"/>
            <a:ext cx="365294" cy="157480"/>
          </a:xfrm>
          <a:prstGeom prst="rect">
            <a:avLst/>
          </a:prstGeom>
          <a:noFill/>
        </p:spPr>
        <p:txBody>
          <a:bodyPr wrap="square" lIns="9144" tIns="9144" rIns="9144" bIns="9144" anchor="t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800" b="0">
                <a:solidFill>
                  <a:srgbClr val="000000"/>
                </a:solidFill>
                <a:latin typeface="微软雅黑" panose="020B0503020204020204" charset="-122"/>
              </a:rPr>
              <a:t>4</a:t>
            </a:r>
            <a:endParaRPr sz="8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121" name="Left Bracket 120"/>
          <p:cNvSpPr/>
          <p:nvPr/>
        </p:nvSpPr>
        <p:spPr>
          <a:xfrm>
            <a:off x="9611804" y="5029200"/>
            <a:ext cx="114154" cy="518160"/>
          </a:xfrm>
          <a:prstGeom prst="leftBracket">
            <a:avLst/>
          </a:prstGeom>
          <a:noFill/>
          <a:ln w="15240">
            <a:solidFill>
              <a:srgbClr val="333333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122" name="Right Bracket 121"/>
          <p:cNvSpPr/>
          <p:nvPr/>
        </p:nvSpPr>
        <p:spPr>
          <a:xfrm>
            <a:off x="11803570" y="5029200"/>
            <a:ext cx="114154" cy="518160"/>
          </a:xfrm>
          <a:prstGeom prst="rightBracket">
            <a:avLst/>
          </a:prstGeom>
          <a:noFill/>
          <a:ln w="15240">
            <a:solidFill>
              <a:srgbClr val="333333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123" name="TextBox 122"/>
          <p:cNvSpPr txBox="1"/>
          <p:nvPr/>
        </p:nvSpPr>
        <p:spPr>
          <a:xfrm>
            <a:off x="9725959" y="5029200"/>
            <a:ext cx="547941" cy="157480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800" b="0">
                <a:solidFill>
                  <a:srgbClr val="000000"/>
                </a:solidFill>
                <a:latin typeface="Times New Roman" panose="02020603050405020304"/>
              </a:rPr>
              <a:t>−1</a:t>
            </a:r>
            <a:endParaRPr sz="8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0273900" y="5029200"/>
            <a:ext cx="547941" cy="157480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800" b="0">
                <a:solidFill>
                  <a:srgbClr val="000000"/>
                </a:solidFill>
                <a:latin typeface="Times New Roman" panose="02020603050405020304"/>
              </a:rPr>
              <a:t>−1</a:t>
            </a:r>
            <a:endParaRPr sz="8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10821841" y="5029200"/>
            <a:ext cx="547941" cy="157480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800" b="0">
                <a:solidFill>
                  <a:srgbClr val="000000"/>
                </a:solidFill>
                <a:latin typeface="Times New Roman" panose="02020603050405020304"/>
              </a:rPr>
              <a:t>1</a:t>
            </a:r>
            <a:endParaRPr sz="8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11369783" y="5029200"/>
            <a:ext cx="547941" cy="157480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800" b="0">
                <a:solidFill>
                  <a:srgbClr val="000000"/>
                </a:solidFill>
                <a:latin typeface="Times New Roman" panose="02020603050405020304"/>
              </a:rPr>
              <a:t>1</a:t>
            </a:r>
            <a:endParaRPr sz="8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9725959" y="5186680"/>
            <a:ext cx="547941" cy="157480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800" b="0">
                <a:solidFill>
                  <a:srgbClr val="000000"/>
                </a:solidFill>
                <a:latin typeface="Times New Roman" panose="02020603050405020304"/>
              </a:rPr>
              <a:t>1</a:t>
            </a:r>
            <a:endParaRPr sz="8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10273900" y="5186680"/>
            <a:ext cx="547941" cy="157480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800" b="0">
                <a:solidFill>
                  <a:srgbClr val="000000"/>
                </a:solidFill>
                <a:latin typeface="Times New Roman" panose="02020603050405020304"/>
              </a:rPr>
              <a:t>−1</a:t>
            </a:r>
            <a:endParaRPr sz="8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10821841" y="5186680"/>
            <a:ext cx="547941" cy="157480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800" b="0">
                <a:solidFill>
                  <a:srgbClr val="000000"/>
                </a:solidFill>
                <a:latin typeface="Times New Roman" panose="02020603050405020304"/>
              </a:rPr>
              <a:t>−1</a:t>
            </a:r>
            <a:endParaRPr sz="8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11369783" y="5186680"/>
            <a:ext cx="547941" cy="157480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800" b="0">
                <a:solidFill>
                  <a:srgbClr val="000000"/>
                </a:solidFill>
                <a:latin typeface="Times New Roman" panose="02020603050405020304"/>
              </a:rPr>
              <a:t>1</a:t>
            </a:r>
            <a:endParaRPr sz="8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9725959" y="5344160"/>
            <a:ext cx="547941" cy="157480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800" b="0">
                <a:solidFill>
                  <a:srgbClr val="000000"/>
                </a:solidFill>
                <a:latin typeface="Times New Roman" panose="02020603050405020304"/>
              </a:rPr>
              <a:t>1/(a+b)</a:t>
            </a:r>
            <a:endParaRPr sz="8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10273900" y="5344160"/>
            <a:ext cx="547941" cy="157480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800" b="0">
                <a:solidFill>
                  <a:srgbClr val="000000"/>
                </a:solidFill>
                <a:latin typeface="Times New Roman" panose="02020603050405020304"/>
              </a:rPr>
              <a:t>1/(a+b)</a:t>
            </a:r>
            <a:endParaRPr sz="8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10821841" y="5344160"/>
            <a:ext cx="547941" cy="157480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800" b="0">
                <a:solidFill>
                  <a:srgbClr val="000000"/>
                </a:solidFill>
                <a:latin typeface="Times New Roman" panose="02020603050405020304"/>
              </a:rPr>
              <a:t>1/(a+b)</a:t>
            </a:r>
            <a:endParaRPr sz="8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11369783" y="5344160"/>
            <a:ext cx="547941" cy="157480"/>
          </a:xfrm>
          <a:prstGeom prst="rect">
            <a:avLst/>
          </a:prstGeom>
          <a:noFill/>
        </p:spPr>
        <p:txBody>
          <a:bodyPr wrap="square" lIns="9144" tIns="9144" rIns="9144" bIns="9144" anchor="ctr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800" b="0">
                <a:solidFill>
                  <a:srgbClr val="000000"/>
                </a:solidFill>
                <a:latin typeface="Times New Roman" panose="02020603050405020304"/>
              </a:rPr>
              <a:t>1/(a+b)</a:t>
            </a:r>
            <a:endParaRPr sz="800" b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319632" y="6400800"/>
            <a:ext cx="11872062" cy="320040"/>
          </a:xfrm>
          <a:prstGeom prst="rect">
            <a:avLst/>
          </a:prstGeom>
          <a:noFill/>
        </p:spPr>
        <p:txBody>
          <a:bodyPr wrap="square" lIns="18288" tIns="9144" rIns="18288" bIns="9144">
            <a:noAutofit/>
          </a:bodyPr>
          <a:lstStyle/>
          <a:p>
            <a:pPr marL="274320" indent="-219710">
              <a:lnSpc>
                <a:spcPct val="122000"/>
              </a:lnSpc>
              <a:spcBef>
                <a:spcPts val="400"/>
              </a:spcBef>
              <a:spcAft>
                <a:spcPts val="0"/>
              </a:spcAft>
              <a:buFont typeface="Arial" panose="020B0604020202020204"/>
              <a:buChar char="•"/>
            </a:pPr>
            <a:r>
              <a:rPr sz="1150" b="0">
                <a:solidFill>
                  <a:srgbClr val="000000"/>
                </a:solidFill>
                <a:highlight>
                  <a:srgbClr val="FFFF00"/>
                </a:highlight>
                <a:latin typeface="微软雅黑" panose="020B0503020204020204" charset="-122"/>
              </a:rPr>
              <a:t>总结的话，看这一页PPT，再加控制框图，再加上运动学与动力学逆解算就够了</a:t>
            </a:r>
            <a:endParaRPr sz="1150" b="0">
              <a:solidFill>
                <a:srgbClr val="000000"/>
              </a:solidFill>
              <a:highlight>
                <a:srgbClr val="FFFF00"/>
              </a:highlight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91440"/>
            <a:ext cx="10735056" cy="8686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3200" b="1" i="0">
                <a:solidFill>
                  <a:srgbClr val="FFFFFF"/>
                </a:solidFill>
                <a:latin typeface="微软雅黑" panose="020B0503020204020204" charset="-122"/>
              </a:rPr>
              <a:t>6  总结——基本控制框图</a:t>
            </a:r>
            <a:endParaRPr sz="3200" b="1" i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0040" y="1188720"/>
            <a:ext cx="1691640" cy="347472"/>
          </a:xfrm>
          <a:prstGeom prst="rect">
            <a:avLst/>
          </a:prstGeom>
          <a:solidFill>
            <a:srgbClr val="FFF2CC"/>
          </a:solidFill>
          <a:ln w="11430">
            <a:solidFill>
              <a:srgbClr val="D6B656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底盘目标平动速度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(vx, vy)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0040" y="1591056"/>
            <a:ext cx="1691640" cy="347472"/>
          </a:xfrm>
          <a:prstGeom prst="rect">
            <a:avLst/>
          </a:prstGeom>
          <a:solidFill>
            <a:srgbClr val="FFF2CC"/>
          </a:solidFill>
          <a:ln w="11430">
            <a:solidFill>
              <a:srgbClr val="D6B656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底盘目标旋转速度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(ω)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40280" y="1225296"/>
            <a:ext cx="1691640" cy="658368"/>
          </a:xfrm>
          <a:prstGeom prst="rect">
            <a:avLst/>
          </a:prstGeom>
          <a:solidFill>
            <a:srgbClr val="F8CECC"/>
          </a:solidFill>
          <a:ln w="11430">
            <a:solidFill>
              <a:srgbClr val="B85450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1100" b="1">
                <a:solidFill>
                  <a:srgbClr val="000000"/>
                </a:solidFill>
                <a:latin typeface="微软雅黑" panose="020B0503020204020204" charset="-122"/>
              </a:rPr>
              <a:t>运动学逆解算</a:t>
            </a:r>
            <a:endParaRPr sz="1100" b="1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069080" y="1188720"/>
            <a:ext cx="1691640" cy="347472"/>
          </a:xfrm>
          <a:prstGeom prst="rect">
            <a:avLst/>
          </a:prstGeom>
          <a:solidFill>
            <a:srgbClr val="E1D5E7"/>
          </a:solidFill>
          <a:ln w="11430">
            <a:solidFill>
              <a:srgbClr val="9673A6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舵向电机目标角度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69080" y="1591056"/>
            <a:ext cx="1691640" cy="347472"/>
          </a:xfrm>
          <a:prstGeom prst="rect">
            <a:avLst/>
          </a:prstGeom>
          <a:solidFill>
            <a:srgbClr val="E1D5E7"/>
          </a:solidFill>
          <a:ln w="11430">
            <a:solidFill>
              <a:srgbClr val="9673A6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舵向电机目标角速度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55080" y="1188720"/>
            <a:ext cx="1691640" cy="347472"/>
          </a:xfrm>
          <a:prstGeom prst="rect">
            <a:avLst/>
          </a:prstGeom>
          <a:solidFill>
            <a:srgbClr val="D5E8D4"/>
          </a:solidFill>
          <a:ln w="11430">
            <a:solidFill>
              <a:srgbClr val="82B366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舵向电机当前角度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355080" y="1591056"/>
            <a:ext cx="1691640" cy="347472"/>
          </a:xfrm>
          <a:prstGeom prst="rect">
            <a:avLst/>
          </a:prstGeom>
          <a:solidFill>
            <a:srgbClr val="D5E8D4"/>
          </a:solidFill>
          <a:ln w="11430">
            <a:solidFill>
              <a:srgbClr val="82B366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舵向电机当前角速度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183879" y="1225296"/>
            <a:ext cx="1691640" cy="658368"/>
          </a:xfrm>
          <a:prstGeom prst="rect">
            <a:avLst/>
          </a:prstGeom>
          <a:solidFill>
            <a:srgbClr val="F8CECC"/>
          </a:solidFill>
          <a:ln w="11430">
            <a:solidFill>
              <a:srgbClr val="B85450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1100" b="1">
                <a:solidFill>
                  <a:srgbClr val="000000"/>
                </a:solidFill>
                <a:latin typeface="微软雅黑" panose="020B0503020204020204" charset="-122"/>
              </a:rPr>
              <a:t>运动学正解算</a:t>
            </a:r>
            <a:endParaRPr sz="1100" b="1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921240" y="1188720"/>
            <a:ext cx="1691640" cy="347472"/>
          </a:xfrm>
          <a:prstGeom prst="rect">
            <a:avLst/>
          </a:prstGeom>
          <a:solidFill>
            <a:srgbClr val="FFFFFF"/>
          </a:solidFill>
          <a:ln w="11430">
            <a:solidFill>
              <a:srgbClr val="808080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底盘当前平动速度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921240" y="1591056"/>
            <a:ext cx="1691640" cy="347472"/>
          </a:xfrm>
          <a:prstGeom prst="rect">
            <a:avLst/>
          </a:prstGeom>
          <a:solidFill>
            <a:srgbClr val="FFFFFF"/>
          </a:solidFill>
          <a:ln w="11430">
            <a:solidFill>
              <a:srgbClr val="808080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底盘当前旋转速度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cxnSp>
        <p:nvCxnSpPr>
          <p:cNvPr id="14" name="Connector 13"/>
          <p:cNvCxnSpPr/>
          <p:nvPr/>
        </p:nvCxnSpPr>
        <p:spPr>
          <a:xfrm>
            <a:off x="2011680" y="1362456"/>
            <a:ext cx="164592" cy="0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2011680" y="1764792"/>
            <a:ext cx="164592" cy="0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2176272" y="1362456"/>
            <a:ext cx="0" cy="402336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2176272" y="1563624"/>
            <a:ext cx="64008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3931920" y="1563624"/>
            <a:ext cx="73152" cy="0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4005072" y="1362456"/>
            <a:ext cx="0" cy="402336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4005072" y="1362456"/>
            <a:ext cx="64008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4005072" y="1764792"/>
            <a:ext cx="64008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5760720" y="1362456"/>
            <a:ext cx="594360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5760720" y="1764792"/>
            <a:ext cx="594360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532120" y="1975104"/>
            <a:ext cx="1051560" cy="146304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750" b="0" i="0">
                <a:solidFill>
                  <a:srgbClr val="595959"/>
                </a:solidFill>
                <a:latin typeface="微软雅黑" panose="020B0503020204020204" charset="-122"/>
              </a:rPr>
              <a:t>舵向电机 + 编码器</a:t>
            </a:r>
            <a:endParaRPr sz="750" b="0" i="0">
              <a:solidFill>
                <a:srgbClr val="595959"/>
              </a:solidFill>
              <a:latin typeface="微软雅黑" panose="020B0503020204020204" charset="-122"/>
            </a:endParaRPr>
          </a:p>
        </p:txBody>
      </p:sp>
      <p:cxnSp>
        <p:nvCxnSpPr>
          <p:cNvPr id="25" name="Connector 24"/>
          <p:cNvCxnSpPr/>
          <p:nvPr/>
        </p:nvCxnSpPr>
        <p:spPr>
          <a:xfrm>
            <a:off x="8046720" y="1362456"/>
            <a:ext cx="73152" cy="0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8046720" y="1764792"/>
            <a:ext cx="73152" cy="0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8119872" y="1362456"/>
            <a:ext cx="0" cy="402336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8119872" y="1563624"/>
            <a:ext cx="64007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9875520" y="1563624"/>
            <a:ext cx="73152" cy="0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9948672" y="1362456"/>
            <a:ext cx="0" cy="402336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9948672" y="1362456"/>
            <a:ext cx="64008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9948672" y="1764792"/>
            <a:ext cx="64008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320040" y="2788920"/>
            <a:ext cx="1691640" cy="347472"/>
          </a:xfrm>
          <a:prstGeom prst="rect">
            <a:avLst/>
          </a:prstGeom>
          <a:solidFill>
            <a:srgbClr val="FFF2CC"/>
          </a:solidFill>
          <a:ln w="11430">
            <a:solidFill>
              <a:srgbClr val="D6B656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底盘目标平动速度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20040" y="3191256"/>
            <a:ext cx="1691640" cy="347472"/>
          </a:xfrm>
          <a:prstGeom prst="rect">
            <a:avLst/>
          </a:prstGeom>
          <a:solidFill>
            <a:srgbClr val="FFFFFF"/>
          </a:solidFill>
          <a:ln w="11430">
            <a:solidFill>
              <a:srgbClr val="808080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底盘当前平动速度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240280" y="2852928"/>
            <a:ext cx="1691640" cy="603504"/>
          </a:xfrm>
          <a:prstGeom prst="rect">
            <a:avLst/>
          </a:prstGeom>
          <a:solidFill>
            <a:srgbClr val="F8CECC"/>
          </a:solidFill>
          <a:ln w="11430">
            <a:solidFill>
              <a:srgbClr val="B85450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1000" b="1">
                <a:solidFill>
                  <a:srgbClr val="000000"/>
                </a:solidFill>
                <a:latin typeface="微软雅黑" panose="020B0503020204020204" charset="-122"/>
              </a:rPr>
              <a:t>平动速度环 PID</a:t>
            </a:r>
            <a:endParaRPr sz="1000" b="1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069080" y="2944368"/>
            <a:ext cx="1691640" cy="420624"/>
          </a:xfrm>
          <a:prstGeom prst="rect">
            <a:avLst/>
          </a:prstGeom>
          <a:solidFill>
            <a:srgbClr val="FFFFFF"/>
          </a:solidFill>
          <a:ln w="11430">
            <a:solidFill>
              <a:srgbClr val="808080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底盘目标牵引力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20040" y="3611880"/>
            <a:ext cx="1691640" cy="347472"/>
          </a:xfrm>
          <a:prstGeom prst="rect">
            <a:avLst/>
          </a:prstGeom>
          <a:solidFill>
            <a:srgbClr val="FFF2CC"/>
          </a:solidFill>
          <a:ln w="11430">
            <a:solidFill>
              <a:srgbClr val="D6B656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底盘目标旋转速度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20040" y="4014215"/>
            <a:ext cx="1691640" cy="347472"/>
          </a:xfrm>
          <a:prstGeom prst="rect">
            <a:avLst/>
          </a:prstGeom>
          <a:solidFill>
            <a:srgbClr val="FFFFFF"/>
          </a:solidFill>
          <a:ln w="11430">
            <a:solidFill>
              <a:srgbClr val="808080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底盘当前旋转速度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240280" y="3675887"/>
            <a:ext cx="1691640" cy="603504"/>
          </a:xfrm>
          <a:prstGeom prst="rect">
            <a:avLst/>
          </a:prstGeom>
          <a:solidFill>
            <a:srgbClr val="F8CECC"/>
          </a:solidFill>
          <a:ln w="11430">
            <a:solidFill>
              <a:srgbClr val="B85450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1000" b="1">
                <a:solidFill>
                  <a:srgbClr val="000000"/>
                </a:solidFill>
                <a:latin typeface="微软雅黑" panose="020B0503020204020204" charset="-122"/>
              </a:rPr>
              <a:t>角速度环 PID</a:t>
            </a:r>
            <a:endParaRPr sz="1000" b="1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069080" y="3767328"/>
            <a:ext cx="1691640" cy="420624"/>
          </a:xfrm>
          <a:prstGeom prst="rect">
            <a:avLst/>
          </a:prstGeom>
          <a:solidFill>
            <a:srgbClr val="FFFFFF"/>
          </a:solidFill>
          <a:ln w="11430">
            <a:solidFill>
              <a:srgbClr val="808080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底盘目标转矩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cxnSp>
        <p:nvCxnSpPr>
          <p:cNvPr id="41" name="Connector 40"/>
          <p:cNvCxnSpPr/>
          <p:nvPr/>
        </p:nvCxnSpPr>
        <p:spPr>
          <a:xfrm>
            <a:off x="2011680" y="2962656"/>
            <a:ext cx="164592" cy="0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2011680" y="3364992"/>
            <a:ext cx="164592" cy="0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2176272" y="2962656"/>
            <a:ext cx="0" cy="402336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2176272" y="3163824"/>
            <a:ext cx="64008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3931920" y="3163824"/>
            <a:ext cx="137160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2011680" y="3785615"/>
            <a:ext cx="164592" cy="0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2011680" y="4187952"/>
            <a:ext cx="164592" cy="0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2176272" y="3785615"/>
            <a:ext cx="0" cy="402337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2176272" y="3986784"/>
            <a:ext cx="64008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3931920" y="3986784"/>
            <a:ext cx="137160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11612880" y="1362456"/>
            <a:ext cx="228600" cy="0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11612880" y="1764792"/>
            <a:ext cx="228600" cy="0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>
            <a:off x="11841480" y="1362456"/>
            <a:ext cx="0" cy="969264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 flipH="1">
            <a:off x="201168" y="2331720"/>
            <a:ext cx="11640312" cy="0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54"/>
          <p:cNvCxnSpPr/>
          <p:nvPr/>
        </p:nvCxnSpPr>
        <p:spPr>
          <a:xfrm>
            <a:off x="201168" y="2331720"/>
            <a:ext cx="0" cy="1856232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>
            <a:off x="201168" y="3364992"/>
            <a:ext cx="118872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56"/>
          <p:cNvCxnSpPr/>
          <p:nvPr/>
        </p:nvCxnSpPr>
        <p:spPr>
          <a:xfrm>
            <a:off x="201168" y="4187952"/>
            <a:ext cx="118872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3931920" y="2157984"/>
            <a:ext cx="2926080" cy="146304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750" b="0" i="0">
                <a:solidFill>
                  <a:srgbClr val="595959"/>
                </a:solidFill>
                <a:latin typeface="微软雅黑" panose="020B0503020204020204" charset="-122"/>
              </a:rPr>
              <a:t>当前值反馈（正解算结果送回速度环）</a:t>
            </a:r>
            <a:endParaRPr sz="750" b="0" i="0">
              <a:solidFill>
                <a:srgbClr val="595959"/>
              </a:solidFill>
              <a:latin typeface="微软雅黑" panose="020B0503020204020204" charset="-122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2057400" y="4846320"/>
            <a:ext cx="1783080" cy="384048"/>
          </a:xfrm>
          <a:prstGeom prst="rect">
            <a:avLst/>
          </a:prstGeom>
          <a:solidFill>
            <a:srgbClr val="D5E8D4"/>
          </a:solidFill>
          <a:ln w="11430">
            <a:solidFill>
              <a:srgbClr val="82B366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轮向电机当前角度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069080" y="4663440"/>
            <a:ext cx="1920240" cy="777240"/>
          </a:xfrm>
          <a:prstGeom prst="rect">
            <a:avLst/>
          </a:prstGeom>
          <a:solidFill>
            <a:srgbClr val="F8CECC"/>
          </a:solidFill>
          <a:ln w="11430">
            <a:solidFill>
              <a:srgbClr val="B85450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1100" b="1">
                <a:solidFill>
                  <a:srgbClr val="000000"/>
                </a:solidFill>
                <a:latin typeface="微软雅黑" panose="020B0503020204020204" charset="-122"/>
              </a:rPr>
              <a:t>动力学逆解算</a:t>
            </a:r>
            <a:endParaRPr sz="1100" b="1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6217920" y="4800600"/>
            <a:ext cx="1645920" cy="420624"/>
          </a:xfrm>
          <a:prstGeom prst="rect">
            <a:avLst/>
          </a:prstGeom>
          <a:solidFill>
            <a:srgbClr val="FFFFFF"/>
          </a:solidFill>
          <a:ln w="11430">
            <a:solidFill>
              <a:srgbClr val="808080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轮向电机扭矩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8092440" y="4828032"/>
            <a:ext cx="347472" cy="347472"/>
          </a:xfrm>
          <a:prstGeom prst="ellipse">
            <a:avLst/>
          </a:prstGeom>
          <a:solidFill>
            <a:srgbClr val="FFFFFF"/>
          </a:solidFill>
          <a:ln w="11430">
            <a:solidFill>
              <a:srgbClr val="404040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  <a:r>
              <a:rPr sz="1400" b="1">
                <a:latin typeface="微软雅黑" panose="020B0503020204020204" charset="-122"/>
              </a:rPr>
              <a:t>+</a:t>
            </a:r>
            <a:endParaRPr sz="1400" b="1">
              <a:latin typeface="微软雅黑" panose="020B0503020204020204" charset="-122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686800" y="4736592"/>
            <a:ext cx="1691640" cy="512064"/>
          </a:xfrm>
          <a:prstGeom prst="rect">
            <a:avLst/>
          </a:prstGeom>
          <a:solidFill>
            <a:srgbClr val="E1D5E7"/>
          </a:solidFill>
          <a:ln w="11430">
            <a:solidFill>
              <a:srgbClr val="9673A6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900" b="0">
                <a:solidFill>
                  <a:srgbClr val="000000"/>
                </a:solidFill>
                <a:latin typeface="微软雅黑" panose="020B0503020204020204" charset="-122"/>
              </a:rPr>
              <a:t>轮向电机扭矩前馈</a:t>
            </a:r>
            <a:endParaRPr sz="90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0497312" y="4773168"/>
            <a:ext cx="1371600" cy="438912"/>
          </a:xfrm>
          <a:prstGeom prst="rect">
            <a:avLst/>
          </a:prstGeom>
          <a:solidFill>
            <a:srgbClr val="F2F2F2"/>
          </a:solidFill>
          <a:ln w="11430">
            <a:solidFill>
              <a:srgbClr val="808080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marL="0" indent="0" algn="ctr">
              <a:lnSpc>
                <a:spcPct val="95000"/>
              </a:lnSpc>
            </a:pPr>
            <a:r>
              <a:rPr sz="850" b="0">
                <a:solidFill>
                  <a:srgbClr val="000000"/>
                </a:solidFill>
                <a:latin typeface="微软雅黑" panose="020B0503020204020204" charset="-122"/>
              </a:rPr>
              <a:t>轮向电机</a:t>
            </a:r>
            <a:endParaRPr sz="850" b="0">
              <a:solidFill>
                <a:srgbClr val="000000"/>
              </a:solidFill>
              <a:latin typeface="微软雅黑" panose="020B0503020204020204" charset="-122"/>
            </a:endParaRPr>
          </a:p>
          <a:p>
            <a:pPr marL="0" indent="0" algn="ctr">
              <a:lnSpc>
                <a:spcPct val="95000"/>
              </a:lnSpc>
            </a:pPr>
            <a:r>
              <a:rPr sz="850" b="0">
                <a:solidFill>
                  <a:srgbClr val="000000"/>
                </a:solidFill>
                <a:latin typeface="微软雅黑" panose="020B0503020204020204" charset="-122"/>
              </a:rPr>
              <a:t>（电流环）</a:t>
            </a:r>
            <a:endParaRPr sz="850" b="0">
              <a:solidFill>
                <a:srgbClr val="000000"/>
              </a:solidFill>
              <a:latin typeface="微软雅黑" panose="020B0503020204020204" charset="-122"/>
            </a:endParaRPr>
          </a:p>
        </p:txBody>
      </p:sp>
      <p:cxnSp>
        <p:nvCxnSpPr>
          <p:cNvPr id="65" name="Connector 64"/>
          <p:cNvCxnSpPr/>
          <p:nvPr/>
        </p:nvCxnSpPr>
        <p:spPr>
          <a:xfrm>
            <a:off x="5760720" y="3154680"/>
            <a:ext cx="137160" cy="0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5"/>
          <p:cNvCxnSpPr/>
          <p:nvPr/>
        </p:nvCxnSpPr>
        <p:spPr>
          <a:xfrm>
            <a:off x="5897880" y="3154680"/>
            <a:ext cx="0" cy="1399032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6"/>
          <p:cNvCxnSpPr/>
          <p:nvPr/>
        </p:nvCxnSpPr>
        <p:spPr>
          <a:xfrm>
            <a:off x="5897880" y="4553712"/>
            <a:ext cx="0" cy="109728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>
            <a:off x="4937760" y="4187952"/>
            <a:ext cx="0" cy="475488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>
            <a:off x="3840480" y="5038344"/>
            <a:ext cx="228600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69"/>
          <p:cNvCxnSpPr/>
          <p:nvPr/>
        </p:nvCxnSpPr>
        <p:spPr>
          <a:xfrm>
            <a:off x="5989320" y="5001768"/>
            <a:ext cx="228600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70"/>
          <p:cNvCxnSpPr/>
          <p:nvPr/>
        </p:nvCxnSpPr>
        <p:spPr>
          <a:xfrm>
            <a:off x="7863840" y="5001768"/>
            <a:ext cx="228600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71"/>
          <p:cNvCxnSpPr/>
          <p:nvPr/>
        </p:nvCxnSpPr>
        <p:spPr>
          <a:xfrm>
            <a:off x="8439912" y="5001768"/>
            <a:ext cx="246888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>
            <a:off x="10378440" y="5001768"/>
            <a:ext cx="100584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7635240" y="4443984"/>
            <a:ext cx="1280160" cy="164592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800" b="0" i="0">
                <a:solidFill>
                  <a:srgbClr val="153061"/>
                </a:solidFill>
                <a:latin typeface="微软雅黑" panose="020B0503020204020204" charset="-122"/>
              </a:rPr>
              <a:t>上坡扭矩前馈</a:t>
            </a:r>
            <a:endParaRPr sz="800" b="0" i="0">
              <a:solidFill>
                <a:srgbClr val="153061"/>
              </a:solidFill>
              <a:latin typeface="微软雅黑" panose="020B0503020204020204" charset="-122"/>
            </a:endParaRPr>
          </a:p>
        </p:txBody>
      </p:sp>
      <p:cxnSp>
        <p:nvCxnSpPr>
          <p:cNvPr id="75" name="Connector 74"/>
          <p:cNvCxnSpPr/>
          <p:nvPr/>
        </p:nvCxnSpPr>
        <p:spPr>
          <a:xfrm>
            <a:off x="8266175" y="4608576"/>
            <a:ext cx="0" cy="201168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7635240" y="5303520"/>
            <a:ext cx="1280160" cy="164592"/>
          </a:xfrm>
          <a:prstGeom prst="rect">
            <a:avLst/>
          </a:prstGeom>
          <a:noFill/>
        </p:spPr>
        <p:txBody>
          <a:bodyPr wrap="square" lIns="18288" tIns="9144" rIns="18288" bIns="9144" anchor="t"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sz="800" b="0" i="0">
                <a:solidFill>
                  <a:srgbClr val="153061"/>
                </a:solidFill>
                <a:latin typeface="微软雅黑" panose="020B0503020204020204" charset="-122"/>
              </a:rPr>
              <a:t>阻力扭矩前馈</a:t>
            </a:r>
            <a:endParaRPr sz="800" b="0" i="0">
              <a:solidFill>
                <a:srgbClr val="153061"/>
              </a:solidFill>
              <a:latin typeface="微软雅黑" panose="020B0503020204020204" charset="-122"/>
            </a:endParaRPr>
          </a:p>
        </p:txBody>
      </p:sp>
      <p:cxnSp>
        <p:nvCxnSpPr>
          <p:cNvPr id="77" name="Connector 76"/>
          <p:cNvCxnSpPr/>
          <p:nvPr/>
        </p:nvCxnSpPr>
        <p:spPr>
          <a:xfrm flipV="1">
            <a:off x="8266175" y="5193792"/>
            <a:ext cx="0" cy="9144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Rounded Rectangle 77"/>
          <p:cNvSpPr/>
          <p:nvPr/>
        </p:nvSpPr>
        <p:spPr>
          <a:xfrm>
            <a:off x="320040" y="5669280"/>
            <a:ext cx="11548872" cy="566928"/>
          </a:xfrm>
          <a:prstGeom prst="roundRect">
            <a:avLst>
              <a:gd name="adj" fmla="val 15000"/>
            </a:avLst>
          </a:prstGeom>
          <a:solidFill>
            <a:srgbClr val="EEF3FA"/>
          </a:solidFill>
          <a:ln w="9525">
            <a:solidFill>
              <a:srgbClr val="8EA9DB"/>
            </a:solidFill>
          </a:ln>
          <a:effectLst/>
        </p:spPr>
        <p:txBody>
          <a:bodyPr wrap="square" lIns="27432" tIns="9144" rIns="27432" bIns="9144"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457200" y="5724144"/>
            <a:ext cx="11292840" cy="457200"/>
          </a:xfrm>
          <a:prstGeom prst="rect">
            <a:avLst/>
          </a:prstGeom>
          <a:noFill/>
        </p:spPr>
        <p:txBody>
          <a:bodyPr wrap="square" lIns="18288" tIns="9144" rIns="18288" bIns="9144" anchor="ctr">
            <a:noAutofit/>
          </a:bodyPr>
          <a:lstStyle/>
          <a:p>
            <a:pPr marL="0" indent="0" algn="l">
              <a:lnSpc>
                <a:spcPct val="100000"/>
              </a:lnSpc>
            </a:pPr>
            <a:r>
              <a:rPr sz="1150" b="0" i="0">
                <a:solidFill>
                  <a:srgbClr val="153061"/>
                </a:solidFill>
                <a:latin typeface="微软雅黑" panose="020B0503020204020204" charset="-122"/>
              </a:rPr>
              <a:t>① 目标速度 → ② 运动学逆解算 → ③ 舵向电机 + 编码器 → ④ 运动学正解算 → ⑤ 速度环 PID → ⑥ 动力学逆解算 + 前馈 → 电机扭矩</a:t>
            </a:r>
            <a:endParaRPr sz="1150" b="0" i="0">
              <a:solidFill>
                <a:srgbClr val="153061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8145</Words>
  <Application>WPS 演示</Application>
  <PresentationFormat>On-screen Show (4:3)</PresentationFormat>
  <Paragraphs>721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7" baseType="lpstr">
      <vt:lpstr>Arial</vt:lpstr>
      <vt:lpstr>宋体</vt:lpstr>
      <vt:lpstr>Wingdings</vt:lpstr>
      <vt:lpstr>Arial</vt:lpstr>
      <vt:lpstr>微软雅黑</vt:lpstr>
      <vt:lpstr>Calibri</vt:lpstr>
      <vt:lpstr>Arial Unicode MS</vt:lpstr>
      <vt:lpstr>Consolas</vt:lpstr>
      <vt:lpstr>Times New Roman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笑笑</cp:lastModifiedBy>
  <cp:revision>3</cp:revision>
  <dcterms:created xsi:type="dcterms:W3CDTF">2013-01-27T09:14:00Z</dcterms:created>
  <dcterms:modified xsi:type="dcterms:W3CDTF">2026-11-01T04:03:03Z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54832BBF10A544D38D907C7A52526455_12</vt:lpwstr>
  </property>
</Properties>
</file>